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8"/>
  </p:notesMasterIdLst>
  <p:handoutMasterIdLst>
    <p:handoutMasterId r:id="rId129"/>
  </p:handoutMasterIdLst>
  <p:sldIdLst>
    <p:sldId id="338" r:id="rId2"/>
    <p:sldId id="396" r:id="rId3"/>
    <p:sldId id="397" r:id="rId4"/>
    <p:sldId id="398" r:id="rId5"/>
    <p:sldId id="399" r:id="rId6"/>
    <p:sldId id="517" r:id="rId7"/>
    <p:sldId id="518" r:id="rId8"/>
    <p:sldId id="519" r:id="rId9"/>
    <p:sldId id="520" r:id="rId10"/>
    <p:sldId id="521" r:id="rId11"/>
    <p:sldId id="522" r:id="rId12"/>
    <p:sldId id="523" r:id="rId13"/>
    <p:sldId id="406" r:id="rId14"/>
    <p:sldId id="407" r:id="rId15"/>
    <p:sldId id="524" r:id="rId16"/>
    <p:sldId id="409" r:id="rId17"/>
    <p:sldId id="410" r:id="rId18"/>
    <p:sldId id="525" r:id="rId19"/>
    <p:sldId id="411" r:id="rId20"/>
    <p:sldId id="412" r:id="rId21"/>
    <p:sldId id="413" r:id="rId22"/>
    <p:sldId id="414" r:id="rId23"/>
    <p:sldId id="415" r:id="rId24"/>
    <p:sldId id="416" r:id="rId25"/>
    <p:sldId id="417" r:id="rId26"/>
    <p:sldId id="418" r:id="rId27"/>
    <p:sldId id="420" r:id="rId28"/>
    <p:sldId id="421" r:id="rId29"/>
    <p:sldId id="422" r:id="rId30"/>
    <p:sldId id="423" r:id="rId31"/>
    <p:sldId id="424" r:id="rId32"/>
    <p:sldId id="425" r:id="rId33"/>
    <p:sldId id="426" r:id="rId34"/>
    <p:sldId id="427"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44" r:id="rId52"/>
    <p:sldId id="445" r:id="rId53"/>
    <p:sldId id="446" r:id="rId54"/>
    <p:sldId id="447" r:id="rId55"/>
    <p:sldId id="448" r:id="rId56"/>
    <p:sldId id="449" r:id="rId57"/>
    <p:sldId id="450" r:id="rId58"/>
    <p:sldId id="451" r:id="rId59"/>
    <p:sldId id="452" r:id="rId60"/>
    <p:sldId id="453" r:id="rId61"/>
    <p:sldId id="454" r:id="rId62"/>
    <p:sldId id="455" r:id="rId63"/>
    <p:sldId id="456" r:id="rId64"/>
    <p:sldId id="457" r:id="rId65"/>
    <p:sldId id="458" r:id="rId66"/>
    <p:sldId id="459" r:id="rId67"/>
    <p:sldId id="460" r:id="rId68"/>
    <p:sldId id="461" r:id="rId69"/>
    <p:sldId id="462" r:id="rId70"/>
    <p:sldId id="463" r:id="rId71"/>
    <p:sldId id="464" r:id="rId72"/>
    <p:sldId id="465" r:id="rId73"/>
    <p:sldId id="466" r:id="rId74"/>
    <p:sldId id="467" r:id="rId75"/>
    <p:sldId id="526" r:id="rId76"/>
    <p:sldId id="468" r:id="rId77"/>
    <p:sldId id="469" r:id="rId78"/>
    <p:sldId id="470" r:id="rId79"/>
    <p:sldId id="471" r:id="rId80"/>
    <p:sldId id="472" r:id="rId81"/>
    <p:sldId id="473" r:id="rId82"/>
    <p:sldId id="474" r:id="rId83"/>
    <p:sldId id="475" r:id="rId84"/>
    <p:sldId id="476" r:id="rId85"/>
    <p:sldId id="477" r:id="rId86"/>
    <p:sldId id="478" r:id="rId87"/>
    <p:sldId id="479" r:id="rId88"/>
    <p:sldId id="480" r:id="rId89"/>
    <p:sldId id="481" r:id="rId90"/>
    <p:sldId id="482" r:id="rId91"/>
    <p:sldId id="483" r:id="rId92"/>
    <p:sldId id="484" r:id="rId93"/>
    <p:sldId id="485" r:id="rId94"/>
    <p:sldId id="486" r:id="rId95"/>
    <p:sldId id="487" r:id="rId96"/>
    <p:sldId id="488" r:id="rId97"/>
    <p:sldId id="489" r:id="rId98"/>
    <p:sldId id="527" r:id="rId99"/>
    <p:sldId id="490" r:id="rId100"/>
    <p:sldId id="491" r:id="rId101"/>
    <p:sldId id="492" r:id="rId102"/>
    <p:sldId id="493" r:id="rId103"/>
    <p:sldId id="494" r:id="rId104"/>
    <p:sldId id="528" r:id="rId105"/>
    <p:sldId id="496" r:id="rId106"/>
    <p:sldId id="497" r:id="rId107"/>
    <p:sldId id="498" r:id="rId108"/>
    <p:sldId id="499" r:id="rId109"/>
    <p:sldId id="500" r:id="rId110"/>
    <p:sldId id="501" r:id="rId111"/>
    <p:sldId id="502" r:id="rId112"/>
    <p:sldId id="503" r:id="rId113"/>
    <p:sldId id="504" r:id="rId114"/>
    <p:sldId id="505" r:id="rId115"/>
    <p:sldId id="506" r:id="rId116"/>
    <p:sldId id="507" r:id="rId117"/>
    <p:sldId id="508" r:id="rId118"/>
    <p:sldId id="509" r:id="rId119"/>
    <p:sldId id="510" r:id="rId120"/>
    <p:sldId id="511" r:id="rId121"/>
    <p:sldId id="512" r:id="rId122"/>
    <p:sldId id="513" r:id="rId123"/>
    <p:sldId id="514" r:id="rId124"/>
    <p:sldId id="515" r:id="rId125"/>
    <p:sldId id="516" r:id="rId126"/>
    <p:sldId id="271" r:id="rId127"/>
  </p:sldIdLst>
  <p:sldSz cx="12192000" cy="6858000"/>
  <p:notesSz cx="6797675" cy="9926638"/>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884">
          <p15:clr>
            <a:srgbClr val="A4A3A4"/>
          </p15:clr>
        </p15:guide>
        <p15:guide id="4" orient="horz" pos="1162">
          <p15:clr>
            <a:srgbClr val="A4A3A4"/>
          </p15:clr>
        </p15:guide>
        <p15:guide id="5" orient="horz" pos="3067">
          <p15:clr>
            <a:srgbClr val="A4A3A4"/>
          </p15:clr>
        </p15:guide>
        <p15:guide id="6" orient="horz" pos="1842">
          <p15:clr>
            <a:srgbClr val="A4A3A4"/>
          </p15:clr>
        </p15:guide>
        <p15:guide id="7" pos="347">
          <p15:clr>
            <a:srgbClr val="A4A3A4"/>
          </p15:clr>
        </p15:guide>
        <p15:guide id="8" pos="7333">
          <p15:clr>
            <a:srgbClr val="A4A3A4"/>
          </p15:clr>
        </p15:guide>
        <p15:guide id="9" pos="511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ref Saraci" initials="PS" lastIdx="6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1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60" autoAdjust="0"/>
    <p:restoredTop sz="86486"/>
  </p:normalViewPr>
  <p:slideViewPr>
    <p:cSldViewPr showGuides="1">
      <p:cViewPr varScale="1">
        <p:scale>
          <a:sx n="56" d="100"/>
          <a:sy n="56" d="100"/>
        </p:scale>
        <p:origin x="200" y="720"/>
      </p:cViewPr>
      <p:guideLst>
        <p:guide orient="horz" pos="2160"/>
        <p:guide pos="3840"/>
        <p:guide orient="horz" pos="3884"/>
        <p:guide orient="horz" pos="1162"/>
        <p:guide orient="horz" pos="3067"/>
        <p:guide orient="horz" pos="1842"/>
        <p:guide pos="347"/>
        <p:guide pos="7333"/>
        <p:guide pos="5110"/>
      </p:guideLst>
    </p:cSldViewPr>
  </p:slideViewPr>
  <p:notesTextViewPr>
    <p:cViewPr>
      <p:scale>
        <a:sx n="1" d="1"/>
        <a:sy n="1" d="1"/>
      </p:scale>
      <p:origin x="0" y="0"/>
    </p:cViewPr>
  </p:notesTextViewPr>
  <p:sorterViewPr>
    <p:cViewPr>
      <p:scale>
        <a:sx n="100" d="100"/>
        <a:sy n="100" d="100"/>
      </p:scale>
      <p:origin x="0" y="2508"/>
    </p:cViewPr>
  </p:sorterViewPr>
  <p:notesViewPr>
    <p:cSldViewPr showGuides="1">
      <p:cViewPr varScale="1">
        <p:scale>
          <a:sx n="80" d="100"/>
          <a:sy n="80" d="100"/>
        </p:scale>
        <p:origin x="-3960" y="-78"/>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sz="800">
              <a:solidFill>
                <a:schemeClr val="accent2"/>
              </a:solidFill>
            </a:endParaRPr>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5A2E260A-B6D0-49E6-806B-E0CC43CEE356}" type="datetimeFigureOut">
              <a:rPr lang="en-GB" sz="800" smtClean="0">
                <a:solidFill>
                  <a:schemeClr val="accent2"/>
                </a:solidFill>
              </a:rPr>
              <a:t>12/03/2018</a:t>
            </a:fld>
            <a:endParaRPr lang="en-GB" sz="800">
              <a:solidFill>
                <a:schemeClr val="accent2"/>
              </a:solidFill>
            </a:endParaRPr>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GB" sz="800">
              <a:solidFill>
                <a:schemeClr val="accent2"/>
              </a:solidFill>
            </a:endParaRPr>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972171EF-D8DF-401C-A1A4-6311CE19AD51}" type="slidenum">
              <a:rPr lang="en-GB" sz="800" smtClean="0">
                <a:solidFill>
                  <a:schemeClr val="accent2"/>
                </a:solidFill>
              </a:rPr>
              <a:t>‹#›</a:t>
            </a:fld>
            <a:endParaRPr lang="en-GB" sz="800">
              <a:solidFill>
                <a:schemeClr val="accent2"/>
              </a:solidFill>
            </a:endParaRPr>
          </a:p>
        </p:txBody>
      </p:sp>
    </p:spTree>
    <p:extLst>
      <p:ext uri="{BB962C8B-B14F-4D97-AF65-F5344CB8AC3E}">
        <p14:creationId xmlns:p14="http://schemas.microsoft.com/office/powerpoint/2010/main" val="4186987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800">
                <a:solidFill>
                  <a:schemeClr val="accent2"/>
                </a:solidFill>
              </a:defRPr>
            </a:lvl1pPr>
          </a:lstStyle>
          <a:p>
            <a:endParaRPr lang="en-GB"/>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800">
                <a:solidFill>
                  <a:schemeClr val="accent2"/>
                </a:solidFill>
              </a:defRPr>
            </a:lvl1pPr>
          </a:lstStyle>
          <a:p>
            <a:fld id="{8F2B8A8A-A21E-41B1-B6A8-00B8C329DF1C}" type="datetimeFigureOut">
              <a:rPr lang="en-GB" smtClean="0"/>
              <a:pPr/>
              <a:t>12/03/2018</a:t>
            </a:fld>
            <a:endParaRPr lang="en-GB"/>
          </a:p>
        </p:txBody>
      </p:sp>
      <p:sp>
        <p:nvSpPr>
          <p:cNvPr id="4" name="Slide Image Placeholder 3"/>
          <p:cNvSpPr>
            <a:spLocks noGrp="1" noRot="1" noChangeAspect="1"/>
          </p:cNvSpPr>
          <p:nvPr>
            <p:ph type="sldImg" idx="2"/>
          </p:nvPr>
        </p:nvSpPr>
        <p:spPr>
          <a:xfrm>
            <a:off x="662535" y="1066382"/>
            <a:ext cx="5472606" cy="307899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800">
                <a:solidFill>
                  <a:schemeClr val="accent2"/>
                </a:solidFill>
              </a:defRPr>
            </a:lvl1pPr>
          </a:lstStyle>
          <a:p>
            <a:endParaRPr lang="en-GB"/>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800">
                <a:solidFill>
                  <a:schemeClr val="accent2"/>
                </a:solidFill>
              </a:defRPr>
            </a:lvl1pPr>
          </a:lstStyle>
          <a:p>
            <a:fld id="{110CFD31-5913-44C3-926E-B25B244597EE}" type="slidenum">
              <a:rPr lang="en-GB" smtClean="0"/>
              <a:pPr/>
              <a:t>‹#›</a:t>
            </a:fld>
            <a:endParaRPr lang="en-GB"/>
          </a:p>
        </p:txBody>
      </p:sp>
    </p:spTree>
    <p:extLst>
      <p:ext uri="{BB962C8B-B14F-4D97-AF65-F5344CB8AC3E}">
        <p14:creationId xmlns:p14="http://schemas.microsoft.com/office/powerpoint/2010/main" val="37536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968375"/>
            <a:ext cx="4965700" cy="2792413"/>
          </a:xfrm>
        </p:spPr>
      </p:sp>
      <p:sp>
        <p:nvSpPr>
          <p:cNvPr id="3" name="Notes Placeholder 2"/>
          <p:cNvSpPr>
            <a:spLocks noGrp="1"/>
          </p:cNvSpPr>
          <p:nvPr>
            <p:ph type="body" idx="1"/>
          </p:nvPr>
        </p:nvSpPr>
        <p:spPr/>
        <p:txBody>
          <a:bodyPr/>
          <a:lstStyle/>
          <a:p>
            <a:r>
              <a:rPr lang="fi-FI"/>
              <a:t>This</a:t>
            </a:r>
            <a:r>
              <a:rPr lang="fi-FI" baseline="0"/>
              <a:t> slide is to show you that there is a solid company behind the Qt framework and that Qt is used by many developers and that we have customers across many industries. </a:t>
            </a:r>
          </a:p>
          <a:p>
            <a:endParaRPr lang="fi-FI" baseline="0"/>
          </a:p>
          <a:p>
            <a:endParaRPr lang="fi-FI"/>
          </a:p>
        </p:txBody>
      </p:sp>
      <p:sp>
        <p:nvSpPr>
          <p:cNvPr id="4" name="Slide Number Placeholder 3"/>
          <p:cNvSpPr>
            <a:spLocks noGrp="1"/>
          </p:cNvSpPr>
          <p:nvPr>
            <p:ph type="sldNum" sz="quarter" idx="10"/>
          </p:nvPr>
        </p:nvSpPr>
        <p:spPr/>
        <p:txBody>
          <a:bodyPr/>
          <a:lstStyle/>
          <a:p>
            <a:fld id="{110CFD31-5913-44C3-926E-B25B244597EE}" type="slidenum">
              <a:rPr lang="en-GB" smtClean="0"/>
              <a:pPr/>
              <a:t>6</a:t>
            </a:fld>
            <a:endParaRPr lang="en-GB"/>
          </a:p>
        </p:txBody>
      </p:sp>
    </p:spTree>
    <p:extLst>
      <p:ext uri="{BB962C8B-B14F-4D97-AF65-F5344CB8AC3E}">
        <p14:creationId xmlns:p14="http://schemas.microsoft.com/office/powerpoint/2010/main" val="1864895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3575" y="1066800"/>
            <a:ext cx="5470525" cy="307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19E21E6-49A3-0C40-892E-CE21559E3D49}" type="slidenum">
              <a:rPr lang="en-US" smtClean="0"/>
              <a:pPr>
                <a:defRPr/>
              </a:pPr>
              <a:t>34</a:t>
            </a:fld>
            <a:endParaRPr lang="en-US"/>
          </a:p>
        </p:txBody>
      </p:sp>
    </p:spTree>
    <p:extLst>
      <p:ext uri="{BB962C8B-B14F-4D97-AF65-F5344CB8AC3E}">
        <p14:creationId xmlns:p14="http://schemas.microsoft.com/office/powerpoint/2010/main" val="926849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3575" y="1066800"/>
            <a:ext cx="5470525" cy="307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19E21E6-49A3-0C40-892E-CE21559E3D49}" type="slidenum">
              <a:rPr lang="en-US" smtClean="0"/>
              <a:pPr>
                <a:defRPr/>
              </a:pPr>
              <a:t>59</a:t>
            </a:fld>
            <a:endParaRPr lang="en-US"/>
          </a:p>
        </p:txBody>
      </p:sp>
    </p:spTree>
    <p:extLst>
      <p:ext uri="{BB962C8B-B14F-4D97-AF65-F5344CB8AC3E}">
        <p14:creationId xmlns:p14="http://schemas.microsoft.com/office/powerpoint/2010/main" val="414912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1066800"/>
            <a:ext cx="5473700" cy="3078163"/>
          </a:xfrm>
        </p:spPr>
      </p:sp>
      <p:sp>
        <p:nvSpPr>
          <p:cNvPr id="3" name="Notes Placeholder 2"/>
          <p:cNvSpPr>
            <a:spLocks noGrp="1"/>
          </p:cNvSpPr>
          <p:nvPr>
            <p:ph type="body" idx="1"/>
          </p:nvPr>
        </p:nvSpPr>
        <p:spPr/>
        <p:txBody>
          <a:bodyPr/>
          <a:lstStyle/>
          <a:p>
            <a:r>
              <a:rPr lang="en-US"/>
              <a:t>Correlation</a:t>
            </a:r>
            <a:r>
              <a:rPr lang="en-US" baseline="0"/>
              <a:t> of connected devices with touch screens </a:t>
            </a:r>
            <a:r>
              <a:rPr lang="mr-IN" baseline="0"/>
              <a:t>–</a:t>
            </a:r>
            <a:r>
              <a:rPr lang="en-US" baseline="0"/>
              <a:t> </a:t>
            </a:r>
            <a:r>
              <a:rPr lang="en-US" baseline="0" err="1"/>
              <a:t>Qt</a:t>
            </a:r>
            <a:r>
              <a:rPr lang="en-US" baseline="0"/>
              <a:t> can bring a competitive advantages </a:t>
            </a:r>
          </a:p>
          <a:p>
            <a:endParaRPr lang="en-US"/>
          </a:p>
          <a:p>
            <a:r>
              <a:rPr lang="en-US"/>
              <a:t>We live</a:t>
            </a:r>
            <a:r>
              <a:rPr lang="en-US" baseline="0"/>
              <a:t> in a digital world, touch screens are everywhere and software is driving the user experience. Software has become a differentiator. This is quite a big challenge for companies, imagine a a factory where they need to bring the user experience in par with other devices such as smart phones. Qt can help out with this, you can create your software and your UI, reach out users across multiple devices and platforms. Qt helps in multiple aspects, it can help you own the software stack and Data, Qt enables to have</a:t>
            </a:r>
            <a:r>
              <a:rPr lang="mr-IN" baseline="0"/>
              <a:t> </a:t>
            </a:r>
            <a:r>
              <a:rPr lang="en-US" baseline="0"/>
              <a:t>full control over your software and eliminates any security concerns.</a:t>
            </a:r>
            <a:endParaRPr lang="en-US"/>
          </a:p>
        </p:txBody>
      </p:sp>
      <p:sp>
        <p:nvSpPr>
          <p:cNvPr id="4" name="Slide Number Placeholder 3"/>
          <p:cNvSpPr>
            <a:spLocks noGrp="1"/>
          </p:cNvSpPr>
          <p:nvPr>
            <p:ph type="sldNum" sz="quarter" idx="10"/>
          </p:nvPr>
        </p:nvSpPr>
        <p:spPr/>
        <p:txBody>
          <a:bodyPr/>
          <a:lstStyle/>
          <a:p>
            <a:fld id="{110CFD31-5913-44C3-926E-B25B244597EE}" type="slidenum">
              <a:rPr lang="en-GB" smtClean="0"/>
              <a:pPr/>
              <a:t>7</a:t>
            </a:fld>
            <a:endParaRPr lang="en-GB"/>
          </a:p>
        </p:txBody>
      </p:sp>
    </p:spTree>
    <p:extLst>
      <p:ext uri="{BB962C8B-B14F-4D97-AF65-F5344CB8AC3E}">
        <p14:creationId xmlns:p14="http://schemas.microsoft.com/office/powerpoint/2010/main" val="130989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1066800"/>
            <a:ext cx="5473700" cy="3078163"/>
          </a:xfrm>
        </p:spPr>
      </p:sp>
      <p:sp>
        <p:nvSpPr>
          <p:cNvPr id="3" name="Notes Placeholder 2"/>
          <p:cNvSpPr>
            <a:spLocks noGrp="1"/>
          </p:cNvSpPr>
          <p:nvPr>
            <p:ph type="body" idx="1"/>
          </p:nvPr>
        </p:nvSpPr>
        <p:spPr/>
        <p:txBody>
          <a:bodyPr/>
          <a:lstStyle/>
          <a:p>
            <a:r>
              <a:rPr lang="en-US"/>
              <a:t>Top ten </a:t>
            </a:r>
            <a:r>
              <a:rPr lang="en-US" err="1"/>
              <a:t>Autotomitive</a:t>
            </a:r>
            <a:r>
              <a:rPr lang="en-US" baseline="0"/>
              <a:t> players using </a:t>
            </a:r>
            <a:r>
              <a:rPr lang="en-US" baseline="0" err="1"/>
              <a:t>Qt</a:t>
            </a:r>
            <a:endParaRPr lang="en-US" baseline="0"/>
          </a:p>
          <a:p>
            <a:endParaRPr lang="en-US" baseline="0"/>
          </a:p>
          <a:p>
            <a:r>
              <a:rPr lang="en-US" baseline="0"/>
              <a:t>Digital TV industry - &gt; LG with `</a:t>
            </a:r>
            <a:r>
              <a:rPr lang="en-US" baseline="0" err="1"/>
              <a:t>webos</a:t>
            </a:r>
            <a:endParaRPr lang="en-US" baseline="0"/>
          </a:p>
          <a:p>
            <a:endParaRPr lang="en-US" baseline="0"/>
          </a:p>
          <a:p>
            <a:r>
              <a:rPr lang="en-US" baseline="0"/>
              <a:t>Maritime automation business </a:t>
            </a:r>
            <a:r>
              <a:rPr lang="mr-IN" baseline="0"/>
              <a:t>–</a:t>
            </a:r>
            <a:r>
              <a:rPr lang="en-US" baseline="0"/>
              <a:t> Industry Automation</a:t>
            </a:r>
            <a:endParaRPr lang="en-US"/>
          </a:p>
        </p:txBody>
      </p:sp>
      <p:sp>
        <p:nvSpPr>
          <p:cNvPr id="4" name="Slide Number Placeholder 3"/>
          <p:cNvSpPr>
            <a:spLocks noGrp="1"/>
          </p:cNvSpPr>
          <p:nvPr>
            <p:ph type="sldNum" sz="quarter" idx="10"/>
          </p:nvPr>
        </p:nvSpPr>
        <p:spPr/>
        <p:txBody>
          <a:bodyPr/>
          <a:lstStyle/>
          <a:p>
            <a:fld id="{110CFD31-5913-44C3-926E-B25B244597EE}" type="slidenum">
              <a:rPr lang="en-GB" smtClean="0"/>
              <a:pPr/>
              <a:t>8</a:t>
            </a:fld>
            <a:endParaRPr lang="en-GB"/>
          </a:p>
        </p:txBody>
      </p:sp>
    </p:spTree>
    <p:extLst>
      <p:ext uri="{BB962C8B-B14F-4D97-AF65-F5344CB8AC3E}">
        <p14:creationId xmlns:p14="http://schemas.microsoft.com/office/powerpoint/2010/main" val="3747907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661988" y="1066800"/>
            <a:ext cx="5473700" cy="3078163"/>
          </a:xfrm>
        </p:spPr>
      </p:sp>
      <p:sp>
        <p:nvSpPr>
          <p:cNvPr id="3" name="Huomautusten paikkamerkki 2"/>
          <p:cNvSpPr>
            <a:spLocks noGrp="1"/>
          </p:cNvSpPr>
          <p:nvPr>
            <p:ph type="body" idx="1"/>
          </p:nvPr>
        </p:nvSpPr>
        <p:spPr/>
        <p:txBody>
          <a:bodyPr/>
          <a:lstStyle/>
          <a:p>
            <a:pPr marL="0" indent="0">
              <a:buFontTx/>
              <a:buNone/>
            </a:pPr>
            <a:endParaRPr lang="fi-FI"/>
          </a:p>
        </p:txBody>
      </p:sp>
      <p:sp>
        <p:nvSpPr>
          <p:cNvPr id="4" name="Dian numeron paikkamerkki 3"/>
          <p:cNvSpPr>
            <a:spLocks noGrp="1"/>
          </p:cNvSpPr>
          <p:nvPr>
            <p:ph type="sldNum" sz="quarter" idx="10"/>
          </p:nvPr>
        </p:nvSpPr>
        <p:spPr/>
        <p:txBody>
          <a:bodyPr/>
          <a:lstStyle/>
          <a:p>
            <a:fld id="{110CFD31-5913-44C3-926E-B25B244597EE}" type="slidenum">
              <a:rPr lang="en-GB" smtClean="0"/>
              <a:pPr/>
              <a:t>9</a:t>
            </a:fld>
            <a:endParaRPr lang="en-GB"/>
          </a:p>
        </p:txBody>
      </p:sp>
    </p:spTree>
    <p:extLst>
      <p:ext uri="{BB962C8B-B14F-4D97-AF65-F5344CB8AC3E}">
        <p14:creationId xmlns:p14="http://schemas.microsoft.com/office/powerpoint/2010/main" val="4065383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1066800"/>
            <a:ext cx="5473700" cy="3078163"/>
          </a:xfrm>
        </p:spPr>
      </p:sp>
      <p:sp>
        <p:nvSpPr>
          <p:cNvPr id="3" name="Notes Placeholder 2"/>
          <p:cNvSpPr>
            <a:spLocks noGrp="1"/>
          </p:cNvSpPr>
          <p:nvPr>
            <p:ph type="body" idx="1"/>
          </p:nvPr>
        </p:nvSpPr>
        <p:spPr/>
        <p:txBody>
          <a:bodyPr/>
          <a:lstStyle/>
          <a:p>
            <a:r>
              <a:rPr lang="en-US"/>
              <a:t>Shorter</a:t>
            </a:r>
            <a:r>
              <a:rPr lang="en-US" baseline="0"/>
              <a:t> time-to-market a core value proposition of the Qt framework.</a:t>
            </a:r>
            <a:endParaRPr lang="en-US"/>
          </a:p>
        </p:txBody>
      </p:sp>
      <p:sp>
        <p:nvSpPr>
          <p:cNvPr id="4" name="Slide Number Placeholder 3"/>
          <p:cNvSpPr>
            <a:spLocks noGrp="1"/>
          </p:cNvSpPr>
          <p:nvPr>
            <p:ph type="sldNum" sz="quarter" idx="10"/>
          </p:nvPr>
        </p:nvSpPr>
        <p:spPr/>
        <p:txBody>
          <a:bodyPr/>
          <a:lstStyle/>
          <a:p>
            <a:fld id="{110CFD31-5913-44C3-926E-B25B244597EE}" type="slidenum">
              <a:rPr lang="en-GB" smtClean="0"/>
              <a:pPr/>
              <a:t>10</a:t>
            </a:fld>
            <a:endParaRPr lang="en-GB"/>
          </a:p>
        </p:txBody>
      </p:sp>
    </p:spTree>
    <p:extLst>
      <p:ext uri="{BB962C8B-B14F-4D97-AF65-F5344CB8AC3E}">
        <p14:creationId xmlns:p14="http://schemas.microsoft.com/office/powerpoint/2010/main" val="415261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1066800"/>
            <a:ext cx="5473700" cy="3078163"/>
          </a:xfrm>
        </p:spPr>
      </p:sp>
      <p:sp>
        <p:nvSpPr>
          <p:cNvPr id="3" name="Notes Placeholder 2"/>
          <p:cNvSpPr>
            <a:spLocks noGrp="1"/>
          </p:cNvSpPr>
          <p:nvPr>
            <p:ph type="body" idx="1"/>
          </p:nvPr>
        </p:nvSpPr>
        <p:spPr/>
        <p:txBody>
          <a:bodyPr/>
          <a:lstStyle/>
          <a:p>
            <a:r>
              <a:rPr lang="en-US"/>
              <a:t>Qt for</a:t>
            </a:r>
            <a:r>
              <a:rPr lang="en-US" baseline="0"/>
              <a:t> </a:t>
            </a:r>
            <a:r>
              <a:rPr lang="en-US" baseline="0" err="1"/>
              <a:t>Applicartion</a:t>
            </a:r>
            <a:r>
              <a:rPr lang="en-US" baseline="0"/>
              <a:t> Development product and the use-cases for this offering are ; desktop apps and mobile/tablet apps.</a:t>
            </a:r>
            <a:endParaRPr lang="en-US"/>
          </a:p>
        </p:txBody>
      </p:sp>
      <p:sp>
        <p:nvSpPr>
          <p:cNvPr id="4" name="Slide Number Placeholder 3"/>
          <p:cNvSpPr>
            <a:spLocks noGrp="1"/>
          </p:cNvSpPr>
          <p:nvPr>
            <p:ph type="sldNum" sz="quarter" idx="10"/>
          </p:nvPr>
        </p:nvSpPr>
        <p:spPr/>
        <p:txBody>
          <a:bodyPr/>
          <a:lstStyle/>
          <a:p>
            <a:fld id="{110CFD31-5913-44C3-926E-B25B244597EE}" type="slidenum">
              <a:rPr lang="en-GB" smtClean="0"/>
              <a:pPr/>
              <a:t>11</a:t>
            </a:fld>
            <a:endParaRPr lang="en-GB"/>
          </a:p>
        </p:txBody>
      </p:sp>
    </p:spTree>
    <p:extLst>
      <p:ext uri="{BB962C8B-B14F-4D97-AF65-F5344CB8AC3E}">
        <p14:creationId xmlns:p14="http://schemas.microsoft.com/office/powerpoint/2010/main" val="978739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1066800"/>
            <a:ext cx="5473700" cy="3078163"/>
          </a:xfrm>
        </p:spPr>
      </p:sp>
      <p:sp>
        <p:nvSpPr>
          <p:cNvPr id="3" name="Notes Placeholder 2"/>
          <p:cNvSpPr>
            <a:spLocks noGrp="1"/>
          </p:cNvSpPr>
          <p:nvPr>
            <p:ph type="body" idx="1"/>
          </p:nvPr>
        </p:nvSpPr>
        <p:spPr/>
        <p:txBody>
          <a:bodyPr/>
          <a:lstStyle/>
          <a:p>
            <a:r>
              <a:rPr lang="en-US"/>
              <a:t>Qt for</a:t>
            </a:r>
            <a:r>
              <a:rPr lang="en-US" baseline="0"/>
              <a:t> Device  Creation and the industry vertical offerings; Qt in Automotive, Qt in Automation, Qt in Digital TV, Qt in Medical</a:t>
            </a:r>
            <a:endParaRPr lang="en-US"/>
          </a:p>
        </p:txBody>
      </p:sp>
      <p:sp>
        <p:nvSpPr>
          <p:cNvPr id="4" name="Slide Number Placeholder 3"/>
          <p:cNvSpPr>
            <a:spLocks noGrp="1"/>
          </p:cNvSpPr>
          <p:nvPr>
            <p:ph type="sldNum" sz="quarter" idx="10"/>
          </p:nvPr>
        </p:nvSpPr>
        <p:spPr/>
        <p:txBody>
          <a:bodyPr/>
          <a:lstStyle/>
          <a:p>
            <a:fld id="{110CFD31-5913-44C3-926E-B25B244597EE}" type="slidenum">
              <a:rPr lang="en-GB" smtClean="0"/>
              <a:pPr/>
              <a:t>12</a:t>
            </a:fld>
            <a:endParaRPr lang="en-GB"/>
          </a:p>
        </p:txBody>
      </p:sp>
    </p:spTree>
    <p:extLst>
      <p:ext uri="{BB962C8B-B14F-4D97-AF65-F5344CB8AC3E}">
        <p14:creationId xmlns:p14="http://schemas.microsoft.com/office/powerpoint/2010/main" val="2510812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1066800"/>
            <a:ext cx="5473700" cy="307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15</a:t>
            </a:fld>
            <a:endParaRPr lang="en-GB"/>
          </a:p>
        </p:txBody>
      </p:sp>
    </p:spTree>
    <p:extLst>
      <p:ext uri="{BB962C8B-B14F-4D97-AF65-F5344CB8AC3E}">
        <p14:creationId xmlns:p14="http://schemas.microsoft.com/office/powerpoint/2010/main" val="186724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1066800"/>
            <a:ext cx="5473700" cy="3078163"/>
          </a:xfrm>
        </p:spPr>
      </p:sp>
      <p:sp>
        <p:nvSpPr>
          <p:cNvPr id="3" name="Notes Placeholder 2"/>
          <p:cNvSpPr>
            <a:spLocks noGrp="1"/>
          </p:cNvSpPr>
          <p:nvPr>
            <p:ph type="body" idx="1"/>
          </p:nvPr>
        </p:nvSpPr>
        <p:spPr/>
        <p:txBody>
          <a:bodyPr/>
          <a:lstStyle/>
          <a:p>
            <a:r>
              <a:rPr lang="en-GB"/>
              <a:t>Technical &amp; Architecture Workshop</a:t>
            </a:r>
          </a:p>
          <a:p>
            <a:r>
              <a:rPr lang="en-GB"/>
              <a:t>Performance and Optimisation</a:t>
            </a:r>
          </a:p>
          <a:p>
            <a:r>
              <a:rPr lang="en-GB"/>
              <a:t>Ensuring technical solution and knowledge transfer</a:t>
            </a:r>
          </a:p>
          <a:p>
            <a:r>
              <a:rPr lang="en-GB"/>
              <a:t>Qt framework adaptations</a:t>
            </a:r>
          </a:p>
          <a:p>
            <a:r>
              <a:rPr lang="en-GB"/>
              <a:t>Qt integration into new platforms</a:t>
            </a:r>
          </a:p>
          <a:p>
            <a:r>
              <a:rPr lang="en-GB"/>
              <a:t>SDK &amp; IDE Creation</a:t>
            </a:r>
          </a:p>
          <a:p>
            <a:endParaRPr lang="fi-FI"/>
          </a:p>
          <a:p>
            <a:endParaRPr lang="en-US"/>
          </a:p>
        </p:txBody>
      </p:sp>
      <p:sp>
        <p:nvSpPr>
          <p:cNvPr id="4" name="Slide Number Placeholder 3"/>
          <p:cNvSpPr>
            <a:spLocks noGrp="1"/>
          </p:cNvSpPr>
          <p:nvPr>
            <p:ph type="sldNum" sz="quarter" idx="10"/>
          </p:nvPr>
        </p:nvSpPr>
        <p:spPr/>
        <p:txBody>
          <a:bodyPr/>
          <a:lstStyle/>
          <a:p>
            <a:fld id="{110CFD31-5913-44C3-926E-B25B244597EE}" type="slidenum">
              <a:rPr lang="en-GB" smtClean="0"/>
              <a:pPr/>
              <a:t>18</a:t>
            </a:fld>
            <a:endParaRPr lang="en-GB"/>
          </a:p>
        </p:txBody>
      </p:sp>
    </p:spTree>
    <p:extLst>
      <p:ext uri="{BB962C8B-B14F-4D97-AF65-F5344CB8AC3E}">
        <p14:creationId xmlns:p14="http://schemas.microsoft.com/office/powerpoint/2010/main" val="125842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0862" y="1628775"/>
            <a:ext cx="11090275" cy="792113"/>
          </a:xfrm>
        </p:spPr>
        <p:txBody>
          <a:bodyPr anchor="t" anchorCtr="0"/>
          <a:lstStyle>
            <a:lvl1pPr algn="l">
              <a:defRPr sz="6000"/>
            </a:lvl1pPr>
          </a:lstStyle>
          <a:p>
            <a:r>
              <a:rPr lang="en-US" dirty="0"/>
              <a:t>Click to add Presentation title</a:t>
            </a:r>
          </a:p>
        </p:txBody>
      </p:sp>
      <p:sp>
        <p:nvSpPr>
          <p:cNvPr id="3" name="Subtitle 2"/>
          <p:cNvSpPr>
            <a:spLocks noGrp="1"/>
          </p:cNvSpPr>
          <p:nvPr>
            <p:ph type="subTitle" idx="1"/>
          </p:nvPr>
        </p:nvSpPr>
        <p:spPr>
          <a:xfrm>
            <a:off x="550863" y="2492896"/>
            <a:ext cx="11090275" cy="936104"/>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09D4BD-93D2-4D70-9FA7-9E49CD318B61}" type="datetime3">
              <a:rPr lang="en-US" smtClean="0"/>
              <a:t>12 March 2018</a:t>
            </a:fld>
            <a:endParaRPr lang="en-US"/>
          </a:p>
        </p:txBody>
      </p:sp>
      <p:sp>
        <p:nvSpPr>
          <p:cNvPr id="5" name="Footer Placeholder 4"/>
          <p:cNvSpPr>
            <a:spLocks noGrp="1"/>
          </p:cNvSpPr>
          <p:nvPr>
            <p:ph type="ftr" sz="quarter" idx="11"/>
          </p:nvPr>
        </p:nvSpPr>
        <p:spPr/>
        <p:txBody>
          <a:bodyPr/>
          <a:lstStyle/>
          <a:p>
            <a:r>
              <a:rPr lang="en-US"/>
              <a:t>Presentation name / Author</a:t>
            </a:r>
          </a:p>
        </p:txBody>
      </p:sp>
      <p:sp>
        <p:nvSpPr>
          <p:cNvPr id="6" name="Slide Number Placeholder 5"/>
          <p:cNvSpPr>
            <a:spLocks noGrp="1"/>
          </p:cNvSpPr>
          <p:nvPr>
            <p:ph type="sldNum" sz="quarter" idx="12"/>
          </p:nvPr>
        </p:nvSpPr>
        <p:spPr/>
        <p:txBody>
          <a:bodyPr/>
          <a:lstStyle/>
          <a:p>
            <a:fld id="{A683D178-98AA-4574-9EAA-8EB007C55176}" type="slidenum">
              <a:rPr lang="en-US" smtClean="0"/>
              <a:t>‹#›</a:t>
            </a:fld>
            <a:endParaRPr lang="en-US"/>
          </a:p>
        </p:txBody>
      </p:sp>
      <p:sp>
        <p:nvSpPr>
          <p:cNvPr id="10"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a:solidFill>
                  <a:schemeClr val="accent2"/>
                </a:solidFill>
              </a:defRPr>
            </a:lvl1pPr>
          </a:lstStyle>
          <a:p>
            <a:pPr lvl="0"/>
            <a:r>
              <a:rPr lang="en-US" dirty="0"/>
              <a:t>Insert date</a:t>
            </a:r>
            <a:endParaRPr lang="en-GB" dirty="0"/>
          </a:p>
        </p:txBody>
      </p:sp>
    </p:spTree>
    <p:extLst>
      <p:ext uri="{BB962C8B-B14F-4D97-AF65-F5344CB8AC3E}">
        <p14:creationId xmlns:p14="http://schemas.microsoft.com/office/powerpoint/2010/main" val="412059804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9EA1DA-540C-484D-886B-2BDF2DBFC2C8}" type="datetime3">
              <a:rPr lang="en-US" smtClean="0"/>
              <a:t>12 March 2018</a:t>
            </a:fld>
            <a:endParaRPr lang="en-US"/>
          </a:p>
        </p:txBody>
      </p:sp>
      <p:sp>
        <p:nvSpPr>
          <p:cNvPr id="4" name="Footer Placeholder 3"/>
          <p:cNvSpPr>
            <a:spLocks noGrp="1"/>
          </p:cNvSpPr>
          <p:nvPr>
            <p:ph type="ftr" sz="quarter" idx="11"/>
          </p:nvPr>
        </p:nvSpPr>
        <p:spPr/>
        <p:txBody>
          <a:bodyPr/>
          <a:lstStyle/>
          <a:p>
            <a:r>
              <a:rPr lang="en-US"/>
              <a:t>Presentation name / Author</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Tree>
    <p:extLst>
      <p:ext uri="{BB962C8B-B14F-4D97-AF65-F5344CB8AC3E}">
        <p14:creationId xmlns:p14="http://schemas.microsoft.com/office/powerpoint/2010/main" val="200082671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1844675"/>
            <a:ext cx="5257105"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8681E1-CAF7-4E78-98B6-6D7D891F2F94}" type="datetime3">
              <a:rPr lang="en-US" smtClean="0"/>
              <a:t>12 March 2018</a:t>
            </a:fld>
            <a:endParaRPr lang="en-US"/>
          </a:p>
        </p:txBody>
      </p:sp>
      <p:sp>
        <p:nvSpPr>
          <p:cNvPr id="6" name="Footer Placeholder 5"/>
          <p:cNvSpPr>
            <a:spLocks noGrp="1"/>
          </p:cNvSpPr>
          <p:nvPr>
            <p:ph type="ftr" sz="quarter" idx="11"/>
          </p:nvPr>
        </p:nvSpPr>
        <p:spPr/>
        <p:txBody>
          <a:bodyPr/>
          <a:lstStyle/>
          <a:p>
            <a:r>
              <a:rPr lang="en-US"/>
              <a:t>Presentation name / Author</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6384031" y="1844675"/>
            <a:ext cx="5257105"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dirty="0"/>
          </a:p>
        </p:txBody>
      </p:sp>
    </p:spTree>
    <p:extLst>
      <p:ext uri="{BB962C8B-B14F-4D97-AF65-F5344CB8AC3E}">
        <p14:creationId xmlns:p14="http://schemas.microsoft.com/office/powerpoint/2010/main" val="317724477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1/4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1844675"/>
            <a:ext cx="82814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4DEFA1-DF88-483E-AD63-9BD7B548026C}" type="datetime3">
              <a:rPr lang="en-US" smtClean="0"/>
              <a:t>12 March 2018</a:t>
            </a:fld>
            <a:endParaRPr lang="en-US"/>
          </a:p>
        </p:txBody>
      </p:sp>
      <p:sp>
        <p:nvSpPr>
          <p:cNvPr id="6" name="Footer Placeholder 5"/>
          <p:cNvSpPr>
            <a:spLocks noGrp="1"/>
          </p:cNvSpPr>
          <p:nvPr>
            <p:ph type="ftr" sz="quarter" idx="11"/>
          </p:nvPr>
        </p:nvSpPr>
        <p:spPr/>
        <p:txBody>
          <a:bodyPr/>
          <a:lstStyle/>
          <a:p>
            <a:r>
              <a:rPr lang="en-US"/>
              <a:t>Presentation name / Author</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9120336" y="1844675"/>
            <a:ext cx="2520800" cy="4321175"/>
          </a:xfrm>
          <a:prstGeom prst="snip2DiagRect">
            <a:avLst>
              <a:gd name="adj1" fmla="val 3911"/>
              <a:gd name="adj2" fmla="val 0"/>
            </a:avLst>
          </a:prstGeom>
        </p:spPr>
        <p:txBody>
          <a:bodyPr/>
          <a:lstStyle>
            <a:lvl1pPr marL="0" indent="0">
              <a:buFontTx/>
              <a:buNone/>
              <a:defRPr sz="1200"/>
            </a:lvl1pPr>
          </a:lstStyle>
          <a:p>
            <a:r>
              <a:rPr lang="en-US"/>
              <a:t>Click icon to add picture</a:t>
            </a:r>
            <a:endParaRPr lang="en-GB" dirty="0"/>
          </a:p>
        </p:txBody>
      </p:sp>
    </p:spTree>
    <p:extLst>
      <p:ext uri="{BB962C8B-B14F-4D97-AF65-F5344CB8AC3E}">
        <p14:creationId xmlns:p14="http://schemas.microsoft.com/office/powerpoint/2010/main" val="388504751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90F1B3-E33B-42C2-B846-C118DD0A5D3A}" type="datetime3">
              <a:rPr lang="en-US" smtClean="0"/>
              <a:t>12 March 2018</a:t>
            </a:fld>
            <a:endParaRPr lang="en-US"/>
          </a:p>
        </p:txBody>
      </p:sp>
      <p:sp>
        <p:nvSpPr>
          <p:cNvPr id="4" name="Footer Placeholder 3"/>
          <p:cNvSpPr>
            <a:spLocks noGrp="1"/>
          </p:cNvSpPr>
          <p:nvPr>
            <p:ph type="ftr" sz="quarter" idx="11"/>
          </p:nvPr>
        </p:nvSpPr>
        <p:spPr/>
        <p:txBody>
          <a:bodyPr/>
          <a:lstStyle/>
          <a:p>
            <a:r>
              <a:rPr lang="en-US"/>
              <a:t>Presentation name / Author</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7" name="Picture Placeholder 6"/>
          <p:cNvSpPr>
            <a:spLocks noGrp="1"/>
          </p:cNvSpPr>
          <p:nvPr>
            <p:ph type="pic" sz="quarter" idx="13"/>
          </p:nvPr>
        </p:nvSpPr>
        <p:spPr>
          <a:xfrm>
            <a:off x="550862" y="1844675"/>
            <a:ext cx="11090275" cy="4321175"/>
          </a:xfrm>
          <a:prstGeom prst="snip2DiagRect">
            <a:avLst>
              <a:gd name="adj1" fmla="val 2308"/>
              <a:gd name="adj2" fmla="val 0"/>
            </a:avLst>
          </a:prstGeom>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US"/>
              <a:t>Click icon to add picture</a:t>
            </a:r>
            <a:endParaRPr lang="en-GB" dirty="0"/>
          </a:p>
        </p:txBody>
      </p:sp>
    </p:spTree>
    <p:extLst>
      <p:ext uri="{BB962C8B-B14F-4D97-AF65-F5344CB8AC3E}">
        <p14:creationId xmlns:p14="http://schemas.microsoft.com/office/powerpoint/2010/main" val="415925237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lvl1pPr>
          </a:lstStyle>
          <a:p>
            <a:r>
              <a:rPr lang="en-GB" dirty="0"/>
              <a:t>Click icon to add picture (</a:t>
            </a:r>
            <a:r>
              <a:rPr lang="en-US" dirty="0"/>
              <a:t>Download more pictures from brand.qt.io</a:t>
            </a:r>
            <a:r>
              <a:rPr lang="en-GB" dirty="0"/>
              <a:t>)</a:t>
            </a:r>
          </a:p>
          <a:p>
            <a:endParaRPr lang="en-GB" dirty="0"/>
          </a:p>
        </p:txBody>
      </p:sp>
      <p:sp>
        <p:nvSpPr>
          <p:cNvPr id="4" name="Date Placeholder 3"/>
          <p:cNvSpPr>
            <a:spLocks noGrp="1"/>
          </p:cNvSpPr>
          <p:nvPr>
            <p:ph type="dt" sz="half" idx="10"/>
          </p:nvPr>
        </p:nvSpPr>
        <p:spPr/>
        <p:txBody>
          <a:bodyPr/>
          <a:lstStyle>
            <a:lvl1pPr>
              <a:defRPr>
                <a:noFill/>
              </a:defRPr>
            </a:lvl1pPr>
          </a:lstStyle>
          <a:p>
            <a:fld id="{0AA679A0-E564-4DAE-895B-E59A47E1C753}" type="datetime3">
              <a:rPr lang="en-US" smtClean="0"/>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2192672089"/>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1/2 Pictur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4" name="Date Placeholder 3"/>
          <p:cNvSpPr>
            <a:spLocks noGrp="1"/>
          </p:cNvSpPr>
          <p:nvPr>
            <p:ph type="dt" sz="half" idx="10"/>
          </p:nvPr>
        </p:nvSpPr>
        <p:spPr/>
        <p:txBody>
          <a:bodyPr/>
          <a:lstStyle>
            <a:lvl1pPr>
              <a:defRPr>
                <a:noFill/>
              </a:defRPr>
            </a:lvl1pPr>
          </a:lstStyle>
          <a:p>
            <a:fld id="{A24138D5-6076-49D3-AB88-6F62DC1B18B0}" type="datetime3">
              <a:rPr lang="en-US" smtClean="0"/>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6383338" y="692149"/>
            <a:ext cx="525779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95115387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1/2 Picture R">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09600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bg2"/>
          </a:solidFill>
        </p:spPr>
        <p:txBody>
          <a:bodyPr/>
          <a:lstStyle>
            <a:lvl1pPr marL="0" indent="0" algn="r">
              <a:buFontTx/>
              <a:buNone/>
              <a:defRPr sz="1200"/>
            </a:lvl1pPr>
          </a:lstStyle>
          <a:p>
            <a:r>
              <a:rPr lang="en-GB" dirty="0"/>
              <a:t>Click icon to add picture (</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DA588855-382C-4F71-8316-8B7EC2510B05}" type="datetime3">
              <a:rPr lang="en-US" smtClean="0"/>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551557"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550863" y="692149"/>
            <a:ext cx="525779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292620455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1/3 Picture">
    <p:spTree>
      <p:nvGrpSpPr>
        <p:cNvPr id="1" name=""/>
        <p:cNvGrpSpPr/>
        <p:nvPr/>
      </p:nvGrpSpPr>
      <p:grpSpPr>
        <a:xfrm>
          <a:off x="0" y="0"/>
          <a:ext cx="0" cy="0"/>
          <a:chOff x="0" y="0"/>
          <a:chExt cx="0" cy="0"/>
        </a:xfrm>
      </p:grpSpPr>
      <p:sp>
        <p:nvSpPr>
          <p:cNvPr id="17" name="Picture Placeholder 2"/>
          <p:cNvSpPr>
            <a:spLocks noGrp="1"/>
          </p:cNvSpPr>
          <p:nvPr>
            <p:ph type="pic" sz="quarter" idx="14" hasCustomPrompt="1"/>
          </p:nvPr>
        </p:nvSpPr>
        <p:spPr>
          <a:xfrm>
            <a:off x="0" y="0"/>
            <a:ext cx="4079875" cy="6858000"/>
          </a:xfrm>
          <a:prstGeom prst="snip2DiagRect">
            <a:avLst>
              <a:gd name="adj1" fmla="val 11708"/>
              <a:gd name="adj2" fmla="val 0"/>
            </a:avLst>
          </a:prstGeom>
          <a:solidFill>
            <a:schemeClr val="bg2"/>
          </a:solidFill>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a:t>
            </a:r>
            <a:br>
              <a:rPr lang="en-GB" dirty="0"/>
            </a:br>
            <a:r>
              <a:rPr lang="en-GB" dirty="0"/>
              <a:t>(</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17DC2B25-200B-4D88-9FD5-3A280A06864C}" type="datetime3">
              <a:rPr lang="en-US" smtClean="0"/>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4367808" y="1844675"/>
            <a:ext cx="7273330"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4367808" y="692149"/>
            <a:ext cx="727332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1499391982"/>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nd 1/3 Picture R">
    <p:spTree>
      <p:nvGrpSpPr>
        <p:cNvPr id="1" name=""/>
        <p:cNvGrpSpPr/>
        <p:nvPr/>
      </p:nvGrpSpPr>
      <p:grpSpPr>
        <a:xfrm>
          <a:off x="0" y="0"/>
          <a:ext cx="0" cy="0"/>
          <a:chOff x="0" y="0"/>
          <a:chExt cx="0" cy="0"/>
        </a:xfrm>
      </p:grpSpPr>
      <p:sp>
        <p:nvSpPr>
          <p:cNvPr id="17" name="Picture Placeholder 2"/>
          <p:cNvSpPr>
            <a:spLocks noGrp="1"/>
          </p:cNvSpPr>
          <p:nvPr>
            <p:ph type="pic" sz="quarter" idx="14" hasCustomPrompt="1"/>
          </p:nvPr>
        </p:nvSpPr>
        <p:spPr>
          <a:xfrm>
            <a:off x="8112125" y="0"/>
            <a:ext cx="4079875" cy="6858000"/>
          </a:xfrm>
          <a:prstGeom prst="snip2DiagRect">
            <a:avLst>
              <a:gd name="adj1" fmla="val 11708"/>
              <a:gd name="adj2" fmla="val 0"/>
            </a:avLst>
          </a:prstGeom>
          <a:solidFill>
            <a:schemeClr val="bg2"/>
          </a:solidFill>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a:t>
            </a:r>
            <a:br>
              <a:rPr lang="en-GB" dirty="0"/>
            </a:br>
            <a:r>
              <a:rPr lang="en-GB" dirty="0"/>
              <a:t>(</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68D9CD37-F468-4227-9097-769DC49FCBDF}" type="datetime3">
              <a:rPr lang="en-US" smtClean="0"/>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550863" y="1844675"/>
            <a:ext cx="7273329"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550864" y="692149"/>
            <a:ext cx="7273328"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1324491797"/>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Media Placeholder 2"/>
          <p:cNvSpPr>
            <a:spLocks noGrp="1"/>
          </p:cNvSpPr>
          <p:nvPr>
            <p:ph type="media" sz="quarter" idx="13"/>
          </p:nvPr>
        </p:nvSpPr>
        <p:spPr>
          <a:xfrm>
            <a:off x="0" y="0"/>
            <a:ext cx="12192000" cy="6858000"/>
          </a:xfrm>
          <a:custGeom>
            <a:avLst/>
            <a:gdLst/>
            <a:ahLst/>
            <a:cxnLst/>
            <a:rect l="l" t="t" r="r" b="b"/>
            <a:pathLst>
              <a:path w="12192000" h="6858000">
                <a:moveTo>
                  <a:pt x="479425" y="0"/>
                </a:moveTo>
                <a:lnTo>
                  <a:pt x="12192000" y="0"/>
                </a:lnTo>
                <a:lnTo>
                  <a:pt x="12192000" y="6858000"/>
                </a:lnTo>
                <a:lnTo>
                  <a:pt x="12191998" y="6858000"/>
                </a:lnTo>
                <a:lnTo>
                  <a:pt x="12191998" y="6378574"/>
                </a:lnTo>
                <a:lnTo>
                  <a:pt x="11712573" y="6858000"/>
                </a:lnTo>
                <a:lnTo>
                  <a:pt x="0" y="6858000"/>
                </a:lnTo>
                <a:lnTo>
                  <a:pt x="0" y="479425"/>
                </a:lnTo>
                <a:close/>
              </a:path>
            </a:pathLst>
          </a:custGeom>
          <a:solidFill>
            <a:schemeClr val="bg2"/>
          </a:solidFill>
        </p:spPr>
        <p:txBody>
          <a:bodyPr/>
          <a:lstStyle>
            <a:lvl1pPr marL="0" indent="0" algn="r">
              <a:buFontTx/>
              <a:buNone/>
              <a:defRPr sz="1200"/>
            </a:lvl1pPr>
          </a:lstStyle>
          <a:p>
            <a:r>
              <a:rPr lang="en-US"/>
              <a:t>Click icon to add media</a:t>
            </a:r>
            <a:endParaRPr lang="en-GB" dirty="0"/>
          </a:p>
        </p:txBody>
      </p:sp>
    </p:spTree>
    <p:extLst>
      <p:ext uri="{BB962C8B-B14F-4D97-AF65-F5344CB8AC3E}">
        <p14:creationId xmlns:p14="http://schemas.microsoft.com/office/powerpoint/2010/main" val="2201810751"/>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4E631333-4EBC-44D2-B511-0374BB425A5A}" type="datetime3">
              <a:rPr lang="en-US" smtClean="0"/>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7"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2" name="Title 1"/>
          <p:cNvSpPr>
            <a:spLocks noGrp="1"/>
          </p:cNvSpPr>
          <p:nvPr>
            <p:ph type="ctrTitle" hasCustomPrompt="1"/>
          </p:nvPr>
        </p:nvSpPr>
        <p:spPr>
          <a:xfrm>
            <a:off x="550862" y="1628775"/>
            <a:ext cx="11090275" cy="792113"/>
          </a:xfrm>
        </p:spPr>
        <p:txBody>
          <a:bodyPr anchor="t" anchorCtr="0"/>
          <a:lstStyle>
            <a:lvl1pPr algn="l">
              <a:defRPr sz="6000">
                <a:solidFill>
                  <a:schemeClr val="bg1"/>
                </a:solidFill>
                <a:effectLst>
                  <a:outerShdw blurRad="190500" algn="ctr" rotWithShape="0">
                    <a:prstClr val="black">
                      <a:alpha val="30000"/>
                    </a:prstClr>
                  </a:outerShdw>
                </a:effectLst>
              </a:defRPr>
            </a:lvl1pPr>
          </a:lstStyle>
          <a:p>
            <a:r>
              <a:rPr lang="en-US" dirty="0"/>
              <a:t>Click to add Presentation title</a:t>
            </a:r>
          </a:p>
        </p:txBody>
      </p:sp>
      <p:sp>
        <p:nvSpPr>
          <p:cNvPr id="3" name="Subtitle 2"/>
          <p:cNvSpPr>
            <a:spLocks noGrp="1"/>
          </p:cNvSpPr>
          <p:nvPr>
            <p:ph type="subTitle" idx="1"/>
          </p:nvPr>
        </p:nvSpPr>
        <p:spPr>
          <a:xfrm>
            <a:off x="550863" y="2492896"/>
            <a:ext cx="11090275" cy="936104"/>
          </a:xfrm>
        </p:spPr>
        <p:txBody>
          <a:bodyPr/>
          <a:lstStyle>
            <a:lvl1pPr marL="0" indent="0" algn="l">
              <a:buNone/>
              <a:defRPr sz="2000" baseline="0">
                <a:solidFill>
                  <a:schemeClr val="bg1"/>
                </a:solidFill>
                <a:effectLst>
                  <a:outerShdw blurRad="190500" algn="ctr" rotWithShape="0">
                    <a:prstClr val="black">
                      <a:alpha val="3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a:solidFill>
                  <a:schemeClr val="bg1"/>
                </a:solidFill>
                <a:effectLst>
                  <a:outerShdw blurRad="190500" algn="ctr" rotWithShape="0">
                    <a:prstClr val="black">
                      <a:alpha val="30000"/>
                    </a:prstClr>
                  </a:outerShdw>
                </a:effectLst>
              </a:defRPr>
            </a:lvl1pPr>
          </a:lstStyle>
          <a:p>
            <a:pPr lvl="0"/>
            <a:r>
              <a:rPr lang="en-US" dirty="0"/>
              <a:t>Insert date</a:t>
            </a:r>
            <a:endParaRPr lang="en-GB" dirty="0"/>
          </a:p>
        </p:txBody>
      </p:sp>
      <p:sp>
        <p:nvSpPr>
          <p:cNvPr id="16"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3304600983"/>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 Client Mosa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31F371-D008-4EC6-B346-B49964DD31D2}" type="datetime3">
              <a:rPr lang="en-US" smtClean="0"/>
              <a:t>12 March 2018</a:t>
            </a:fld>
            <a:endParaRPr lang="en-US"/>
          </a:p>
        </p:txBody>
      </p:sp>
      <p:sp>
        <p:nvSpPr>
          <p:cNvPr id="4" name="Footer Placeholder 3"/>
          <p:cNvSpPr>
            <a:spLocks noGrp="1"/>
          </p:cNvSpPr>
          <p:nvPr>
            <p:ph type="ftr" sz="quarter" idx="11"/>
          </p:nvPr>
        </p:nvSpPr>
        <p:spPr/>
        <p:txBody>
          <a:bodyPr/>
          <a:lstStyle/>
          <a:p>
            <a:r>
              <a:rPr lang="en-US"/>
              <a:t>Presentation name / Author</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6" name="Picture Placeholder 18"/>
          <p:cNvSpPr>
            <a:spLocks noGrp="1"/>
          </p:cNvSpPr>
          <p:nvPr>
            <p:ph type="pic" sz="quarter" idx="13" hasCustomPrompt="1"/>
          </p:nvPr>
        </p:nvSpPr>
        <p:spPr>
          <a:xfrm>
            <a:off x="550863" y="1844675"/>
            <a:ext cx="2665412"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7" name="Picture Placeholder 18"/>
          <p:cNvSpPr>
            <a:spLocks noGrp="1"/>
          </p:cNvSpPr>
          <p:nvPr>
            <p:ph type="pic" sz="quarter" idx="14" hasCustomPrompt="1"/>
          </p:nvPr>
        </p:nvSpPr>
        <p:spPr>
          <a:xfrm>
            <a:off x="550863" y="3356990"/>
            <a:ext cx="2665412"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8" name="Picture Placeholder 18"/>
          <p:cNvSpPr>
            <a:spLocks noGrp="1"/>
          </p:cNvSpPr>
          <p:nvPr>
            <p:ph type="pic" sz="quarter" idx="15" hasCustomPrompt="1"/>
          </p:nvPr>
        </p:nvSpPr>
        <p:spPr>
          <a:xfrm>
            <a:off x="550863" y="4869200"/>
            <a:ext cx="2665412"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9" name="Picture Placeholder 18"/>
          <p:cNvSpPr>
            <a:spLocks noGrp="1"/>
          </p:cNvSpPr>
          <p:nvPr>
            <p:ph type="pic" sz="quarter" idx="16" hasCustomPrompt="1"/>
          </p:nvPr>
        </p:nvSpPr>
        <p:spPr>
          <a:xfrm>
            <a:off x="3359620" y="1844675"/>
            <a:ext cx="2664370"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0" name="Picture Placeholder 18"/>
          <p:cNvSpPr>
            <a:spLocks noGrp="1"/>
          </p:cNvSpPr>
          <p:nvPr>
            <p:ph type="pic" sz="quarter" idx="17" hasCustomPrompt="1"/>
          </p:nvPr>
        </p:nvSpPr>
        <p:spPr>
          <a:xfrm>
            <a:off x="3359620" y="3356990"/>
            <a:ext cx="2664370"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1" name="Picture Placeholder 18"/>
          <p:cNvSpPr>
            <a:spLocks noGrp="1"/>
          </p:cNvSpPr>
          <p:nvPr>
            <p:ph type="pic" sz="quarter" idx="18" hasCustomPrompt="1"/>
          </p:nvPr>
        </p:nvSpPr>
        <p:spPr>
          <a:xfrm>
            <a:off x="3359620" y="4869200"/>
            <a:ext cx="2664370"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2" name="Picture Placeholder 18"/>
          <p:cNvSpPr>
            <a:spLocks noGrp="1"/>
          </p:cNvSpPr>
          <p:nvPr>
            <p:ph type="pic" sz="quarter" idx="19" hasCustomPrompt="1"/>
          </p:nvPr>
        </p:nvSpPr>
        <p:spPr>
          <a:xfrm>
            <a:off x="6168010" y="1844675"/>
            <a:ext cx="2664370"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3" name="Picture Placeholder 18"/>
          <p:cNvSpPr>
            <a:spLocks noGrp="1"/>
          </p:cNvSpPr>
          <p:nvPr>
            <p:ph type="pic" sz="quarter" idx="20" hasCustomPrompt="1"/>
          </p:nvPr>
        </p:nvSpPr>
        <p:spPr>
          <a:xfrm>
            <a:off x="6168010" y="3356990"/>
            <a:ext cx="2664370"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4" name="Picture Placeholder 18"/>
          <p:cNvSpPr>
            <a:spLocks noGrp="1"/>
          </p:cNvSpPr>
          <p:nvPr>
            <p:ph type="pic" sz="quarter" idx="21" hasCustomPrompt="1"/>
          </p:nvPr>
        </p:nvSpPr>
        <p:spPr>
          <a:xfrm>
            <a:off x="6168010" y="4869200"/>
            <a:ext cx="2664370"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5" name="Picture Placeholder 18"/>
          <p:cNvSpPr>
            <a:spLocks noGrp="1"/>
          </p:cNvSpPr>
          <p:nvPr>
            <p:ph type="pic" sz="quarter" idx="22" hasCustomPrompt="1"/>
          </p:nvPr>
        </p:nvSpPr>
        <p:spPr>
          <a:xfrm>
            <a:off x="8975725" y="1844675"/>
            <a:ext cx="2665413"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6" name="Picture Placeholder 18"/>
          <p:cNvSpPr>
            <a:spLocks noGrp="1"/>
          </p:cNvSpPr>
          <p:nvPr>
            <p:ph type="pic" sz="quarter" idx="23" hasCustomPrompt="1"/>
          </p:nvPr>
        </p:nvSpPr>
        <p:spPr>
          <a:xfrm>
            <a:off x="8975725" y="3356990"/>
            <a:ext cx="2665413"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7" name="Picture Placeholder 18"/>
          <p:cNvSpPr>
            <a:spLocks noGrp="1"/>
          </p:cNvSpPr>
          <p:nvPr>
            <p:ph type="pic" sz="quarter" idx="24" hasCustomPrompt="1"/>
          </p:nvPr>
        </p:nvSpPr>
        <p:spPr>
          <a:xfrm>
            <a:off x="8975725" y="4869200"/>
            <a:ext cx="2665413"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Tree>
    <p:extLst>
      <p:ext uri="{BB962C8B-B14F-4D97-AF65-F5344CB8AC3E}">
        <p14:creationId xmlns:p14="http://schemas.microsoft.com/office/powerpoint/2010/main" val="3052692058"/>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s">
    <p:spTree>
      <p:nvGrpSpPr>
        <p:cNvPr id="1" name=""/>
        <p:cNvGrpSpPr/>
        <p:nvPr/>
      </p:nvGrpSpPr>
      <p:grpSpPr>
        <a:xfrm>
          <a:off x="0" y="0"/>
          <a:ext cx="0" cy="0"/>
          <a:chOff x="0" y="0"/>
          <a:chExt cx="0" cy="0"/>
        </a:xfrm>
      </p:grpSpPr>
      <p:sp>
        <p:nvSpPr>
          <p:cNvPr id="9" name="Rectangle 8"/>
          <p:cNvSpPr/>
          <p:nvPr userDrawn="1"/>
        </p:nvSpPr>
        <p:spPr>
          <a:xfrm>
            <a:off x="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p:cNvSpPr>
            <a:spLocks noGrp="1"/>
          </p:cNvSpPr>
          <p:nvPr>
            <p:ph type="title"/>
          </p:nvPr>
        </p:nvSpPr>
        <p:spPr>
          <a:xfrm>
            <a:off x="550863" y="692149"/>
            <a:ext cx="5257106" cy="93662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0863" y="1844675"/>
            <a:ext cx="5257105" cy="43211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noFill/>
              </a:defRPr>
            </a:lvl1pPr>
          </a:lstStyle>
          <a:p>
            <a:fld id="{8BDBF45A-B8BF-42D0-B35A-7DA14F8E03DF}" type="datetime3">
              <a:rPr lang="en-US" smtClean="0"/>
              <a:pPr/>
              <a:t>12 March 2018</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Presentation name / Author</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37105410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s 2nd">
    <p:spTree>
      <p:nvGrpSpPr>
        <p:cNvPr id="1" name=""/>
        <p:cNvGrpSpPr/>
        <p:nvPr/>
      </p:nvGrpSpPr>
      <p:grpSpPr>
        <a:xfrm>
          <a:off x="0" y="0"/>
          <a:ext cx="0" cy="0"/>
          <a:chOff x="0" y="0"/>
          <a:chExt cx="0" cy="0"/>
        </a:xfrm>
      </p:grpSpPr>
      <p:sp>
        <p:nvSpPr>
          <p:cNvPr id="9" name="Rectangle 8"/>
          <p:cNvSpPr/>
          <p:nvPr userDrawn="1"/>
        </p:nvSpPr>
        <p:spPr>
          <a:xfrm>
            <a:off x="609600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p:cNvSpPr>
            <a:spLocks noGrp="1"/>
          </p:cNvSpPr>
          <p:nvPr>
            <p:ph type="title"/>
          </p:nvPr>
        </p:nvSpPr>
        <p:spPr>
          <a:xfrm>
            <a:off x="6384032" y="692149"/>
            <a:ext cx="5257106" cy="93662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0863" y="1844675"/>
            <a:ext cx="5257105" cy="432117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4032" y="1844675"/>
            <a:ext cx="5257106" cy="43211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noFill/>
              </a:defRPr>
            </a:lvl1pPr>
          </a:lstStyle>
          <a:p>
            <a:fld id="{C4E6DB8B-E3C7-4ABA-B08C-B680A441CA12}" type="datetime3">
              <a:rPr lang="en-US" smtClean="0"/>
              <a:pPr/>
              <a:t>12 March 2018</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Presentation name / Author</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1889648760"/>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EA9840-3329-4DF9-B484-3B5FD1A4636E}" type="datetime3">
              <a:rPr lang="en-US" smtClean="0"/>
              <a:t>12 March 2018</a:t>
            </a:fld>
            <a:endParaRPr lang="en-US"/>
          </a:p>
        </p:txBody>
      </p:sp>
      <p:sp>
        <p:nvSpPr>
          <p:cNvPr id="4" name="Footer Placeholder 3"/>
          <p:cNvSpPr>
            <a:spLocks noGrp="1"/>
          </p:cNvSpPr>
          <p:nvPr>
            <p:ph type="ftr" sz="quarter" idx="11"/>
          </p:nvPr>
        </p:nvSpPr>
        <p:spPr/>
        <p:txBody>
          <a:bodyPr/>
          <a:lstStyle/>
          <a:p>
            <a:r>
              <a:rPr lang="en-US"/>
              <a:t>Presentation name / Author</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8" name="Text Placeholder 7"/>
          <p:cNvSpPr>
            <a:spLocks noGrp="1"/>
          </p:cNvSpPr>
          <p:nvPr>
            <p:ph type="body" sz="quarter" idx="13" hasCustomPrompt="1"/>
          </p:nvPr>
        </p:nvSpPr>
        <p:spPr>
          <a:xfrm>
            <a:off x="911424"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9" name="Text Placeholder 7"/>
          <p:cNvSpPr>
            <a:spLocks noGrp="1"/>
          </p:cNvSpPr>
          <p:nvPr>
            <p:ph type="body" sz="quarter" idx="14"/>
          </p:nvPr>
        </p:nvSpPr>
        <p:spPr>
          <a:xfrm>
            <a:off x="911424" y="4221088"/>
            <a:ext cx="2376487" cy="1728788"/>
          </a:xfrm>
        </p:spPr>
        <p:txBody>
          <a:bodyPr/>
          <a:lstStyle>
            <a:lvl1pPr marL="0" indent="0" algn="ctr">
              <a:buFontTx/>
              <a:buNone/>
              <a:defRPr/>
            </a:lvl1pPr>
          </a:lstStyle>
          <a:p>
            <a:pPr lvl="0"/>
            <a:r>
              <a:rPr lang="en-US"/>
              <a:t>Edit Master text styles</a:t>
            </a:r>
          </a:p>
        </p:txBody>
      </p:sp>
      <p:sp>
        <p:nvSpPr>
          <p:cNvPr id="10" name="Text Placeholder 7"/>
          <p:cNvSpPr>
            <a:spLocks noGrp="1"/>
          </p:cNvSpPr>
          <p:nvPr>
            <p:ph type="body" sz="quarter" idx="15" hasCustomPrompt="1"/>
          </p:nvPr>
        </p:nvSpPr>
        <p:spPr>
          <a:xfrm>
            <a:off x="3575497"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1" name="Text Placeholder 7"/>
          <p:cNvSpPr>
            <a:spLocks noGrp="1"/>
          </p:cNvSpPr>
          <p:nvPr>
            <p:ph type="body" sz="quarter" idx="16" hasCustomPrompt="1"/>
          </p:nvPr>
        </p:nvSpPr>
        <p:spPr>
          <a:xfrm>
            <a:off x="6239793"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2" name="Text Placeholder 7"/>
          <p:cNvSpPr>
            <a:spLocks noGrp="1"/>
          </p:cNvSpPr>
          <p:nvPr>
            <p:ph type="body" sz="quarter" idx="17" hasCustomPrompt="1"/>
          </p:nvPr>
        </p:nvSpPr>
        <p:spPr>
          <a:xfrm>
            <a:off x="8904089"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3" name="Text Placeholder 7"/>
          <p:cNvSpPr>
            <a:spLocks noGrp="1"/>
          </p:cNvSpPr>
          <p:nvPr>
            <p:ph type="body" sz="quarter" idx="18"/>
          </p:nvPr>
        </p:nvSpPr>
        <p:spPr>
          <a:xfrm>
            <a:off x="3575720" y="4221088"/>
            <a:ext cx="2376487" cy="1728788"/>
          </a:xfrm>
        </p:spPr>
        <p:txBody>
          <a:bodyPr/>
          <a:lstStyle>
            <a:lvl1pPr marL="0" indent="0" algn="ctr">
              <a:buFontTx/>
              <a:buNone/>
              <a:defRPr/>
            </a:lvl1pPr>
          </a:lstStyle>
          <a:p>
            <a:pPr lvl="0"/>
            <a:r>
              <a:rPr lang="en-US"/>
              <a:t>Edit Master text styles</a:t>
            </a:r>
          </a:p>
        </p:txBody>
      </p:sp>
      <p:sp>
        <p:nvSpPr>
          <p:cNvPr id="14" name="Text Placeholder 7"/>
          <p:cNvSpPr>
            <a:spLocks noGrp="1"/>
          </p:cNvSpPr>
          <p:nvPr>
            <p:ph type="body" sz="quarter" idx="19"/>
          </p:nvPr>
        </p:nvSpPr>
        <p:spPr>
          <a:xfrm>
            <a:off x="6240016" y="4221088"/>
            <a:ext cx="2376487" cy="1728788"/>
          </a:xfrm>
        </p:spPr>
        <p:txBody>
          <a:bodyPr/>
          <a:lstStyle>
            <a:lvl1pPr marL="0" indent="0" algn="ctr">
              <a:buFontTx/>
              <a:buNone/>
              <a:defRPr/>
            </a:lvl1pPr>
          </a:lstStyle>
          <a:p>
            <a:pPr lvl="0"/>
            <a:r>
              <a:rPr lang="en-US"/>
              <a:t>Edit Master text styles</a:t>
            </a:r>
          </a:p>
        </p:txBody>
      </p:sp>
      <p:sp>
        <p:nvSpPr>
          <p:cNvPr id="15" name="Text Placeholder 7"/>
          <p:cNvSpPr>
            <a:spLocks noGrp="1"/>
          </p:cNvSpPr>
          <p:nvPr>
            <p:ph type="body" sz="quarter" idx="20"/>
          </p:nvPr>
        </p:nvSpPr>
        <p:spPr>
          <a:xfrm>
            <a:off x="8904312" y="4221088"/>
            <a:ext cx="2376487" cy="1728788"/>
          </a:xfrm>
        </p:spPr>
        <p:txBody>
          <a:bodyPr/>
          <a:lstStyle>
            <a:lvl1pPr marL="0" indent="0" algn="ctr">
              <a:buFontTx/>
              <a:buNone/>
              <a:defRPr/>
            </a:lvl1pPr>
          </a:lstStyle>
          <a:p>
            <a:pPr lvl="0"/>
            <a:r>
              <a:rPr lang="en-US"/>
              <a:t>Edit Master text styles</a:t>
            </a:r>
          </a:p>
        </p:txBody>
      </p:sp>
    </p:spTree>
    <p:extLst>
      <p:ext uri="{BB962C8B-B14F-4D97-AF65-F5344CB8AC3E}">
        <p14:creationId xmlns:p14="http://schemas.microsoft.com/office/powerpoint/2010/main" val="3949834329"/>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fo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AD7D0C-2975-41DA-A3E1-8D0300FB3B43}" type="datetime3">
              <a:rPr lang="en-US" smtClean="0"/>
              <a:t>12 March 2018</a:t>
            </a:fld>
            <a:endParaRPr lang="en-US"/>
          </a:p>
        </p:txBody>
      </p:sp>
      <p:sp>
        <p:nvSpPr>
          <p:cNvPr id="4" name="Footer Placeholder 3"/>
          <p:cNvSpPr>
            <a:spLocks noGrp="1"/>
          </p:cNvSpPr>
          <p:nvPr>
            <p:ph type="ftr" sz="quarter" idx="11"/>
          </p:nvPr>
        </p:nvSpPr>
        <p:spPr/>
        <p:txBody>
          <a:bodyPr/>
          <a:lstStyle/>
          <a:p>
            <a:r>
              <a:rPr lang="en-US"/>
              <a:t>Presentation name / Author</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24" name="Text Placeholder 15"/>
          <p:cNvSpPr>
            <a:spLocks noGrp="1"/>
          </p:cNvSpPr>
          <p:nvPr>
            <p:ph type="body" sz="quarter" idx="15"/>
          </p:nvPr>
        </p:nvSpPr>
        <p:spPr>
          <a:xfrm>
            <a:off x="8312856" y="1844828"/>
            <a:ext cx="3312369" cy="3240356"/>
          </a:xfrm>
          <a:prstGeom prst="snip2DiagRect">
            <a:avLst>
              <a:gd name="adj1" fmla="val 14366"/>
              <a:gd name="adj2" fmla="val 0"/>
            </a:avLst>
          </a:prstGeom>
          <a:solidFill>
            <a:schemeClr val="accent2"/>
          </a:solidFill>
        </p:spPr>
        <p:txBody>
          <a:bodyPr lIns="180000" tIns="1152000" rIns="180000" bIns="180000"/>
          <a:lstStyle>
            <a:lvl1pPr marL="0" indent="0">
              <a:buFontTx/>
              <a:buNone/>
              <a:defRPr sz="2400">
                <a:solidFill>
                  <a:schemeClr val="bg1"/>
                </a:solidFill>
              </a:defRPr>
            </a:lvl1pPr>
            <a:lvl2pPr marL="0" indent="0">
              <a:buFontTx/>
              <a:buNone/>
              <a:defRPr sz="1400">
                <a:solidFill>
                  <a:schemeClr val="bg1"/>
                </a:solidFill>
              </a:defRPr>
            </a:lvl2pPr>
            <a:lvl3pPr marL="182563" indent="-182563">
              <a:defRPr sz="1400">
                <a:solidFill>
                  <a:schemeClr val="bg1"/>
                </a:solidFill>
              </a:defRPr>
            </a:lvl3pPr>
          </a:lstStyle>
          <a:p>
            <a:pPr lvl="0"/>
            <a:r>
              <a:rPr lang="en-US"/>
              <a:t>Edit Master text styles</a:t>
            </a:r>
          </a:p>
          <a:p>
            <a:pPr lvl="1"/>
            <a:r>
              <a:rPr lang="en-US"/>
              <a:t>Second level</a:t>
            </a:r>
          </a:p>
          <a:p>
            <a:pPr lvl="2"/>
            <a:r>
              <a:rPr lang="en-US"/>
              <a:t>Third level</a:t>
            </a:r>
          </a:p>
        </p:txBody>
      </p:sp>
      <p:sp>
        <p:nvSpPr>
          <p:cNvPr id="25" name="Picture Placeholder 18"/>
          <p:cNvSpPr>
            <a:spLocks noGrp="1" noChangeAspect="1"/>
          </p:cNvSpPr>
          <p:nvPr>
            <p:ph type="pic" sz="quarter" idx="16" hasCustomPrompt="1"/>
          </p:nvPr>
        </p:nvSpPr>
        <p:spPr>
          <a:xfrm>
            <a:off x="8744905"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
        <p:nvSpPr>
          <p:cNvPr id="26" name="Text Placeholder 15"/>
          <p:cNvSpPr>
            <a:spLocks noGrp="1"/>
          </p:cNvSpPr>
          <p:nvPr>
            <p:ph type="body" sz="quarter" idx="17"/>
          </p:nvPr>
        </p:nvSpPr>
        <p:spPr>
          <a:xfrm>
            <a:off x="550863" y="1844828"/>
            <a:ext cx="3312369" cy="3240356"/>
          </a:xfrm>
          <a:prstGeom prst="snip2DiagRect">
            <a:avLst>
              <a:gd name="adj1" fmla="val 14366"/>
              <a:gd name="adj2" fmla="val 0"/>
            </a:avLst>
          </a:prstGeom>
          <a:solidFill>
            <a:schemeClr val="accent1"/>
          </a:solidFill>
        </p:spPr>
        <p:txBody>
          <a:bodyPr lIns="180000" tIns="1152000" rIns="180000" bIns="180000"/>
          <a:lstStyle>
            <a:lvl1pPr marL="0" indent="0">
              <a:buFontTx/>
              <a:buNone/>
              <a:defRPr sz="2400">
                <a:solidFill>
                  <a:schemeClr val="tx1"/>
                </a:solidFill>
              </a:defRPr>
            </a:lvl1pPr>
            <a:lvl2pPr marL="0" indent="0">
              <a:buFontTx/>
              <a:buNone/>
              <a:defRPr sz="1400">
                <a:solidFill>
                  <a:schemeClr val="tx1"/>
                </a:solidFill>
              </a:defRPr>
            </a:lvl2pPr>
            <a:lvl3pPr marL="182563" indent="-182563">
              <a:defRPr sz="1400">
                <a:solidFill>
                  <a:schemeClr val="tx1"/>
                </a:solidFill>
              </a:defRPr>
            </a:lvl3pPr>
          </a:lstStyle>
          <a:p>
            <a:pPr lvl="0"/>
            <a:r>
              <a:rPr lang="en-US"/>
              <a:t>Edit Master text styles</a:t>
            </a:r>
          </a:p>
          <a:p>
            <a:pPr lvl="1"/>
            <a:r>
              <a:rPr lang="en-US"/>
              <a:t>Second level</a:t>
            </a:r>
          </a:p>
          <a:p>
            <a:pPr lvl="2"/>
            <a:r>
              <a:rPr lang="en-US"/>
              <a:t>Third level</a:t>
            </a:r>
          </a:p>
        </p:txBody>
      </p:sp>
      <p:sp>
        <p:nvSpPr>
          <p:cNvPr id="27" name="Picture Placeholder 18"/>
          <p:cNvSpPr>
            <a:spLocks noGrp="1" noChangeAspect="1"/>
          </p:cNvSpPr>
          <p:nvPr>
            <p:ph type="pic" sz="quarter" idx="18" hasCustomPrompt="1"/>
          </p:nvPr>
        </p:nvSpPr>
        <p:spPr>
          <a:xfrm>
            <a:off x="982912"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
        <p:nvSpPr>
          <p:cNvPr id="28" name="Text Placeholder 15"/>
          <p:cNvSpPr>
            <a:spLocks noGrp="1"/>
          </p:cNvSpPr>
          <p:nvPr>
            <p:ph type="body" sz="quarter" idx="19"/>
          </p:nvPr>
        </p:nvSpPr>
        <p:spPr>
          <a:xfrm>
            <a:off x="4439815" y="1844828"/>
            <a:ext cx="3312369" cy="3240356"/>
          </a:xfrm>
          <a:prstGeom prst="snip2DiagRect">
            <a:avLst>
              <a:gd name="adj1" fmla="val 14366"/>
              <a:gd name="adj2" fmla="val 0"/>
            </a:avLst>
          </a:prstGeom>
          <a:solidFill>
            <a:schemeClr val="tx2"/>
          </a:solidFill>
        </p:spPr>
        <p:txBody>
          <a:bodyPr lIns="180000" tIns="1152000" rIns="180000" bIns="180000"/>
          <a:lstStyle>
            <a:lvl1pPr marL="0" indent="0">
              <a:buFontTx/>
              <a:buNone/>
              <a:defRPr sz="2400">
                <a:solidFill>
                  <a:schemeClr val="bg1"/>
                </a:solidFill>
              </a:defRPr>
            </a:lvl1pPr>
            <a:lvl2pPr marL="0" indent="0">
              <a:buFontTx/>
              <a:buNone/>
              <a:defRPr sz="1400">
                <a:solidFill>
                  <a:schemeClr val="bg1"/>
                </a:solidFill>
              </a:defRPr>
            </a:lvl2pPr>
            <a:lvl3pPr marL="182563" indent="-182563">
              <a:defRPr sz="1400">
                <a:solidFill>
                  <a:schemeClr val="bg1"/>
                </a:solidFill>
              </a:defRPr>
            </a:lvl3pPr>
          </a:lstStyle>
          <a:p>
            <a:pPr lvl="0"/>
            <a:r>
              <a:rPr lang="en-US"/>
              <a:t>Edit Master text styles</a:t>
            </a:r>
          </a:p>
          <a:p>
            <a:pPr lvl="1"/>
            <a:r>
              <a:rPr lang="en-US"/>
              <a:t>Second level</a:t>
            </a:r>
          </a:p>
          <a:p>
            <a:pPr lvl="2"/>
            <a:r>
              <a:rPr lang="en-US"/>
              <a:t>Third level</a:t>
            </a:r>
          </a:p>
        </p:txBody>
      </p:sp>
      <p:sp>
        <p:nvSpPr>
          <p:cNvPr id="29" name="Picture Placeholder 18"/>
          <p:cNvSpPr>
            <a:spLocks noGrp="1" noChangeAspect="1"/>
          </p:cNvSpPr>
          <p:nvPr>
            <p:ph type="pic" sz="quarter" idx="20" hasCustomPrompt="1"/>
          </p:nvPr>
        </p:nvSpPr>
        <p:spPr>
          <a:xfrm>
            <a:off x="4871864"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Tree>
    <p:extLst>
      <p:ext uri="{BB962C8B-B14F-4D97-AF65-F5344CB8AC3E}">
        <p14:creationId xmlns:p14="http://schemas.microsoft.com/office/powerpoint/2010/main" val="6888531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noFill/>
              </a:defRPr>
            </a:lvl1pPr>
          </a:lstStyle>
          <a:p>
            <a:fld id="{4FC752D7-89BD-42D1-84AB-B8D2B94C1891}" type="datetime3">
              <a:rPr lang="en-US" smtClean="0"/>
              <a:pPr/>
              <a:t>12 March 2018</a:t>
            </a:fld>
            <a:endParaRPr lang="en-US"/>
          </a:p>
        </p:txBody>
      </p:sp>
      <p:sp>
        <p:nvSpPr>
          <p:cNvPr id="3" name="Footer Placeholder 2"/>
          <p:cNvSpPr>
            <a:spLocks noGrp="1"/>
          </p:cNvSpPr>
          <p:nvPr>
            <p:ph type="ftr" sz="quarter" idx="11"/>
          </p:nvPr>
        </p:nvSpPr>
        <p:spPr/>
        <p:txBody>
          <a:bodyPr/>
          <a:lstStyle>
            <a:lvl1pPr>
              <a:defRPr>
                <a:noFill/>
              </a:defRPr>
            </a:lvl1pPr>
          </a:lstStyle>
          <a:p>
            <a:r>
              <a:rPr lang="en-US"/>
              <a:t>Presentation name / Author</a:t>
            </a:r>
          </a:p>
        </p:txBody>
      </p:sp>
      <p:sp>
        <p:nvSpPr>
          <p:cNvPr id="4" name="Slide Number Placeholder 3"/>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5" name="Text Placeholder 15"/>
          <p:cNvSpPr>
            <a:spLocks noGrp="1"/>
          </p:cNvSpPr>
          <p:nvPr>
            <p:ph type="body" sz="quarter" idx="15"/>
          </p:nvPr>
        </p:nvSpPr>
        <p:spPr>
          <a:xfrm>
            <a:off x="2495601" y="1844828"/>
            <a:ext cx="7200798" cy="3168348"/>
          </a:xfrm>
        </p:spPr>
        <p:txBody>
          <a:bodyPr/>
          <a:lstStyle>
            <a:lvl1pPr marL="0" indent="0">
              <a:buFontTx/>
              <a:buNone/>
              <a:defRPr sz="3400">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6" name="Freeform 6"/>
          <p:cNvSpPr>
            <a:spLocks noChangeAspect="1"/>
          </p:cNvSpPr>
          <p:nvPr userDrawn="1"/>
        </p:nvSpPr>
        <p:spPr bwMode="auto">
          <a:xfrm>
            <a:off x="2063552" y="170080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60542658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Back Picture">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noFill/>
              </a:defRPr>
            </a:lvl1pPr>
          </a:lstStyle>
          <a:p>
            <a:fld id="{0711436B-D345-44A9-AD2A-BDF8C4069546}" type="datetime3">
              <a:rPr lang="en-US" smtClean="0"/>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Tree>
    <p:extLst>
      <p:ext uri="{BB962C8B-B14F-4D97-AF65-F5344CB8AC3E}">
        <p14:creationId xmlns:p14="http://schemas.microsoft.com/office/powerpoint/2010/main" val="1896510721"/>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06EEC5-10BE-4243-B829-DE0B3EA94C77}" type="datetime3">
              <a:rPr lang="en-US" smtClean="0"/>
              <a:t>12 March 2018</a:t>
            </a:fld>
            <a:endParaRPr lang="en-US"/>
          </a:p>
        </p:txBody>
      </p:sp>
      <p:sp>
        <p:nvSpPr>
          <p:cNvPr id="3" name="Footer Placeholder 2"/>
          <p:cNvSpPr>
            <a:spLocks noGrp="1"/>
          </p:cNvSpPr>
          <p:nvPr>
            <p:ph type="ftr" sz="quarter" idx="11"/>
          </p:nvPr>
        </p:nvSpPr>
        <p:spPr/>
        <p:txBody>
          <a:bodyPr/>
          <a:lstStyle/>
          <a:p>
            <a:r>
              <a:rPr lang="en-US"/>
              <a:t>Presentation name / Author</a:t>
            </a:r>
          </a:p>
        </p:txBody>
      </p:sp>
      <p:sp>
        <p:nvSpPr>
          <p:cNvPr id="4" name="Slide Number Placeholder 3"/>
          <p:cNvSpPr>
            <a:spLocks noGrp="1"/>
          </p:cNvSpPr>
          <p:nvPr>
            <p:ph type="sldNum" sz="quarter" idx="12"/>
          </p:nvPr>
        </p:nvSpPr>
        <p:spPr/>
        <p:txBody>
          <a:bodyPr/>
          <a:lstStyle/>
          <a:p>
            <a:fld id="{A683D178-98AA-4574-9EAA-8EB007C55176}" type="slidenum">
              <a:rPr lang="en-US" smtClean="0"/>
              <a:t>‹#›</a:t>
            </a:fld>
            <a:endParaRPr lang="en-US"/>
          </a:p>
        </p:txBody>
      </p:sp>
    </p:spTree>
    <p:extLst>
      <p:ext uri="{BB962C8B-B14F-4D97-AF65-F5344CB8AC3E}">
        <p14:creationId xmlns:p14="http://schemas.microsoft.com/office/powerpoint/2010/main" val="357803841"/>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ent and Back Picture">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noFill/>
              </a:defRPr>
            </a:lvl1pPr>
          </a:lstStyle>
          <a:p>
            <a:fld id="{21257F67-8C4C-460B-A8A7-048E10F33F8A}" type="datetime3">
              <a:rPr lang="en-US" smtClean="0"/>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solidFill>
                  <a:schemeClr val="bg1"/>
                </a:solidFill>
              </a:defRPr>
            </a:lvl1pPr>
          </a:lstStyle>
          <a:p>
            <a:r>
              <a:rPr lang="en-GB" dirty="0"/>
              <a:t>Click icon to add picture (</a:t>
            </a:r>
            <a:r>
              <a:rPr lang="en-US" dirty="0"/>
              <a:t>Download more pictures from brand.qt.io</a:t>
            </a:r>
            <a:r>
              <a:rPr lang="en-GB" dirty="0"/>
              <a:t>)</a:t>
            </a:r>
          </a:p>
          <a:p>
            <a:endParaRPr lang="en-GB" dirty="0"/>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
        <p:nvSpPr>
          <p:cNvPr id="11" name="Text Placeholder 2"/>
          <p:cNvSpPr>
            <a:spLocks noGrp="1"/>
          </p:cNvSpPr>
          <p:nvPr>
            <p:ph idx="1"/>
          </p:nvPr>
        </p:nvSpPr>
        <p:spPr>
          <a:xfrm>
            <a:off x="550862" y="1844675"/>
            <a:ext cx="11090275" cy="4321175"/>
          </a:xfrm>
          <a:prstGeom prst="rect">
            <a:avLst/>
          </a:prstGeom>
        </p:spPr>
        <p:txBody>
          <a:bodyPr vert="horz" lIns="0" tIns="0" rIns="0" bIns="0" rtlCol="0" anchor="t" anchorCtr="0">
            <a:noAutofit/>
          </a:bodyPr>
          <a:lstStyle>
            <a:lvl1pPr>
              <a:defRPr>
                <a:solidFill>
                  <a:schemeClr val="bg1"/>
                </a:solidFill>
                <a:effectLst>
                  <a:outerShdw blurRad="254000" algn="ctr" rotWithShape="0">
                    <a:prstClr val="black">
                      <a:alpha val="40000"/>
                    </a:prstClr>
                  </a:outerShdw>
                </a:effectLst>
              </a:defRPr>
            </a:lvl1pPr>
            <a:lvl2pPr>
              <a:defRPr>
                <a:solidFill>
                  <a:schemeClr val="bg1"/>
                </a:solidFill>
                <a:effectLst>
                  <a:outerShdw blurRad="254000" algn="ctr" rotWithShape="0">
                    <a:prstClr val="black">
                      <a:alpha val="40000"/>
                    </a:prstClr>
                  </a:outerShdw>
                </a:effectLst>
              </a:defRPr>
            </a:lvl2pPr>
            <a:lvl3pPr>
              <a:defRPr>
                <a:solidFill>
                  <a:schemeClr val="bg1"/>
                </a:solidFill>
                <a:effectLst>
                  <a:outerShdw blurRad="254000" algn="ctr" rotWithShape="0">
                    <a:prstClr val="black">
                      <a:alpha val="40000"/>
                    </a:prstClr>
                  </a:outerShdw>
                </a:effectLst>
              </a:defRPr>
            </a:lvl3pPr>
            <a:lvl4pPr>
              <a:defRPr>
                <a:solidFill>
                  <a:schemeClr val="bg1"/>
                </a:solidFill>
                <a:effectLst>
                  <a:outerShdw blurRad="254000" algn="ctr" rotWithShape="0">
                    <a:prstClr val="black">
                      <a:alpha val="40000"/>
                    </a:prstClr>
                  </a:outerShdw>
                </a:effectLst>
              </a:defRPr>
            </a:lvl4pPr>
            <a:lvl5pPr>
              <a:defRPr>
                <a:solidFill>
                  <a:schemeClr val="bg1"/>
                </a:solidFill>
                <a:effectLst>
                  <a:outerShdw blurRad="254000" algn="ctr" rotWithShape="0">
                    <a:prstClr val="black">
                      <a:alpha val="40000"/>
                    </a:prstClr>
                  </a:outerShdw>
                </a:effectLst>
              </a:defRPr>
            </a:lvl5pPr>
            <a:lvl6pPr>
              <a:defRPr>
                <a:solidFill>
                  <a:schemeClr val="bg1"/>
                </a:solidFill>
                <a:effectLst>
                  <a:outerShdw blurRad="254000" algn="ctr" rotWithShape="0">
                    <a:prstClr val="black">
                      <a:alpha val="40000"/>
                    </a:prstClr>
                  </a:outerShdw>
                </a:effectLst>
              </a:defRPr>
            </a:lvl6pPr>
            <a:lvl7pPr>
              <a:defRPr>
                <a:solidFill>
                  <a:schemeClr val="bg1"/>
                </a:solidFill>
                <a:effectLst>
                  <a:outerShdw blurRad="254000" algn="ctr" rotWithShape="0">
                    <a:prstClr val="black">
                      <a:alpha val="40000"/>
                    </a:prstClr>
                  </a:outerShdw>
                </a:effectLst>
              </a:defRPr>
            </a:lvl7pPr>
            <a:lvl8pPr>
              <a:defRPr>
                <a:solidFill>
                  <a:schemeClr val="bg1"/>
                </a:solidFill>
                <a:effectLst>
                  <a:outerShdw blurRad="254000" algn="ctr" rotWithShape="0">
                    <a:prstClr val="black">
                      <a:alpha val="40000"/>
                    </a:prstClr>
                  </a:outerShdw>
                </a:effectLst>
              </a:defRPr>
            </a:lvl8pPr>
            <a:lvl9pPr>
              <a:defRPr>
                <a:solidFill>
                  <a:schemeClr val="bg1"/>
                </a:solidFill>
                <a:effectLst>
                  <a:outerShdw blurRad="254000" algn="ctr" rotWithShape="0">
                    <a:prstClr val="black">
                      <a:alpha val="40000"/>
                    </a:prstClr>
                  </a:outerShdw>
                </a:effect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8559677"/>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Nega">
    <p:bg>
      <p:bgPr>
        <a:solidFill>
          <a:schemeClr val="tx1"/>
        </a:solidFill>
        <a:effectLst/>
      </p:bgPr>
    </p:bg>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solidFill>
                  <a:schemeClr val="bg1"/>
                </a:solidFill>
              </a:defRPr>
            </a:lvl1pPr>
          </a:lstStyle>
          <a:p>
            <a:fld id="{F17C30B5-6738-4D7C-92E4-9A8E0AD1F95E}" type="datetime3">
              <a:rPr lang="en-US" smtClean="0"/>
              <a:t>12 March 2018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683D178-98AA-4574-9EAA-8EB007C55176}" type="slidenum">
              <a:rPr lang="en-US" smtClean="0"/>
              <a:pPr/>
              <a:t>‹#›</a:t>
            </a:fld>
            <a:endParaRPr lang="en-US"/>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defRPr>
            </a:lvl1pPr>
          </a:lstStyle>
          <a:p>
            <a:r>
              <a:rPr lang="en-US"/>
              <a:t>Click to edit Master title style</a:t>
            </a:r>
            <a:endParaRPr lang="en-US" dirty="0"/>
          </a:p>
        </p:txBody>
      </p:sp>
      <p:sp>
        <p:nvSpPr>
          <p:cNvPr id="13" name="Text Placeholder 2"/>
          <p:cNvSpPr>
            <a:spLocks noGrp="1"/>
          </p:cNvSpPr>
          <p:nvPr>
            <p:ph type="body" sz="quarter" idx="15"/>
          </p:nvPr>
        </p:nvSpPr>
        <p:spPr>
          <a:xfrm>
            <a:off x="550863" y="1844675"/>
            <a:ext cx="11090274" cy="4321175"/>
          </a:xfrm>
        </p:spPr>
        <p:txBody>
          <a:bodyPr/>
          <a:lstStyle>
            <a:lvl1pPr>
              <a:defRPr>
                <a:solidFill>
                  <a:schemeClr val="bg1"/>
                </a:solidFill>
                <a:effectLst/>
              </a:defRPr>
            </a:lvl1pPr>
            <a:lvl2pPr>
              <a:defRPr>
                <a:solidFill>
                  <a:schemeClr val="bg1"/>
                </a:solidFill>
                <a:effectLst/>
              </a:defRPr>
            </a:lvl2pPr>
            <a:lvl3pPr>
              <a:defRPr>
                <a:solidFill>
                  <a:schemeClr val="bg1"/>
                </a:solidFill>
                <a:effectLst/>
              </a:defRPr>
            </a:lvl3pPr>
            <a:lvl4pPr>
              <a:defRPr>
                <a:solidFill>
                  <a:schemeClr val="bg1"/>
                </a:solidFill>
                <a:effectLst/>
              </a:defRPr>
            </a:lvl4pPr>
            <a:lvl5pPr>
              <a:defRPr>
                <a:solidFill>
                  <a:schemeClr val="bg1"/>
                </a:solidFill>
                <a:effect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51857042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862" y="1844824"/>
            <a:ext cx="11090275" cy="4321025"/>
          </a:xfrm>
        </p:spPr>
        <p:txBody>
          <a:bodyPr/>
          <a:lstStyle>
            <a:lvl1pPr>
              <a:defRPr sz="2000"/>
            </a:lvl1pPr>
            <a:lvl2pPr>
              <a:defRPr sz="16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1396F-C39B-4224-81A1-5F6D16B5898B}" type="datetime3">
              <a:rPr lang="en-US" smtClean="0"/>
              <a:t>12 March 2018</a:t>
            </a:fld>
            <a:endParaRPr lang="en-US" dirty="0"/>
          </a:p>
        </p:txBody>
      </p:sp>
      <p:sp>
        <p:nvSpPr>
          <p:cNvPr id="8" name="Footer Placeholder 7"/>
          <p:cNvSpPr>
            <a:spLocks noGrp="1"/>
          </p:cNvSpPr>
          <p:nvPr>
            <p:ph type="ftr" sz="quarter" idx="11"/>
          </p:nvPr>
        </p:nvSpPr>
        <p:spPr/>
        <p:txBody>
          <a:bodyPr/>
          <a:lstStyle/>
          <a:p>
            <a:r>
              <a:rPr lang="en-US"/>
              <a:t>Presentation name / Author</a:t>
            </a:r>
            <a:endParaRPr lang="en-US" dirty="0"/>
          </a:p>
        </p:txBody>
      </p:sp>
      <p:sp>
        <p:nvSpPr>
          <p:cNvPr id="9" name="Slide Number Placeholder 8"/>
          <p:cNvSpPr>
            <a:spLocks noGrp="1"/>
          </p:cNvSpPr>
          <p:nvPr>
            <p:ph type="sldNum" sz="quarter" idx="12"/>
          </p:nvPr>
        </p:nvSpPr>
        <p:spPr/>
        <p:txBody>
          <a:bodyPr/>
          <a:lstStyle/>
          <a:p>
            <a:fld id="{A683D178-98AA-4574-9EAA-8EB007C55176}"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04944711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ogan">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 Click icon to change picture or select picture shape and insert picture (</a:t>
            </a:r>
            <a:r>
              <a:rPr lang="en-US" dirty="0"/>
              <a:t>Download more pictures from brand.qt.io</a:t>
            </a:r>
            <a:r>
              <a:rPr lang="en-GB" dirty="0"/>
              <a:t>)</a:t>
            </a:r>
          </a:p>
          <a:p>
            <a:r>
              <a:rPr lang="en-GB" dirty="0"/>
              <a:t>  </a:t>
            </a:r>
          </a:p>
        </p:txBody>
      </p:sp>
      <p:sp>
        <p:nvSpPr>
          <p:cNvPr id="2" name="Title 1"/>
          <p:cNvSpPr>
            <a:spLocks noGrp="1"/>
          </p:cNvSpPr>
          <p:nvPr>
            <p:ph type="ctrTitle"/>
          </p:nvPr>
        </p:nvSpPr>
        <p:spPr>
          <a:xfrm>
            <a:off x="550862" y="3032943"/>
            <a:ext cx="11090275" cy="792113"/>
          </a:xfrm>
        </p:spPr>
        <p:txBody>
          <a:bodyPr anchor="ctr" anchorCtr="0"/>
          <a:lstStyle>
            <a:lvl1pPr algn="ctr">
              <a:defRPr sz="6000" baseline="0">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noFill/>
              </a:defRPr>
            </a:lvl1pPr>
          </a:lstStyle>
          <a:p>
            <a:fld id="{FAD74118-15DF-457D-B942-F5A12F29903F}" type="datetime3">
              <a:rPr lang="en-US" smtClean="0"/>
              <a:pPr/>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1791855574"/>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A">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3429000"/>
            <a:ext cx="6481241" cy="2736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0E16D1-82B8-40D5-9DA1-8A5FE7653D53}" type="datetime3">
              <a:rPr lang="en-US" smtClean="0"/>
              <a:t>12 March 2018</a:t>
            </a:fld>
            <a:endParaRPr lang="en-US"/>
          </a:p>
        </p:txBody>
      </p:sp>
      <p:sp>
        <p:nvSpPr>
          <p:cNvPr id="6" name="Footer Placeholder 5"/>
          <p:cNvSpPr>
            <a:spLocks noGrp="1"/>
          </p:cNvSpPr>
          <p:nvPr>
            <p:ph type="ftr" sz="quarter" idx="11"/>
          </p:nvPr>
        </p:nvSpPr>
        <p:spPr/>
        <p:txBody>
          <a:bodyPr/>
          <a:lstStyle/>
          <a:p>
            <a:r>
              <a:rPr lang="en-US"/>
              <a:t>Presentation name / Author</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6" name="Text Placeholder 15"/>
          <p:cNvSpPr>
            <a:spLocks noGrp="1"/>
          </p:cNvSpPr>
          <p:nvPr>
            <p:ph type="body" sz="quarter" idx="14"/>
          </p:nvPr>
        </p:nvSpPr>
        <p:spPr>
          <a:xfrm>
            <a:off x="983431" y="1988840"/>
            <a:ext cx="6049193" cy="1152128"/>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2"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80773372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F">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D907E830-816F-4B18-B786-447D7D54D5F3}" type="datetime3">
              <a:rPr lang="en-US" smtClean="0"/>
              <a:t>12 March 2018</a:t>
            </a:fld>
            <a:endParaRPr lang="en-US"/>
          </a:p>
        </p:txBody>
      </p:sp>
      <p:sp>
        <p:nvSpPr>
          <p:cNvPr id="6" name="Footer Placeholder 5"/>
          <p:cNvSpPr>
            <a:spLocks noGrp="1"/>
          </p:cNvSpPr>
          <p:nvPr>
            <p:ph type="ftr" sz="quarter" idx="11"/>
          </p:nvPr>
        </p:nvSpPr>
        <p:spPr/>
        <p:txBody>
          <a:bodyPr/>
          <a:lstStyle/>
          <a:p>
            <a:r>
              <a:rPr lang="en-US"/>
              <a:t>Presentation name / Author</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6" name="Text Placeholder 15"/>
          <p:cNvSpPr>
            <a:spLocks noGrp="1"/>
          </p:cNvSpPr>
          <p:nvPr>
            <p:ph type="body" sz="quarter" idx="14"/>
          </p:nvPr>
        </p:nvSpPr>
        <p:spPr>
          <a:xfrm>
            <a:off x="983431" y="1988840"/>
            <a:ext cx="6049193" cy="4177010"/>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820866630"/>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B">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54BE2280-963B-49E9-8371-8CB25B2DD5BC}" type="datetime3">
              <a:rPr lang="en-US" smtClean="0"/>
              <a:t>12 March 2018</a:t>
            </a:fld>
            <a:endParaRPr lang="en-US"/>
          </a:p>
        </p:txBody>
      </p:sp>
      <p:sp>
        <p:nvSpPr>
          <p:cNvPr id="6" name="Footer Placeholder 5"/>
          <p:cNvSpPr>
            <a:spLocks noGrp="1"/>
          </p:cNvSpPr>
          <p:nvPr>
            <p:ph type="ftr" sz="quarter" idx="11"/>
          </p:nvPr>
        </p:nvSpPr>
        <p:spPr/>
        <p:txBody>
          <a:bodyPr/>
          <a:lstStyle/>
          <a:p>
            <a:r>
              <a:rPr lang="en-US"/>
              <a:t>Presentation name / Author</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6"/>
            <a:ext cx="4320000" cy="2160588"/>
          </a:xfrm>
          <a:prstGeom prst="snip2DiagRect">
            <a:avLst>
              <a:gd name="adj1" fmla="val 4616"/>
              <a:gd name="adj2" fmla="val 0"/>
            </a:avLst>
          </a:prstGeom>
        </p:spPr>
        <p:txBody>
          <a:bodyPr/>
          <a:lstStyle>
            <a:lvl1pPr marL="0" indent="0">
              <a:buFontTx/>
              <a:buNone/>
              <a:defRPr sz="1200"/>
            </a:lvl1pPr>
          </a:lstStyle>
          <a:p>
            <a:r>
              <a:rPr lang="en-US"/>
              <a:t>Click icon to add picture</a:t>
            </a:r>
            <a:endParaRPr lang="en-GB" dirty="0"/>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5" name="Content Placeholder 2"/>
          <p:cNvSpPr>
            <a:spLocks noGrp="1"/>
          </p:cNvSpPr>
          <p:nvPr>
            <p:ph sz="half" idx="1"/>
          </p:nvPr>
        </p:nvSpPr>
        <p:spPr>
          <a:xfrm>
            <a:off x="550863" y="1844675"/>
            <a:ext cx="64812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5"/>
          <p:cNvSpPr>
            <a:spLocks noGrp="1"/>
          </p:cNvSpPr>
          <p:nvPr>
            <p:ph type="body" sz="quarter" idx="16"/>
          </p:nvPr>
        </p:nvSpPr>
        <p:spPr>
          <a:xfrm>
            <a:off x="7752230" y="4401108"/>
            <a:ext cx="3888908" cy="1764742"/>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7320170" y="422111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2346524264"/>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C">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4E77D1E0-3B29-4C19-9CFF-7C0C3C6ABB0D}" type="datetime3">
              <a:rPr lang="en-US" smtClean="0"/>
              <a:t>12 March 2018</a:t>
            </a:fld>
            <a:endParaRPr lang="en-US"/>
          </a:p>
        </p:txBody>
      </p:sp>
      <p:sp>
        <p:nvSpPr>
          <p:cNvPr id="6" name="Footer Placeholder 5"/>
          <p:cNvSpPr>
            <a:spLocks noGrp="1"/>
          </p:cNvSpPr>
          <p:nvPr>
            <p:ph type="ftr" sz="quarter" idx="11"/>
          </p:nvPr>
        </p:nvSpPr>
        <p:spPr/>
        <p:txBody>
          <a:bodyPr/>
          <a:lstStyle/>
          <a:p>
            <a:r>
              <a:rPr lang="en-US"/>
              <a:t>Presentation name / Author</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5" name="Text Placeholder 15"/>
          <p:cNvSpPr>
            <a:spLocks noGrp="1"/>
          </p:cNvSpPr>
          <p:nvPr>
            <p:ph type="body" sz="quarter" idx="14"/>
          </p:nvPr>
        </p:nvSpPr>
        <p:spPr>
          <a:xfrm>
            <a:off x="983291" y="1988840"/>
            <a:ext cx="6049334" cy="1872208"/>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6" name="Text Placeholder 15"/>
          <p:cNvSpPr>
            <a:spLocks noGrp="1"/>
          </p:cNvSpPr>
          <p:nvPr>
            <p:ph type="body" sz="quarter" idx="15"/>
          </p:nvPr>
        </p:nvSpPr>
        <p:spPr>
          <a:xfrm>
            <a:off x="983431" y="4221088"/>
            <a:ext cx="6049193" cy="1944762"/>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2"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
        <p:nvSpPr>
          <p:cNvPr id="14" name="Freeform 6"/>
          <p:cNvSpPr>
            <a:spLocks noChangeAspect="1"/>
          </p:cNvSpPr>
          <p:nvPr userDrawn="1"/>
        </p:nvSpPr>
        <p:spPr bwMode="auto">
          <a:xfrm>
            <a:off x="550863" y="407709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70828784"/>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D">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1844675"/>
            <a:ext cx="64812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D412C5-8676-49DE-9531-BCC89FCA50A7}" type="datetime3">
              <a:rPr lang="en-US" smtClean="0"/>
              <a:t>12 March 2018</a:t>
            </a:fld>
            <a:endParaRPr lang="en-US"/>
          </a:p>
        </p:txBody>
      </p:sp>
      <p:sp>
        <p:nvSpPr>
          <p:cNvPr id="6" name="Footer Placeholder 5"/>
          <p:cNvSpPr>
            <a:spLocks noGrp="1"/>
          </p:cNvSpPr>
          <p:nvPr>
            <p:ph type="ftr" sz="quarter" idx="11"/>
          </p:nvPr>
        </p:nvSpPr>
        <p:spPr/>
        <p:txBody>
          <a:bodyPr/>
          <a:lstStyle/>
          <a:p>
            <a:r>
              <a:rPr lang="en-US"/>
              <a:t>Presentation name / Author</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4045540347"/>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E">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1844675"/>
            <a:ext cx="6481241" cy="720205"/>
          </a:xfrm>
        </p:spPr>
        <p:txBody>
          <a:bodyPr/>
          <a:lstStyle/>
          <a:p>
            <a:pPr lvl="0"/>
            <a:r>
              <a:rPr lang="en-US"/>
              <a:t>Edit Master text styles</a:t>
            </a:r>
          </a:p>
          <a:p>
            <a:pPr lvl="1"/>
            <a:r>
              <a:rPr lang="en-US"/>
              <a:t>Second level</a:t>
            </a:r>
          </a:p>
        </p:txBody>
      </p:sp>
      <p:sp>
        <p:nvSpPr>
          <p:cNvPr id="5" name="Date Placeholder 4"/>
          <p:cNvSpPr>
            <a:spLocks noGrp="1"/>
          </p:cNvSpPr>
          <p:nvPr>
            <p:ph type="dt" sz="half" idx="10"/>
          </p:nvPr>
        </p:nvSpPr>
        <p:spPr/>
        <p:txBody>
          <a:bodyPr/>
          <a:lstStyle/>
          <a:p>
            <a:fld id="{344CF13A-843C-4A19-9F1F-458E9E00F381}" type="datetime3">
              <a:rPr lang="en-US" smtClean="0"/>
              <a:t>12 March 2018</a:t>
            </a:fld>
            <a:endParaRPr lang="en-US"/>
          </a:p>
        </p:txBody>
      </p:sp>
      <p:sp>
        <p:nvSpPr>
          <p:cNvPr id="6" name="Footer Placeholder 5"/>
          <p:cNvSpPr>
            <a:spLocks noGrp="1"/>
          </p:cNvSpPr>
          <p:nvPr>
            <p:ph type="ftr" sz="quarter" idx="11"/>
          </p:nvPr>
        </p:nvSpPr>
        <p:spPr/>
        <p:txBody>
          <a:bodyPr/>
          <a:lstStyle/>
          <a:p>
            <a:r>
              <a:rPr lang="en-US"/>
              <a:t>Presentation name / Author</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4" name="Text Placeholder 15"/>
          <p:cNvSpPr>
            <a:spLocks noGrp="1"/>
          </p:cNvSpPr>
          <p:nvPr>
            <p:ph type="body" sz="quarter" idx="15"/>
          </p:nvPr>
        </p:nvSpPr>
        <p:spPr>
          <a:xfrm>
            <a:off x="983431" y="2852920"/>
            <a:ext cx="6049193" cy="3312930"/>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550863" y="270890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802415198"/>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0862" y="1628775"/>
            <a:ext cx="11090275" cy="792113"/>
          </a:xfrm>
        </p:spPr>
        <p:txBody>
          <a:bodyPr anchor="t" anchorCtr="0"/>
          <a:lstStyle>
            <a:lvl1pPr algn="l">
              <a:defRPr sz="6000" baseline="0"/>
            </a:lvl1pPr>
          </a:lstStyle>
          <a:p>
            <a:r>
              <a:rPr lang="en-US" dirty="0"/>
              <a:t>Add Thank you text.</a:t>
            </a:r>
          </a:p>
        </p:txBody>
      </p:sp>
      <p:sp>
        <p:nvSpPr>
          <p:cNvPr id="3" name="Subtitle 2"/>
          <p:cNvSpPr>
            <a:spLocks noGrp="1"/>
          </p:cNvSpPr>
          <p:nvPr>
            <p:ph type="subTitle" idx="1" hasCustomPrompt="1"/>
          </p:nvPr>
        </p:nvSpPr>
        <p:spPr>
          <a:xfrm>
            <a:off x="550863" y="2492896"/>
            <a:ext cx="11090275" cy="936104"/>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4" name="Date Placeholder 3"/>
          <p:cNvSpPr>
            <a:spLocks noGrp="1"/>
          </p:cNvSpPr>
          <p:nvPr>
            <p:ph type="dt" sz="half" idx="10"/>
          </p:nvPr>
        </p:nvSpPr>
        <p:spPr/>
        <p:txBody>
          <a:bodyPr/>
          <a:lstStyle>
            <a:lvl1pPr>
              <a:defRPr>
                <a:noFill/>
              </a:defRPr>
            </a:lvl1pPr>
          </a:lstStyle>
          <a:p>
            <a:fld id="{C4534C0C-6FAE-4597-AB21-8EB90037E199}" type="datetime3">
              <a:rPr lang="en-US" smtClean="0"/>
              <a:pPr/>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0"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baseline="0">
                <a:solidFill>
                  <a:schemeClr val="accent2"/>
                </a:solidFill>
              </a:defRPr>
            </a:lvl1pPr>
          </a:lstStyle>
          <a:p>
            <a:pPr lvl="0"/>
            <a:r>
              <a:rPr lang="en-US" dirty="0"/>
              <a:t>Insert your contact details</a:t>
            </a:r>
            <a:endParaRPr lang="en-GB" dirty="0"/>
          </a:p>
        </p:txBody>
      </p:sp>
    </p:spTree>
    <p:extLst>
      <p:ext uri="{BB962C8B-B14F-4D97-AF65-F5344CB8AC3E}">
        <p14:creationId xmlns:p14="http://schemas.microsoft.com/office/powerpoint/2010/main" val="3863746102"/>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 Contacts [pic]">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2" name="Title 1"/>
          <p:cNvSpPr>
            <a:spLocks noGrp="1"/>
          </p:cNvSpPr>
          <p:nvPr>
            <p:ph type="ctrTitle" hasCustomPrompt="1"/>
          </p:nvPr>
        </p:nvSpPr>
        <p:spPr>
          <a:xfrm>
            <a:off x="550862" y="1628775"/>
            <a:ext cx="11090275" cy="792113"/>
          </a:xfrm>
        </p:spPr>
        <p:txBody>
          <a:bodyPr anchor="t" anchorCtr="0"/>
          <a:lstStyle>
            <a:lvl1pPr algn="l">
              <a:defRPr sz="6000" baseline="0">
                <a:solidFill>
                  <a:schemeClr val="bg1"/>
                </a:solidFill>
                <a:effectLst>
                  <a:outerShdw blurRad="254000" algn="ctr" rotWithShape="0">
                    <a:prstClr val="black">
                      <a:alpha val="40000"/>
                    </a:prstClr>
                  </a:outerShdw>
                </a:effectLst>
              </a:defRPr>
            </a:lvl1pPr>
          </a:lstStyle>
          <a:p>
            <a:r>
              <a:rPr lang="en-US" dirty="0"/>
              <a:t>Add Thank you text.</a:t>
            </a:r>
          </a:p>
        </p:txBody>
      </p:sp>
      <p:sp>
        <p:nvSpPr>
          <p:cNvPr id="3" name="Subtitle 2"/>
          <p:cNvSpPr>
            <a:spLocks noGrp="1"/>
          </p:cNvSpPr>
          <p:nvPr>
            <p:ph type="subTitle" idx="1" hasCustomPrompt="1"/>
          </p:nvPr>
        </p:nvSpPr>
        <p:spPr>
          <a:xfrm>
            <a:off x="550863" y="2492896"/>
            <a:ext cx="11090275" cy="936104"/>
          </a:xfrm>
        </p:spPr>
        <p:txBody>
          <a:bodyPr/>
          <a:lstStyle>
            <a:lvl1pPr marL="0" indent="0" algn="l">
              <a:buNone/>
              <a:defRPr sz="2000">
                <a:solidFill>
                  <a:schemeClr val="bg1"/>
                </a:solidFill>
                <a:effectLst>
                  <a:outerShdw blurRad="2540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4" name="Date Placeholder 3"/>
          <p:cNvSpPr>
            <a:spLocks noGrp="1"/>
          </p:cNvSpPr>
          <p:nvPr>
            <p:ph type="dt" sz="half" idx="10"/>
          </p:nvPr>
        </p:nvSpPr>
        <p:spPr/>
        <p:txBody>
          <a:bodyPr/>
          <a:lstStyle>
            <a:lvl1pPr>
              <a:defRPr>
                <a:noFill/>
              </a:defRPr>
            </a:lvl1pPr>
          </a:lstStyle>
          <a:p>
            <a:fld id="{AB0A221A-9FC6-47F3-824B-BC1232BC7E2C}" type="datetime3">
              <a:rPr lang="en-US" smtClean="0"/>
              <a:pPr/>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baseline="0">
                <a:solidFill>
                  <a:schemeClr val="bg1"/>
                </a:solidFill>
                <a:effectLst>
                  <a:outerShdw blurRad="254000" algn="ctr" rotWithShape="0">
                    <a:prstClr val="black">
                      <a:alpha val="40000"/>
                    </a:prstClr>
                  </a:outerShdw>
                </a:effectLst>
              </a:defRPr>
            </a:lvl1pPr>
          </a:lstStyle>
          <a:p>
            <a:pPr lvl="0"/>
            <a:r>
              <a:rPr lang="en-US" dirty="0"/>
              <a:t>Insert your contact details</a:t>
            </a:r>
            <a:endParaRPr lang="en-GB" dirty="0"/>
          </a:p>
        </p:txBody>
      </p:sp>
      <p:sp>
        <p:nvSpPr>
          <p:cNvPr id="11"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1681229594"/>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amp; Picture">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noFill/>
              </a:defRPr>
            </a:lvl1pPr>
          </a:lstStyle>
          <a:p>
            <a:fld id="{2CDF96D5-71DE-466D-89DC-E52E7A09D488}" type="datetime3">
              <a:rPr lang="en-US" smtClean="0"/>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QT CONFIDENTIAL</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solidFill>
            <a:schemeClr val="bg2"/>
          </a:solidFill>
        </p:spPr>
        <p:txBody>
          <a:bodyPr/>
          <a:lstStyle>
            <a:lvl1pPr marL="0" indent="0" algn="r">
              <a:buFontTx/>
              <a:buNone/>
              <a:defRPr/>
            </a:lvl1pPr>
          </a:lstStyle>
          <a:p>
            <a:r>
              <a:rPr lang="en-GB"/>
              <a:t>Insert Picture</a:t>
            </a:r>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outerShdw blurRad="254000" algn="ctr" rotWithShape="0">
                    <a:prstClr val="black">
                      <a:alpha val="40000"/>
                    </a:prstClr>
                  </a:outerShdw>
                </a:effectLst>
              </a:defRPr>
            </a:lvl1pPr>
          </a:lstStyle>
          <a:p>
            <a:r>
              <a:rPr lang="en-US"/>
              <a:t>Click to edit Master title style</a:t>
            </a:r>
          </a:p>
        </p:txBody>
      </p:sp>
    </p:spTree>
    <p:extLst>
      <p:ext uri="{BB962C8B-B14F-4D97-AF65-F5344CB8AC3E}">
        <p14:creationId xmlns:p14="http://schemas.microsoft.com/office/powerpoint/2010/main" val="3977221983"/>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3A22A0A1-1F03-41A1-9ADA-D7FA574E00AF}" type="datetime3">
              <a:rPr lang="en-US" smtClean="0"/>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0" name="Title 1"/>
          <p:cNvSpPr>
            <a:spLocks noGrp="1"/>
          </p:cNvSpPr>
          <p:nvPr>
            <p:ph type="ctrTitle"/>
          </p:nvPr>
        </p:nvSpPr>
        <p:spPr>
          <a:xfrm>
            <a:off x="550862" y="1628775"/>
            <a:ext cx="11090275" cy="792113"/>
          </a:xfrm>
        </p:spPr>
        <p:txBody>
          <a:bodyPr anchor="t" anchorCtr="0"/>
          <a:lstStyle>
            <a:lvl1pPr algn="l">
              <a:defRPr sz="6000">
                <a:solidFill>
                  <a:schemeClr val="bg1"/>
                </a:solidFill>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Right Triangle 14"/>
          <p:cNvSpPr/>
          <p:nvPr userDrawn="1"/>
        </p:nvSpPr>
        <p:spPr>
          <a:xfrm flipV="1">
            <a:off x="-10968" y="0"/>
            <a:ext cx="490393" cy="49039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ight Triangle 15"/>
          <p:cNvSpPr/>
          <p:nvPr userDrawn="1"/>
        </p:nvSpPr>
        <p:spPr>
          <a:xfrm flipH="1">
            <a:off x="11712574" y="6378574"/>
            <a:ext cx="479425" cy="4794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651216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397801B6-2EC2-4323-951D-7FE22ADDF056}" type="datetime3">
              <a:rPr lang="en-US" smtClean="0"/>
              <a:t>12 March 2018</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Presentation name / Author</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9"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
        <p:nvSpPr>
          <p:cNvPr id="10" name="Title 1"/>
          <p:cNvSpPr>
            <a:spLocks noGrp="1"/>
          </p:cNvSpPr>
          <p:nvPr>
            <p:ph type="ctrTitle"/>
          </p:nvPr>
        </p:nvSpPr>
        <p:spPr>
          <a:xfrm>
            <a:off x="550862" y="1628775"/>
            <a:ext cx="11090275" cy="792113"/>
          </a:xfrm>
        </p:spPr>
        <p:txBody>
          <a:bodyPr anchor="t" anchorCtr="0"/>
          <a:lstStyle>
            <a:lvl1pPr algn="l">
              <a:defRPr sz="6000">
                <a:solidFill>
                  <a:schemeClr val="bg1"/>
                </a:solidFill>
                <a:effectLst>
                  <a:outerShdw blurRad="190500" algn="ctr" rotWithShape="0">
                    <a:prstClr val="black">
                      <a:alpha val="30000"/>
                    </a:prstClr>
                  </a:outerShdw>
                </a:effectLst>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bg1"/>
                </a:solidFill>
                <a:effectLst>
                  <a:outerShdw blurRad="190500" algn="ctr" rotWithShape="0">
                    <a:prstClr val="black">
                      <a:alpha val="30000"/>
                    </a:prstClr>
                  </a:outerShdw>
                </a:effectLst>
              </a:defRPr>
            </a:lvl1pPr>
            <a:lvl2pPr>
              <a:defRPr sz="2800">
                <a:solidFill>
                  <a:schemeClr val="bg1"/>
                </a:solidFill>
                <a:effectLst>
                  <a:outerShdw blurRad="190500" algn="ctr" rotWithShape="0">
                    <a:prstClr val="black">
                      <a:alpha val="30000"/>
                    </a:prstClr>
                  </a:outerShdw>
                </a:effectLst>
              </a:defRPr>
            </a:lvl2pPr>
            <a:lvl3pPr>
              <a:defRPr sz="2400">
                <a:solidFill>
                  <a:schemeClr val="bg1"/>
                </a:solidFill>
                <a:effectLst>
                  <a:outerShdw blurRad="190500" algn="ctr" rotWithShape="0">
                    <a:prstClr val="black">
                      <a:alpha val="30000"/>
                    </a:prstClr>
                  </a:outerShdw>
                </a:effectLst>
              </a:defRPr>
            </a:lvl3pPr>
            <a:lvl4pPr>
              <a:defRPr sz="2000">
                <a:solidFill>
                  <a:schemeClr val="bg1"/>
                </a:solidFill>
                <a:effectLst>
                  <a:outerShdw blurRad="190500" algn="ctr" rotWithShape="0">
                    <a:prstClr val="black">
                      <a:alpha val="30000"/>
                    </a:prstClr>
                  </a:outerShdw>
                </a:effectLst>
              </a:defRPr>
            </a:lvl4pPr>
            <a:lvl5pPr>
              <a:defRPr sz="2000">
                <a:solidFill>
                  <a:schemeClr val="bg1"/>
                </a:solidFill>
                <a:effectLst>
                  <a:outerShdw blurRad="190500" algn="ctr" rotWithShape="0">
                    <a:prstClr val="black">
                      <a:alpha val="30000"/>
                    </a:prstClr>
                  </a:outerShdw>
                </a:effectLs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1154643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10" name="Title 1"/>
          <p:cNvSpPr>
            <a:spLocks noGrp="1"/>
          </p:cNvSpPr>
          <p:nvPr>
            <p:ph type="ctrTitle"/>
          </p:nvPr>
        </p:nvSpPr>
        <p:spPr>
          <a:xfrm>
            <a:off x="550862" y="1628775"/>
            <a:ext cx="11090275" cy="792113"/>
          </a:xfrm>
        </p:spPr>
        <p:txBody>
          <a:bodyPr anchor="t" anchorCtr="0"/>
          <a:lstStyle>
            <a:lvl1pPr algn="l">
              <a:defRPr sz="6000">
                <a:solidFill>
                  <a:schemeClr val="tx1"/>
                </a:solidFill>
                <a:effectLst/>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tx1"/>
                </a:solidFill>
                <a:effectLst/>
              </a:defRPr>
            </a:lvl1pPr>
            <a:lvl2pPr>
              <a:defRPr sz="2800">
                <a:solidFill>
                  <a:schemeClr val="tx1"/>
                </a:solidFill>
                <a:effectLst/>
              </a:defRPr>
            </a:lvl2pPr>
            <a:lvl3pPr>
              <a:defRPr sz="2400">
                <a:solidFill>
                  <a:schemeClr val="tx1"/>
                </a:solidFill>
                <a:effectLst/>
              </a:defRPr>
            </a:lvl3pPr>
            <a:lvl4pPr>
              <a:defRPr sz="2000">
                <a:solidFill>
                  <a:schemeClr val="tx1"/>
                </a:solidFill>
                <a:effectLst/>
              </a:defRPr>
            </a:lvl4pPr>
            <a:lvl5pPr>
              <a:defRPr sz="2000">
                <a:solidFill>
                  <a:schemeClr val="tx1"/>
                </a:solidFill>
                <a:effectLs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7"/>
          </p:nvPr>
        </p:nvSpPr>
        <p:spPr/>
        <p:txBody>
          <a:bodyPr/>
          <a:lstStyle/>
          <a:p>
            <a:fld id="{928635AA-2164-472A-9BAC-F118F750CCAD}" type="datetime3">
              <a:rPr lang="en-US" smtClean="0"/>
              <a:t>12 March 2018</a:t>
            </a:fld>
            <a:endParaRPr lang="en-US" dirty="0"/>
          </a:p>
        </p:txBody>
      </p:sp>
      <p:sp>
        <p:nvSpPr>
          <p:cNvPr id="3" name="Footer Placeholder 2"/>
          <p:cNvSpPr>
            <a:spLocks noGrp="1"/>
          </p:cNvSpPr>
          <p:nvPr>
            <p:ph type="ftr" sz="quarter" idx="18"/>
          </p:nvPr>
        </p:nvSpPr>
        <p:spPr/>
        <p:txBody>
          <a:bodyPr/>
          <a:lstStyle/>
          <a:p>
            <a:r>
              <a:rPr lang="en-US"/>
              <a:t>Presentation name / Author</a:t>
            </a:r>
            <a:endParaRPr lang="en-US" dirty="0"/>
          </a:p>
        </p:txBody>
      </p:sp>
      <p:sp>
        <p:nvSpPr>
          <p:cNvPr id="7" name="Slide Number Placeholder 6"/>
          <p:cNvSpPr>
            <a:spLocks noGrp="1"/>
          </p:cNvSpPr>
          <p:nvPr>
            <p:ph type="sldNum" sz="quarter" idx="19"/>
          </p:nvPr>
        </p:nvSpPr>
        <p:spPr/>
        <p:txBody>
          <a:bodyPr/>
          <a:lstStyle/>
          <a:p>
            <a:fld id="{A683D178-98AA-4574-9EAA-8EB007C55176}" type="slidenum">
              <a:rPr lang="en-US" smtClean="0"/>
              <a:pPr/>
              <a:t>‹#›</a:t>
            </a:fld>
            <a:endParaRPr lang="en-US" dirty="0"/>
          </a:p>
        </p:txBody>
      </p:sp>
    </p:spTree>
    <p:extLst>
      <p:ext uri="{BB962C8B-B14F-4D97-AF65-F5344CB8AC3E}">
        <p14:creationId xmlns:p14="http://schemas.microsoft.com/office/powerpoint/2010/main" val="403057038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Pictur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lIns="396000"/>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5" name="Date Placeholder 4"/>
          <p:cNvSpPr>
            <a:spLocks noGrp="1"/>
          </p:cNvSpPr>
          <p:nvPr>
            <p:ph type="dt" sz="half" idx="10"/>
          </p:nvPr>
        </p:nvSpPr>
        <p:spPr/>
        <p:txBody>
          <a:bodyPr/>
          <a:lstStyle>
            <a:lvl1pPr>
              <a:defRPr>
                <a:noFill/>
              </a:defRPr>
            </a:lvl1pPr>
          </a:lstStyle>
          <a:p>
            <a:fld id="{F46430B1-1F21-414E-9B15-48D263FF484C}" type="datetime3">
              <a:rPr lang="en-US" smtClean="0"/>
              <a:t>12 March 2018</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Presentation name / Author</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7" name="Title 1"/>
          <p:cNvSpPr>
            <a:spLocks noGrp="1"/>
          </p:cNvSpPr>
          <p:nvPr>
            <p:ph type="ctrTitle"/>
          </p:nvPr>
        </p:nvSpPr>
        <p:spPr>
          <a:xfrm>
            <a:off x="0" y="0"/>
            <a:ext cx="6096000" cy="6857999"/>
          </a:xfrm>
          <a:prstGeom prst="snip2DiagRect">
            <a:avLst>
              <a:gd name="adj1" fmla="val 7917"/>
              <a:gd name="adj2" fmla="val 0"/>
            </a:avLst>
          </a:prstGeom>
          <a:solidFill>
            <a:srgbClr val="09102B">
              <a:alpha val="40000"/>
            </a:srgbClr>
          </a:solidFill>
        </p:spPr>
        <p:txBody>
          <a:bodyPr lIns="288000" tIns="288000" rIns="288000" bIns="4248000" anchor="b" anchorCtr="0"/>
          <a:lstStyle>
            <a:lvl1pPr algn="l">
              <a:defRPr sz="3600">
                <a:solidFill>
                  <a:schemeClr val="bg1"/>
                </a:solidFill>
                <a:effectLst>
                  <a:outerShdw blurRad="190500" algn="ctr" rotWithShape="0">
                    <a:prstClr val="black">
                      <a:alpha val="30000"/>
                    </a:prstClr>
                  </a:outerShdw>
                </a:effectLst>
              </a:defRPr>
            </a:lvl1pPr>
          </a:lstStyle>
          <a:p>
            <a:r>
              <a:rPr lang="en-US"/>
              <a:t>Click to edit Master title style</a:t>
            </a:r>
            <a:endParaRPr lang="en-US" dirty="0"/>
          </a:p>
        </p:txBody>
      </p:sp>
      <p:sp>
        <p:nvSpPr>
          <p:cNvPr id="16" name="Subtitle 2"/>
          <p:cNvSpPr>
            <a:spLocks noGrp="1"/>
          </p:cNvSpPr>
          <p:nvPr>
            <p:ph type="subTitle" idx="1"/>
          </p:nvPr>
        </p:nvSpPr>
        <p:spPr>
          <a:xfrm>
            <a:off x="550864" y="2492896"/>
            <a:ext cx="4968874" cy="936104"/>
          </a:xfrm>
        </p:spPr>
        <p:txBody>
          <a:bodyPr/>
          <a:lstStyle>
            <a:lvl1pPr marL="0" indent="0" algn="l">
              <a:buNone/>
              <a:defRPr sz="2000">
                <a:solidFill>
                  <a:schemeClr val="bg1"/>
                </a:solidFill>
                <a:effectLst>
                  <a:outerShdw blurRad="190500" algn="ctr" rotWithShape="0">
                    <a:prstClr val="black">
                      <a:alpha val="3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8716423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0864" y="1844675"/>
            <a:ext cx="5257104"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04F3F-E56B-4C7A-BFF5-C8D0054EC276}" type="datetime3">
              <a:rPr lang="en-US" smtClean="0"/>
              <a:t>12 March 2018</a:t>
            </a:fld>
            <a:endParaRPr lang="en-US"/>
          </a:p>
        </p:txBody>
      </p:sp>
      <p:sp>
        <p:nvSpPr>
          <p:cNvPr id="8" name="Footer Placeholder 7"/>
          <p:cNvSpPr>
            <a:spLocks noGrp="1"/>
          </p:cNvSpPr>
          <p:nvPr>
            <p:ph type="ftr" sz="quarter" idx="11"/>
          </p:nvPr>
        </p:nvSpPr>
        <p:spPr/>
        <p:txBody>
          <a:bodyPr/>
          <a:lstStyle/>
          <a:p>
            <a:r>
              <a:rPr lang="en-US"/>
              <a:t>Presentation name / Author</a:t>
            </a:r>
          </a:p>
        </p:txBody>
      </p:sp>
      <p:sp>
        <p:nvSpPr>
          <p:cNvPr id="9" name="Slide Number Placeholder 8"/>
          <p:cNvSpPr>
            <a:spLocks noGrp="1"/>
          </p:cNvSpPr>
          <p:nvPr>
            <p:ph type="sldNum" sz="quarter" idx="12"/>
          </p:nvPr>
        </p:nvSpPr>
        <p:spPr/>
        <p:txBody>
          <a:bodyPr/>
          <a:lstStyle/>
          <a:p>
            <a:fld id="{A683D178-98AA-4574-9EAA-8EB007C5517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63536590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0863" y="1844675"/>
            <a:ext cx="5257105" cy="360189"/>
          </a:xfrm>
        </p:spPr>
        <p:txBody>
          <a:bodyPr anchor="t" anchorCtr="0"/>
          <a:lstStyle>
            <a:lvl1pPr marL="0" indent="0">
              <a:spcBef>
                <a:spcPts val="0"/>
              </a:spcBef>
              <a:buNone/>
              <a:defRPr sz="2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50864" y="2276871"/>
            <a:ext cx="5257104" cy="38889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84032" y="1844675"/>
            <a:ext cx="5257106" cy="360189"/>
          </a:xfrm>
        </p:spPr>
        <p:txBody>
          <a:bodyPr anchor="t" anchorCtr="0"/>
          <a:lstStyle>
            <a:lvl1pPr marL="0" indent="0">
              <a:spcBef>
                <a:spcPts val="0"/>
              </a:spcBef>
              <a:buNone/>
              <a:defRPr sz="2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84032" y="2276871"/>
            <a:ext cx="5257106" cy="38889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6536E3-0C33-426F-B715-CB208BCFC0BC}" type="datetime3">
              <a:rPr lang="en-US" smtClean="0"/>
              <a:t>12 March 2018</a:t>
            </a:fld>
            <a:endParaRPr lang="en-US"/>
          </a:p>
        </p:txBody>
      </p:sp>
      <p:sp>
        <p:nvSpPr>
          <p:cNvPr id="8" name="Footer Placeholder 7"/>
          <p:cNvSpPr>
            <a:spLocks noGrp="1"/>
          </p:cNvSpPr>
          <p:nvPr>
            <p:ph type="ftr" sz="quarter" idx="11"/>
          </p:nvPr>
        </p:nvSpPr>
        <p:spPr/>
        <p:txBody>
          <a:bodyPr/>
          <a:lstStyle/>
          <a:p>
            <a:r>
              <a:rPr lang="en-US"/>
              <a:t>Presentation name / Author</a:t>
            </a:r>
          </a:p>
        </p:txBody>
      </p:sp>
      <p:sp>
        <p:nvSpPr>
          <p:cNvPr id="9" name="Slide Number Placeholder 8"/>
          <p:cNvSpPr>
            <a:spLocks noGrp="1"/>
          </p:cNvSpPr>
          <p:nvPr>
            <p:ph type="sldNum" sz="quarter" idx="12"/>
          </p:nvPr>
        </p:nvSpPr>
        <p:spPr/>
        <p:txBody>
          <a:bodyPr/>
          <a:lstStyle/>
          <a:p>
            <a:fld id="{A683D178-98AA-4574-9EAA-8EB007C5517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5492179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0862" y="692149"/>
            <a:ext cx="11090275" cy="936626"/>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550862" y="1844675"/>
            <a:ext cx="11090275" cy="4321175"/>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55688" y="6381750"/>
            <a:ext cx="1800225" cy="142875"/>
          </a:xfrm>
          <a:prstGeom prst="rect">
            <a:avLst/>
          </a:prstGeom>
        </p:spPr>
        <p:txBody>
          <a:bodyPr vert="horz" lIns="0" tIns="0" rIns="0" bIns="0" rtlCol="0" anchor="ctr" anchorCtr="0">
            <a:noAutofit/>
          </a:bodyPr>
          <a:lstStyle>
            <a:lvl1pPr algn="l">
              <a:defRPr sz="900">
                <a:solidFill>
                  <a:schemeClr val="accent2"/>
                </a:solidFill>
              </a:defRPr>
            </a:lvl1pPr>
          </a:lstStyle>
          <a:p>
            <a:fld id="{4D22ECA1-4865-4ECF-90C5-3840908313DB}" type="datetime3">
              <a:rPr lang="en-US" smtClean="0"/>
              <a:t>12 March 2018</a:t>
            </a:fld>
            <a:endParaRPr lang="en-US" dirty="0"/>
          </a:p>
        </p:txBody>
      </p:sp>
      <p:sp>
        <p:nvSpPr>
          <p:cNvPr id="5" name="Footer Placeholder 4"/>
          <p:cNvSpPr>
            <a:spLocks noGrp="1"/>
          </p:cNvSpPr>
          <p:nvPr>
            <p:ph type="ftr" sz="quarter" idx="3"/>
          </p:nvPr>
        </p:nvSpPr>
        <p:spPr>
          <a:xfrm>
            <a:off x="2855912" y="6381750"/>
            <a:ext cx="8785225" cy="142875"/>
          </a:xfrm>
          <a:prstGeom prst="rect">
            <a:avLst/>
          </a:prstGeom>
        </p:spPr>
        <p:txBody>
          <a:bodyPr vert="horz" lIns="0" tIns="0" rIns="0" bIns="0" rtlCol="0" anchor="ctr" anchorCtr="0">
            <a:noAutofit/>
          </a:bodyPr>
          <a:lstStyle>
            <a:lvl1pPr algn="l">
              <a:defRPr sz="900">
                <a:solidFill>
                  <a:schemeClr val="accent2"/>
                </a:solidFill>
              </a:defRPr>
            </a:lvl1pPr>
          </a:lstStyle>
          <a:p>
            <a:r>
              <a:rPr lang="en-US"/>
              <a:t>Presentation name / Author</a:t>
            </a:r>
            <a:endParaRPr lang="en-US" dirty="0"/>
          </a:p>
        </p:txBody>
      </p:sp>
      <p:sp>
        <p:nvSpPr>
          <p:cNvPr id="6" name="Slide Number Placeholder 5"/>
          <p:cNvSpPr>
            <a:spLocks noGrp="1"/>
          </p:cNvSpPr>
          <p:nvPr>
            <p:ph type="sldNum" sz="quarter" idx="4"/>
          </p:nvPr>
        </p:nvSpPr>
        <p:spPr>
          <a:xfrm>
            <a:off x="550863" y="6381750"/>
            <a:ext cx="504825" cy="142875"/>
          </a:xfrm>
          <a:prstGeom prst="rect">
            <a:avLst/>
          </a:prstGeom>
        </p:spPr>
        <p:txBody>
          <a:bodyPr vert="horz" lIns="0" tIns="0" rIns="0" bIns="0" rtlCol="0" anchor="ctr" anchorCtr="0">
            <a:noAutofit/>
          </a:bodyPr>
          <a:lstStyle>
            <a:lvl1pPr algn="l">
              <a:defRPr sz="900">
                <a:solidFill>
                  <a:schemeClr val="accent2"/>
                </a:solidFill>
              </a:defRPr>
            </a:lvl1pPr>
          </a:lstStyle>
          <a:p>
            <a:fld id="{A683D178-98AA-4574-9EAA-8EB007C55176}" type="slidenum">
              <a:rPr lang="en-US" smtClean="0"/>
              <a:pPr/>
              <a:t>‹#›</a:t>
            </a:fld>
            <a:endParaRPr lang="en-US" dirty="0"/>
          </a:p>
        </p:txBody>
      </p:sp>
      <p:sp>
        <p:nvSpPr>
          <p:cNvPr id="8" name="Right Triangle 7"/>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4" y="6378574"/>
            <a:ext cx="479425" cy="47942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210309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61" r:id="rId5"/>
    <p:sldLayoutId id="2147483668" r:id="rId6"/>
    <p:sldLayoutId id="2147483652" r:id="rId7"/>
    <p:sldLayoutId id="2147483690" r:id="rId8"/>
    <p:sldLayoutId id="2147483653" r:id="rId9"/>
    <p:sldLayoutId id="2147483654" r:id="rId10"/>
    <p:sldLayoutId id="2147483665" r:id="rId11"/>
    <p:sldLayoutId id="2147483666" r:id="rId12"/>
    <p:sldLayoutId id="2147483664" r:id="rId13"/>
    <p:sldLayoutId id="2147483662" r:id="rId14"/>
    <p:sldLayoutId id="2147483669" r:id="rId15"/>
    <p:sldLayoutId id="2147483674" r:id="rId16"/>
    <p:sldLayoutId id="2147483681" r:id="rId17"/>
    <p:sldLayoutId id="2147483682" r:id="rId18"/>
    <p:sldLayoutId id="2147483670" r:id="rId19"/>
    <p:sldLayoutId id="2147483683" r:id="rId20"/>
    <p:sldLayoutId id="2147483688" r:id="rId21"/>
    <p:sldLayoutId id="2147483689" r:id="rId22"/>
    <p:sldLayoutId id="2147483667" r:id="rId23"/>
    <p:sldLayoutId id="2147483685" r:id="rId24"/>
    <p:sldLayoutId id="2147483684" r:id="rId25"/>
    <p:sldLayoutId id="2147483671" r:id="rId26"/>
    <p:sldLayoutId id="2147483655" r:id="rId27"/>
    <p:sldLayoutId id="2147483686" r:id="rId28"/>
    <p:sldLayoutId id="2147483687" r:id="rId29"/>
    <p:sldLayoutId id="2147483673" r:id="rId30"/>
    <p:sldLayoutId id="2147483675" r:id="rId31"/>
    <p:sldLayoutId id="2147483676" r:id="rId32"/>
    <p:sldLayoutId id="2147483677" r:id="rId33"/>
    <p:sldLayoutId id="2147483678" r:id="rId34"/>
    <p:sldLayoutId id="2147483679" r:id="rId35"/>
    <p:sldLayoutId id="2147483680" r:id="rId36"/>
    <p:sldLayoutId id="2147483663" r:id="rId37"/>
    <p:sldLayoutId id="2147483672" r:id="rId38"/>
    <p:sldLayoutId id="2147483691" r:id="rId39"/>
  </p:sldLayoutIdLst>
  <p:transition spd="med">
    <p:fade/>
  </p:transition>
  <p:hf hdr="0"/>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jpeg"/><Relationship Id="rId7" Type="http://schemas.openxmlformats.org/officeDocument/2006/relationships/image" Target="../media/image43.jpeg"/><Relationship Id="rId12"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image" Target="../media/image50.jpg"/><Relationship Id="rId7" Type="http://schemas.openxmlformats.org/officeDocument/2006/relationships/image" Target="../media/image54.jpeg"/><Relationship Id="rId12"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53.jpg"/><Relationship Id="rId11" Type="http://schemas.openxmlformats.org/officeDocument/2006/relationships/image" Target="../media/image41.png"/><Relationship Id="rId5" Type="http://schemas.openxmlformats.org/officeDocument/2006/relationships/image" Target="../media/image52.jpg"/><Relationship Id="rId10" Type="http://schemas.openxmlformats.org/officeDocument/2006/relationships/image" Target="../media/image39.jpeg"/><Relationship Id="rId4" Type="http://schemas.openxmlformats.org/officeDocument/2006/relationships/image" Target="../media/image51.jpg"/><Relationship Id="rId9" Type="http://schemas.openxmlformats.org/officeDocument/2006/relationships/image" Target="../media/image4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hyperlink" Target="https://wiki.qt.io/Qt_Build_Suite"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tuhoa/main.cpp,%20line%2017"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youtube.com/user/QtStudios" TargetMode="External"/><Relationship Id="rId3" Type="http://schemas.openxmlformats.org/officeDocument/2006/relationships/hyperlink" Target="https://wiki.qt.io/Online_Communities" TargetMode="External"/><Relationship Id="rId7" Type="http://schemas.openxmlformats.org/officeDocument/2006/relationships/hyperlink" Target="http://wiki.qt.io/Developer-Guides" TargetMode="External"/><Relationship Id="rId2" Type="http://schemas.openxmlformats.org/officeDocument/2006/relationships/hyperlink" Target="http://www.qt.io/support/" TargetMode="External"/><Relationship Id="rId1" Type="http://schemas.openxmlformats.org/officeDocument/2006/relationships/slideLayout" Target="../slideLayouts/slideLayout8.xml"/><Relationship Id="rId6" Type="http://schemas.openxmlformats.org/officeDocument/2006/relationships/hyperlink" Target="http://stackoverflow.com/" TargetMode="External"/><Relationship Id="rId11" Type="http://schemas.openxmlformats.org/officeDocument/2006/relationships/hyperlink" Target="http://qt-apps.org/" TargetMode="External"/><Relationship Id="rId5" Type="http://schemas.openxmlformats.org/officeDocument/2006/relationships/hyperlink" Target="https://bugreports.qt.io/" TargetMode="External"/><Relationship Id="rId10" Type="http://schemas.openxmlformats.org/officeDocument/2006/relationships/hyperlink" Target="http://blog.qt.io/" TargetMode="External"/><Relationship Id="rId4" Type="http://schemas.openxmlformats.org/officeDocument/2006/relationships/hyperlink" Target="http://www.qtcentre.org/content/" TargetMode="External"/><Relationship Id="rId9" Type="http://schemas.openxmlformats.org/officeDocument/2006/relationships/hyperlink" Target="http://wiki.qt.io/Main_Pag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73.emf"/><Relationship Id="rId4" Type="http://schemas.openxmlformats.org/officeDocument/2006/relationships/image" Target="../media/image7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6.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hyperlink" Target="https://www1.qt.io/built-with-qt/" TargetMode="External"/><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7.jpeg"/><Relationship Id="rId9" Type="http://schemas.openxmlformats.org/officeDocument/2006/relationships/image" Target="../media/image21.png"/><Relationship Id="rId14"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p:sp>
      <p:sp>
        <p:nvSpPr>
          <p:cNvPr id="9" name="Text Placeholder 8"/>
          <p:cNvSpPr>
            <a:spLocks noGrp="1"/>
          </p:cNvSpPr>
          <p:nvPr>
            <p:ph type="body" sz="quarter" idx="15"/>
          </p:nvPr>
        </p:nvSpPr>
        <p:spPr/>
        <p:txBody>
          <a:bodyPr/>
          <a:lstStyle/>
          <a:p>
            <a:endParaRPr lang="en-GB"/>
          </a:p>
        </p:txBody>
      </p:sp>
      <p:sp>
        <p:nvSpPr>
          <p:cNvPr id="4" name="Title 3"/>
          <p:cNvSpPr>
            <a:spLocks noGrp="1"/>
          </p:cNvSpPr>
          <p:nvPr>
            <p:ph type="ctrTitle"/>
          </p:nvPr>
        </p:nvSpPr>
        <p:spPr/>
        <p:txBody>
          <a:bodyPr/>
          <a:lstStyle/>
          <a:p>
            <a:r>
              <a:rPr lang="en-US" dirty="0"/>
              <a:t>Essentials Edition </a:t>
            </a:r>
            <a:endParaRPr lang="en-GB" dirty="0"/>
          </a:p>
        </p:txBody>
      </p:sp>
      <p:sp>
        <p:nvSpPr>
          <p:cNvPr id="5" name="Text Placeholder 4"/>
          <p:cNvSpPr>
            <a:spLocks noGrp="1"/>
          </p:cNvSpPr>
          <p:nvPr>
            <p:ph type="body" sz="quarter" idx="16"/>
          </p:nvPr>
        </p:nvSpPr>
        <p:spPr/>
        <p:txBody>
          <a:bodyPr/>
          <a:lstStyle/>
          <a:p>
            <a:pPr marL="0" indent="0">
              <a:buNone/>
            </a:pPr>
            <a:r>
              <a:rPr lang="en-US" dirty="0">
                <a:ea typeface="MS PGothic" charset="0"/>
              </a:rPr>
              <a:t>N.N.</a:t>
            </a:r>
          </a:p>
          <a:p>
            <a:pPr marL="0" indent="0">
              <a:buNone/>
            </a:pPr>
            <a:r>
              <a:rPr lang="en-US" dirty="0" err="1">
                <a:ea typeface="MS PGothic" charset="0"/>
              </a:rPr>
              <a:t>NN@qt.qio</a:t>
            </a:r>
            <a:endParaRPr lang="en-US" dirty="0"/>
          </a:p>
          <a:p>
            <a:pPr marL="0" indent="0">
              <a:buNone/>
            </a:pPr>
            <a:endParaRPr lang="en-GB" dirty="0"/>
          </a:p>
          <a:p>
            <a:pPr marL="0" indent="0">
              <a:buNone/>
            </a:pPr>
            <a:endParaRPr lang="en-GB" dirty="0"/>
          </a:p>
          <a:p>
            <a:pPr marL="0" indent="0">
              <a:buNone/>
            </a:pPr>
            <a:endParaRPr lang="en-GB" dirty="0"/>
          </a:p>
          <a:p>
            <a:pPr marL="0" indent="0">
              <a:buNone/>
            </a:pPr>
            <a:r>
              <a:rPr lang="en-GB" sz="2600" dirty="0"/>
              <a:t>January 2018 – Based on </a:t>
            </a:r>
            <a:r>
              <a:rPr lang="en-GB" sz="2600" dirty="0" err="1"/>
              <a:t>Qt</a:t>
            </a:r>
            <a:r>
              <a:rPr lang="en-GB" sz="2600" dirty="0"/>
              <a:t> 5.10</a:t>
            </a:r>
          </a:p>
        </p:txBody>
      </p:sp>
      <p:sp>
        <p:nvSpPr>
          <p:cNvPr id="10" name="Date Placeholder 9"/>
          <p:cNvSpPr>
            <a:spLocks noGrp="1"/>
          </p:cNvSpPr>
          <p:nvPr>
            <p:ph type="dt" sz="half" idx="10"/>
          </p:nvPr>
        </p:nvSpPr>
        <p:spPr/>
        <p:txBody>
          <a:bodyPr/>
          <a:lstStyle/>
          <a:p>
            <a:fld id="{9521F7E6-0D9B-40BA-9C3A-4DCF6C1BE9DE}" type="datetime3">
              <a:rPr lang="en-US" smtClean="0"/>
              <a:t>12 March 2018</a:t>
            </a:fld>
            <a:endParaRPr lang="en-US"/>
          </a:p>
        </p:txBody>
      </p:sp>
      <p:sp>
        <p:nvSpPr>
          <p:cNvPr id="11" name="Footer Placeholder 10"/>
          <p:cNvSpPr>
            <a:spLocks noGrp="1"/>
          </p:cNvSpPr>
          <p:nvPr>
            <p:ph type="ftr" sz="quarter" idx="11"/>
          </p:nvPr>
        </p:nvSpPr>
        <p:spPr/>
        <p:txBody>
          <a:bodyPr/>
          <a:lstStyle/>
          <a:p>
            <a:r>
              <a:rPr lang="en-US"/>
              <a:t>Presentation name / Author</a:t>
            </a:r>
          </a:p>
        </p:txBody>
      </p:sp>
      <p:sp>
        <p:nvSpPr>
          <p:cNvPr id="12" name="Slide Number Placeholder 11"/>
          <p:cNvSpPr>
            <a:spLocks noGrp="1"/>
          </p:cNvSpPr>
          <p:nvPr>
            <p:ph type="sldNum" sz="quarter" idx="12"/>
          </p:nvPr>
        </p:nvSpPr>
        <p:spPr/>
        <p:txBody>
          <a:bodyPr/>
          <a:lstStyle/>
          <a:p>
            <a:fld id="{A683D178-98AA-4574-9EAA-8EB007C55176}" type="slidenum">
              <a:rPr lang="en-US" smtClean="0"/>
              <a:pPr/>
              <a:t>1</a:t>
            </a:fld>
            <a:endParaRPr lang="en-US"/>
          </a:p>
        </p:txBody>
      </p:sp>
    </p:spTree>
    <p:extLst>
      <p:ext uri="{BB962C8B-B14F-4D97-AF65-F5344CB8AC3E}">
        <p14:creationId xmlns:p14="http://schemas.microsoft.com/office/powerpoint/2010/main" val="2220422"/>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50862" y="692149"/>
            <a:ext cx="11090275" cy="526060"/>
          </a:xfrm>
        </p:spPr>
        <p:txBody>
          <a:bodyPr/>
          <a:lstStyle/>
          <a:p>
            <a:r>
              <a:rPr lang="en-US" altLang="ko-KR" dirty="0"/>
              <a:t>What is </a:t>
            </a:r>
            <a:r>
              <a:rPr lang="en-US" altLang="ko-KR" dirty="0" err="1"/>
              <a:t>Qt</a:t>
            </a:r>
            <a:r>
              <a:rPr lang="en-US" altLang="ko-KR" dirty="0"/>
              <a:t>?</a:t>
            </a:r>
            <a:endParaRPr lang="ko-KR" altLang="en-US" dirty="0"/>
          </a:p>
        </p:txBody>
      </p:sp>
      <p:sp>
        <p:nvSpPr>
          <p:cNvPr id="4" name="Date Placeholder 3"/>
          <p:cNvSpPr>
            <a:spLocks noGrp="1"/>
          </p:cNvSpPr>
          <p:nvPr>
            <p:ph type="dt" sz="half" idx="10"/>
          </p:nvPr>
        </p:nvSpPr>
        <p:spPr/>
        <p:txBody>
          <a:bodyPr/>
          <a:lstStyle/>
          <a:p>
            <a:fld id="{4F7235E9-8EFB-47AE-B291-A65C5B3C03FC}" type="datetime3">
              <a:rPr lang="en-US" smtClean="0"/>
              <a:t>12 March 2018</a:t>
            </a:fld>
            <a:endParaRPr lang="en-US"/>
          </a:p>
        </p:txBody>
      </p:sp>
      <p:sp>
        <p:nvSpPr>
          <p:cNvPr id="6" name="Slide Number Placeholder 5"/>
          <p:cNvSpPr>
            <a:spLocks noGrp="1"/>
          </p:cNvSpPr>
          <p:nvPr>
            <p:ph type="sldNum" sz="quarter" idx="12"/>
          </p:nvPr>
        </p:nvSpPr>
        <p:spPr/>
        <p:txBody>
          <a:bodyPr/>
          <a:lstStyle/>
          <a:p>
            <a:fld id="{A683D178-98AA-4574-9EAA-8EB007C55176}" type="slidenum">
              <a:rPr lang="en-US" smtClean="0"/>
              <a:pPr/>
              <a:t>10</a:t>
            </a:fld>
            <a:endParaRPr lang="en-US"/>
          </a:p>
        </p:txBody>
      </p:sp>
      <p:sp>
        <p:nvSpPr>
          <p:cNvPr id="19" name="Snip Diagonal Corner Rectangle 18"/>
          <p:cNvSpPr/>
          <p:nvPr/>
        </p:nvSpPr>
        <p:spPr>
          <a:xfrm>
            <a:off x="550863" y="1844675"/>
            <a:ext cx="3240509" cy="3240509"/>
          </a:xfrm>
          <a:prstGeom prst="snip2DiagRect">
            <a:avLst>
              <a:gd name="adj1" fmla="val 13673"/>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180000" rtlCol="0" anchor="t" anchorCtr="0"/>
          <a:lstStyle/>
          <a:p>
            <a:pPr>
              <a:lnSpc>
                <a:spcPct val="90000"/>
              </a:lnSpc>
              <a:spcBef>
                <a:spcPts val="600"/>
              </a:spcBef>
            </a:pPr>
            <a:r>
              <a:rPr lang="en-US" sz="2400" dirty="0">
                <a:solidFill>
                  <a:schemeClr val="bg1"/>
                </a:solidFill>
              </a:rPr>
              <a:t>All in One - Framework</a:t>
            </a:r>
            <a:br>
              <a:rPr lang="en-US" sz="2400" dirty="0">
                <a:solidFill>
                  <a:schemeClr val="bg1"/>
                </a:solidFill>
              </a:rPr>
            </a:br>
            <a:endParaRPr lang="en-US" sz="2400" dirty="0">
              <a:solidFill>
                <a:schemeClr val="bg1"/>
              </a:solidFill>
            </a:endParaRPr>
          </a:p>
          <a:p>
            <a:pPr>
              <a:lnSpc>
                <a:spcPct val="90000"/>
              </a:lnSpc>
              <a:spcBef>
                <a:spcPts val="600"/>
              </a:spcBef>
            </a:pPr>
            <a:r>
              <a:rPr lang="en-US" dirty="0">
                <a:solidFill>
                  <a:schemeClr val="bg1"/>
                </a:solidFill>
              </a:rPr>
              <a:t>Powerful &amp; Modern Development Framework</a:t>
            </a:r>
          </a:p>
        </p:txBody>
      </p:sp>
      <p:sp>
        <p:nvSpPr>
          <p:cNvPr id="20" name="Snip Diagonal Corner Rectangle 19"/>
          <p:cNvSpPr/>
          <p:nvPr/>
        </p:nvSpPr>
        <p:spPr>
          <a:xfrm>
            <a:off x="4475745" y="1844675"/>
            <a:ext cx="3240509" cy="3240509"/>
          </a:xfrm>
          <a:prstGeom prst="snip2DiagRect">
            <a:avLst>
              <a:gd name="adj1" fmla="val 1367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180000" rtlCol="0" anchor="t" anchorCtr="0"/>
          <a:lstStyle/>
          <a:p>
            <a:pPr>
              <a:lnSpc>
                <a:spcPct val="90000"/>
              </a:lnSpc>
              <a:spcBef>
                <a:spcPts val="600"/>
              </a:spcBef>
            </a:pPr>
            <a:r>
              <a:rPr lang="en-US" sz="2400" dirty="0">
                <a:solidFill>
                  <a:schemeClr val="bg1"/>
                </a:solidFill>
              </a:rPr>
              <a:t>Code Once, Deploy Everywhere</a:t>
            </a:r>
          </a:p>
          <a:p>
            <a:pPr>
              <a:lnSpc>
                <a:spcPct val="90000"/>
              </a:lnSpc>
              <a:spcBef>
                <a:spcPts val="600"/>
              </a:spcBef>
            </a:pPr>
            <a:r>
              <a:rPr lang="en-US" dirty="0">
                <a:solidFill>
                  <a:schemeClr val="bg1"/>
                </a:solidFill>
              </a:rPr>
              <a:t>Cross-Platform</a:t>
            </a:r>
          </a:p>
          <a:p>
            <a:pPr>
              <a:lnSpc>
                <a:spcPct val="90000"/>
              </a:lnSpc>
              <a:spcBef>
                <a:spcPts val="600"/>
              </a:spcBef>
            </a:pPr>
            <a:r>
              <a:rPr lang="en-US" dirty="0">
                <a:solidFill>
                  <a:schemeClr val="bg1"/>
                </a:solidFill>
              </a:rPr>
              <a:t>Integrated Development Tools </a:t>
            </a:r>
          </a:p>
        </p:txBody>
      </p:sp>
      <p:sp>
        <p:nvSpPr>
          <p:cNvPr id="21" name="Snip Diagonal Corner Rectangle 20"/>
          <p:cNvSpPr/>
          <p:nvPr/>
        </p:nvSpPr>
        <p:spPr>
          <a:xfrm>
            <a:off x="8400629" y="1844675"/>
            <a:ext cx="3240509" cy="3240509"/>
          </a:xfrm>
          <a:prstGeom prst="snip2DiagRect">
            <a:avLst>
              <a:gd name="adj1" fmla="val 13673"/>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180000" rtlCol="0" anchor="t" anchorCtr="0"/>
          <a:lstStyle/>
          <a:p>
            <a:pPr>
              <a:lnSpc>
                <a:spcPct val="90000"/>
              </a:lnSpc>
              <a:spcBef>
                <a:spcPts val="600"/>
              </a:spcBef>
            </a:pPr>
            <a:r>
              <a:rPr lang="en-US" sz="2400" dirty="0">
                <a:solidFill>
                  <a:schemeClr val="bg1"/>
                </a:solidFill>
              </a:rPr>
              <a:t>Productive development environment</a:t>
            </a:r>
          </a:p>
          <a:p>
            <a:pPr>
              <a:lnSpc>
                <a:spcPct val="90000"/>
              </a:lnSpc>
              <a:spcBef>
                <a:spcPts val="600"/>
              </a:spcBef>
            </a:pPr>
            <a:r>
              <a:rPr lang="en-US" dirty="0">
                <a:solidFill>
                  <a:schemeClr val="bg1"/>
                </a:solidFill>
              </a:rPr>
              <a:t>Cross-Platform IDE,</a:t>
            </a:r>
            <a:br>
              <a:rPr lang="en-US" dirty="0">
                <a:solidFill>
                  <a:schemeClr val="bg1"/>
                </a:solidFill>
              </a:rPr>
            </a:br>
            <a:r>
              <a:rPr lang="en-US" dirty="0" err="1">
                <a:solidFill>
                  <a:schemeClr val="bg1"/>
                </a:solidFill>
              </a:rPr>
              <a:t>QtCreator</a:t>
            </a:r>
            <a:endParaRPr lang="en-US" dirty="0">
              <a:solidFill>
                <a:schemeClr val="bg1"/>
              </a:solidFill>
            </a:endParaRPr>
          </a:p>
        </p:txBody>
      </p:sp>
      <p:sp>
        <p:nvSpPr>
          <p:cNvPr id="22" name="Freeform 6"/>
          <p:cNvSpPr>
            <a:spLocks noChangeAspect="1" noEditPoints="1"/>
          </p:cNvSpPr>
          <p:nvPr/>
        </p:nvSpPr>
        <p:spPr bwMode="auto">
          <a:xfrm>
            <a:off x="983432" y="2276872"/>
            <a:ext cx="714733" cy="720080"/>
          </a:xfrm>
          <a:custGeom>
            <a:avLst/>
            <a:gdLst>
              <a:gd name="T0" fmla="*/ 1161 w 1604"/>
              <a:gd name="T1" fmla="*/ 1611 h 1616"/>
              <a:gd name="T2" fmla="*/ 1120 w 1604"/>
              <a:gd name="T3" fmla="*/ 1556 h 1616"/>
              <a:gd name="T4" fmla="*/ 1144 w 1604"/>
              <a:gd name="T5" fmla="*/ 1146 h 1616"/>
              <a:gd name="T6" fmla="*/ 1557 w 1604"/>
              <a:gd name="T7" fmla="*/ 1134 h 1616"/>
              <a:gd name="T8" fmla="*/ 1602 w 1604"/>
              <a:gd name="T9" fmla="*/ 1185 h 1616"/>
              <a:gd name="T10" fmla="*/ 1584 w 1604"/>
              <a:gd name="T11" fmla="*/ 1597 h 1616"/>
              <a:gd name="T12" fmla="*/ 61 w 1604"/>
              <a:gd name="T13" fmla="*/ 484 h 1616"/>
              <a:gd name="T14" fmla="*/ 5 w 1604"/>
              <a:gd name="T15" fmla="*/ 443 h 1616"/>
              <a:gd name="T16" fmla="*/ 12 w 1604"/>
              <a:gd name="T17" fmla="*/ 30 h 1616"/>
              <a:gd name="T18" fmla="*/ 417 w 1604"/>
              <a:gd name="T19" fmla="*/ 0 h 1616"/>
              <a:gd name="T20" fmla="*/ 476 w 1604"/>
              <a:gd name="T21" fmla="*/ 35 h 1616"/>
              <a:gd name="T22" fmla="*/ 476 w 1604"/>
              <a:gd name="T23" fmla="*/ 449 h 1616"/>
              <a:gd name="T24" fmla="*/ 417 w 1604"/>
              <a:gd name="T25" fmla="*/ 484 h 1616"/>
              <a:gd name="T26" fmla="*/ 600 w 1604"/>
              <a:gd name="T27" fmla="*/ 479 h 1616"/>
              <a:gd name="T28" fmla="*/ 560 w 1604"/>
              <a:gd name="T29" fmla="*/ 424 h 1616"/>
              <a:gd name="T30" fmla="*/ 584 w 1604"/>
              <a:gd name="T31" fmla="*/ 15 h 1616"/>
              <a:gd name="T32" fmla="*/ 997 w 1604"/>
              <a:gd name="T33" fmla="*/ 3 h 1616"/>
              <a:gd name="T34" fmla="*/ 1043 w 1604"/>
              <a:gd name="T35" fmla="*/ 54 h 1616"/>
              <a:gd name="T36" fmla="*/ 1025 w 1604"/>
              <a:gd name="T37" fmla="*/ 465 h 1616"/>
              <a:gd name="T38" fmla="*/ 910 w 1604"/>
              <a:gd name="T39" fmla="*/ 135 h 1616"/>
              <a:gd name="T40" fmla="*/ 1144 w 1604"/>
              <a:gd name="T41" fmla="*/ 469 h 1616"/>
              <a:gd name="T42" fmla="*/ 1120 w 1604"/>
              <a:gd name="T43" fmla="*/ 60 h 1616"/>
              <a:gd name="T44" fmla="*/ 1161 w 1604"/>
              <a:gd name="T45" fmla="*/ 5 h 1616"/>
              <a:gd name="T46" fmla="*/ 1574 w 1604"/>
              <a:gd name="T47" fmla="*/ 11 h 1616"/>
              <a:gd name="T48" fmla="*/ 1604 w 1604"/>
              <a:gd name="T49" fmla="*/ 417 h 1616"/>
              <a:gd name="T50" fmla="*/ 1569 w 1604"/>
              <a:gd name="T51" fmla="*/ 476 h 1616"/>
              <a:gd name="T52" fmla="*/ 417 w 1604"/>
              <a:gd name="T53" fmla="*/ 1050 h 1616"/>
              <a:gd name="T54" fmla="*/ 12 w 1604"/>
              <a:gd name="T55" fmla="*/ 1020 h 1616"/>
              <a:gd name="T56" fmla="*/ 5 w 1604"/>
              <a:gd name="T57" fmla="*/ 607 h 1616"/>
              <a:gd name="T58" fmla="*/ 61 w 1604"/>
              <a:gd name="T59" fmla="*/ 566 h 1616"/>
              <a:gd name="T60" fmla="*/ 469 w 1604"/>
              <a:gd name="T61" fmla="*/ 590 h 1616"/>
              <a:gd name="T62" fmla="*/ 481 w 1604"/>
              <a:gd name="T63" fmla="*/ 1002 h 1616"/>
              <a:gd name="T64" fmla="*/ 431 w 1604"/>
              <a:gd name="T65" fmla="*/ 1048 h 1616"/>
              <a:gd name="T66" fmla="*/ 613 w 1604"/>
              <a:gd name="T67" fmla="*/ 1048 h 1616"/>
              <a:gd name="T68" fmla="*/ 562 w 1604"/>
              <a:gd name="T69" fmla="*/ 1002 h 1616"/>
              <a:gd name="T70" fmla="*/ 575 w 1604"/>
              <a:gd name="T71" fmla="*/ 590 h 1616"/>
              <a:gd name="T72" fmla="*/ 984 w 1604"/>
              <a:gd name="T73" fmla="*/ 566 h 1616"/>
              <a:gd name="T74" fmla="*/ 1039 w 1604"/>
              <a:gd name="T75" fmla="*/ 607 h 1616"/>
              <a:gd name="T76" fmla="*/ 1033 w 1604"/>
              <a:gd name="T77" fmla="*/ 1020 h 1616"/>
              <a:gd name="T78" fmla="*/ 695 w 1604"/>
              <a:gd name="T79" fmla="*/ 915 h 1616"/>
              <a:gd name="T80" fmla="*/ 1155 w 1604"/>
              <a:gd name="T81" fmla="*/ 1042 h 1616"/>
              <a:gd name="T82" fmla="*/ 1120 w 1604"/>
              <a:gd name="T83" fmla="*/ 982 h 1616"/>
              <a:gd name="T84" fmla="*/ 1149 w 1604"/>
              <a:gd name="T85" fmla="*/ 577 h 1616"/>
              <a:gd name="T86" fmla="*/ 1563 w 1604"/>
              <a:gd name="T87" fmla="*/ 571 h 1616"/>
              <a:gd name="T88" fmla="*/ 1603 w 1604"/>
              <a:gd name="T89" fmla="*/ 626 h 1616"/>
              <a:gd name="T90" fmla="*/ 1579 w 1604"/>
              <a:gd name="T91" fmla="*/ 1034 h 1616"/>
              <a:gd name="T92" fmla="*/ 1254 w 1604"/>
              <a:gd name="T93" fmla="*/ 700 h 1616"/>
              <a:gd name="T94" fmla="*/ 20 w 1604"/>
              <a:gd name="T95" fmla="*/ 1597 h 1616"/>
              <a:gd name="T96" fmla="*/ 1 w 1604"/>
              <a:gd name="T97" fmla="*/ 1185 h 1616"/>
              <a:gd name="T98" fmla="*/ 47 w 1604"/>
              <a:gd name="T99" fmla="*/ 1134 h 1616"/>
              <a:gd name="T100" fmla="*/ 460 w 1604"/>
              <a:gd name="T101" fmla="*/ 1146 h 1616"/>
              <a:gd name="T102" fmla="*/ 484 w 1604"/>
              <a:gd name="T103" fmla="*/ 1556 h 1616"/>
              <a:gd name="T104" fmla="*/ 443 w 1604"/>
              <a:gd name="T105" fmla="*/ 1611 h 1616"/>
              <a:gd name="T106" fmla="*/ 627 w 1604"/>
              <a:gd name="T107" fmla="*/ 1616 h 1616"/>
              <a:gd name="T108" fmla="*/ 567 w 1604"/>
              <a:gd name="T109" fmla="*/ 1581 h 1616"/>
              <a:gd name="T110" fmla="*/ 567 w 1604"/>
              <a:gd name="T111" fmla="*/ 1166 h 1616"/>
              <a:gd name="T112" fmla="*/ 627 w 1604"/>
              <a:gd name="T113" fmla="*/ 1131 h 1616"/>
              <a:gd name="T114" fmla="*/ 1033 w 1604"/>
              <a:gd name="T115" fmla="*/ 1161 h 1616"/>
              <a:gd name="T116" fmla="*/ 1039 w 1604"/>
              <a:gd name="T117" fmla="*/ 1575 h 1616"/>
              <a:gd name="T118" fmla="*/ 984 w 1604"/>
              <a:gd name="T119" fmla="*/ 1616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4" h="1616">
                <a:moveTo>
                  <a:pt x="1254" y="1481"/>
                </a:moveTo>
                <a:lnTo>
                  <a:pt x="1469" y="1481"/>
                </a:lnTo>
                <a:lnTo>
                  <a:pt x="1469" y="1266"/>
                </a:lnTo>
                <a:lnTo>
                  <a:pt x="1254" y="1266"/>
                </a:lnTo>
                <a:lnTo>
                  <a:pt x="1254" y="1481"/>
                </a:lnTo>
                <a:close/>
                <a:moveTo>
                  <a:pt x="1536" y="1616"/>
                </a:moveTo>
                <a:lnTo>
                  <a:pt x="1187" y="1616"/>
                </a:lnTo>
                <a:lnTo>
                  <a:pt x="1180" y="1616"/>
                </a:lnTo>
                <a:lnTo>
                  <a:pt x="1173" y="1615"/>
                </a:lnTo>
                <a:lnTo>
                  <a:pt x="1167" y="1613"/>
                </a:lnTo>
                <a:lnTo>
                  <a:pt x="1161" y="1611"/>
                </a:lnTo>
                <a:lnTo>
                  <a:pt x="1155" y="1608"/>
                </a:lnTo>
                <a:lnTo>
                  <a:pt x="1149" y="1605"/>
                </a:lnTo>
                <a:lnTo>
                  <a:pt x="1144" y="1601"/>
                </a:lnTo>
                <a:lnTo>
                  <a:pt x="1139" y="1597"/>
                </a:lnTo>
                <a:lnTo>
                  <a:pt x="1135" y="1592"/>
                </a:lnTo>
                <a:lnTo>
                  <a:pt x="1131" y="1587"/>
                </a:lnTo>
                <a:lnTo>
                  <a:pt x="1128" y="1581"/>
                </a:lnTo>
                <a:lnTo>
                  <a:pt x="1125" y="1575"/>
                </a:lnTo>
                <a:lnTo>
                  <a:pt x="1123" y="1569"/>
                </a:lnTo>
                <a:lnTo>
                  <a:pt x="1121" y="1563"/>
                </a:lnTo>
                <a:lnTo>
                  <a:pt x="1120" y="1556"/>
                </a:lnTo>
                <a:lnTo>
                  <a:pt x="1120" y="1548"/>
                </a:lnTo>
                <a:lnTo>
                  <a:pt x="1120" y="1198"/>
                </a:lnTo>
                <a:lnTo>
                  <a:pt x="1120" y="1192"/>
                </a:lnTo>
                <a:lnTo>
                  <a:pt x="1121" y="1185"/>
                </a:lnTo>
                <a:lnTo>
                  <a:pt x="1123" y="1178"/>
                </a:lnTo>
                <a:lnTo>
                  <a:pt x="1125" y="1172"/>
                </a:lnTo>
                <a:lnTo>
                  <a:pt x="1128" y="1166"/>
                </a:lnTo>
                <a:lnTo>
                  <a:pt x="1131" y="1161"/>
                </a:lnTo>
                <a:lnTo>
                  <a:pt x="1135" y="1156"/>
                </a:lnTo>
                <a:lnTo>
                  <a:pt x="1139" y="1151"/>
                </a:lnTo>
                <a:lnTo>
                  <a:pt x="1144" y="1146"/>
                </a:lnTo>
                <a:lnTo>
                  <a:pt x="1149" y="1143"/>
                </a:lnTo>
                <a:lnTo>
                  <a:pt x="1155" y="1139"/>
                </a:lnTo>
                <a:lnTo>
                  <a:pt x="1161" y="1136"/>
                </a:lnTo>
                <a:lnTo>
                  <a:pt x="1167" y="1134"/>
                </a:lnTo>
                <a:lnTo>
                  <a:pt x="1173" y="1132"/>
                </a:lnTo>
                <a:lnTo>
                  <a:pt x="1180" y="1131"/>
                </a:lnTo>
                <a:lnTo>
                  <a:pt x="1187" y="1131"/>
                </a:lnTo>
                <a:lnTo>
                  <a:pt x="1536" y="1131"/>
                </a:lnTo>
                <a:lnTo>
                  <a:pt x="1543" y="1131"/>
                </a:lnTo>
                <a:lnTo>
                  <a:pt x="1550" y="1132"/>
                </a:lnTo>
                <a:lnTo>
                  <a:pt x="1557" y="1134"/>
                </a:lnTo>
                <a:lnTo>
                  <a:pt x="1563" y="1136"/>
                </a:lnTo>
                <a:lnTo>
                  <a:pt x="1569" y="1139"/>
                </a:lnTo>
                <a:lnTo>
                  <a:pt x="1574" y="1143"/>
                </a:lnTo>
                <a:lnTo>
                  <a:pt x="1579" y="1146"/>
                </a:lnTo>
                <a:lnTo>
                  <a:pt x="1584" y="1151"/>
                </a:lnTo>
                <a:lnTo>
                  <a:pt x="1588" y="1156"/>
                </a:lnTo>
                <a:lnTo>
                  <a:pt x="1592" y="1161"/>
                </a:lnTo>
                <a:lnTo>
                  <a:pt x="1596" y="1166"/>
                </a:lnTo>
                <a:lnTo>
                  <a:pt x="1599" y="1172"/>
                </a:lnTo>
                <a:lnTo>
                  <a:pt x="1601" y="1178"/>
                </a:lnTo>
                <a:lnTo>
                  <a:pt x="1602" y="1185"/>
                </a:lnTo>
                <a:lnTo>
                  <a:pt x="1603" y="1192"/>
                </a:lnTo>
                <a:lnTo>
                  <a:pt x="1604" y="1198"/>
                </a:lnTo>
                <a:lnTo>
                  <a:pt x="1604" y="1548"/>
                </a:lnTo>
                <a:lnTo>
                  <a:pt x="1603" y="1556"/>
                </a:lnTo>
                <a:lnTo>
                  <a:pt x="1602" y="1563"/>
                </a:lnTo>
                <a:lnTo>
                  <a:pt x="1601" y="1569"/>
                </a:lnTo>
                <a:lnTo>
                  <a:pt x="1599" y="1575"/>
                </a:lnTo>
                <a:lnTo>
                  <a:pt x="1596" y="1581"/>
                </a:lnTo>
                <a:lnTo>
                  <a:pt x="1592" y="1587"/>
                </a:lnTo>
                <a:lnTo>
                  <a:pt x="1588" y="1592"/>
                </a:lnTo>
                <a:lnTo>
                  <a:pt x="1584" y="1597"/>
                </a:lnTo>
                <a:lnTo>
                  <a:pt x="1579" y="1601"/>
                </a:lnTo>
                <a:lnTo>
                  <a:pt x="1574" y="1605"/>
                </a:lnTo>
                <a:lnTo>
                  <a:pt x="1569" y="1608"/>
                </a:lnTo>
                <a:lnTo>
                  <a:pt x="1563" y="1611"/>
                </a:lnTo>
                <a:lnTo>
                  <a:pt x="1557" y="1613"/>
                </a:lnTo>
                <a:lnTo>
                  <a:pt x="1550" y="1615"/>
                </a:lnTo>
                <a:lnTo>
                  <a:pt x="1543" y="1616"/>
                </a:lnTo>
                <a:lnTo>
                  <a:pt x="1536" y="1616"/>
                </a:lnTo>
                <a:close/>
                <a:moveTo>
                  <a:pt x="417" y="484"/>
                </a:moveTo>
                <a:lnTo>
                  <a:pt x="67" y="484"/>
                </a:lnTo>
                <a:lnTo>
                  <a:pt x="61" y="484"/>
                </a:lnTo>
                <a:lnTo>
                  <a:pt x="54" y="483"/>
                </a:lnTo>
                <a:lnTo>
                  <a:pt x="47" y="481"/>
                </a:lnTo>
                <a:lnTo>
                  <a:pt x="41" y="479"/>
                </a:lnTo>
                <a:lnTo>
                  <a:pt x="35" y="476"/>
                </a:lnTo>
                <a:lnTo>
                  <a:pt x="30" y="473"/>
                </a:lnTo>
                <a:lnTo>
                  <a:pt x="25" y="469"/>
                </a:lnTo>
                <a:lnTo>
                  <a:pt x="20" y="465"/>
                </a:lnTo>
                <a:lnTo>
                  <a:pt x="15" y="460"/>
                </a:lnTo>
                <a:lnTo>
                  <a:pt x="12" y="455"/>
                </a:lnTo>
                <a:lnTo>
                  <a:pt x="8" y="449"/>
                </a:lnTo>
                <a:lnTo>
                  <a:pt x="5" y="443"/>
                </a:lnTo>
                <a:lnTo>
                  <a:pt x="3" y="437"/>
                </a:lnTo>
                <a:lnTo>
                  <a:pt x="1" y="430"/>
                </a:lnTo>
                <a:lnTo>
                  <a:pt x="0" y="424"/>
                </a:lnTo>
                <a:lnTo>
                  <a:pt x="0" y="417"/>
                </a:lnTo>
                <a:lnTo>
                  <a:pt x="0" y="67"/>
                </a:lnTo>
                <a:lnTo>
                  <a:pt x="0" y="60"/>
                </a:lnTo>
                <a:lnTo>
                  <a:pt x="1" y="54"/>
                </a:lnTo>
                <a:lnTo>
                  <a:pt x="3" y="47"/>
                </a:lnTo>
                <a:lnTo>
                  <a:pt x="5" y="41"/>
                </a:lnTo>
                <a:lnTo>
                  <a:pt x="8" y="35"/>
                </a:lnTo>
                <a:lnTo>
                  <a:pt x="12" y="30"/>
                </a:lnTo>
                <a:lnTo>
                  <a:pt x="15" y="24"/>
                </a:lnTo>
                <a:lnTo>
                  <a:pt x="20" y="20"/>
                </a:lnTo>
                <a:lnTo>
                  <a:pt x="25" y="15"/>
                </a:lnTo>
                <a:lnTo>
                  <a:pt x="30" y="11"/>
                </a:lnTo>
                <a:lnTo>
                  <a:pt x="35" y="8"/>
                </a:lnTo>
                <a:lnTo>
                  <a:pt x="41" y="5"/>
                </a:lnTo>
                <a:lnTo>
                  <a:pt x="47" y="3"/>
                </a:lnTo>
                <a:lnTo>
                  <a:pt x="54" y="1"/>
                </a:lnTo>
                <a:lnTo>
                  <a:pt x="61" y="0"/>
                </a:lnTo>
                <a:lnTo>
                  <a:pt x="67" y="0"/>
                </a:lnTo>
                <a:lnTo>
                  <a:pt x="417" y="0"/>
                </a:lnTo>
                <a:lnTo>
                  <a:pt x="424" y="0"/>
                </a:lnTo>
                <a:lnTo>
                  <a:pt x="431" y="1"/>
                </a:lnTo>
                <a:lnTo>
                  <a:pt x="437" y="3"/>
                </a:lnTo>
                <a:lnTo>
                  <a:pt x="443" y="5"/>
                </a:lnTo>
                <a:lnTo>
                  <a:pt x="449" y="8"/>
                </a:lnTo>
                <a:lnTo>
                  <a:pt x="455" y="11"/>
                </a:lnTo>
                <a:lnTo>
                  <a:pt x="460" y="15"/>
                </a:lnTo>
                <a:lnTo>
                  <a:pt x="465" y="20"/>
                </a:lnTo>
                <a:lnTo>
                  <a:pt x="469" y="24"/>
                </a:lnTo>
                <a:lnTo>
                  <a:pt x="473" y="30"/>
                </a:lnTo>
                <a:lnTo>
                  <a:pt x="476" y="35"/>
                </a:lnTo>
                <a:lnTo>
                  <a:pt x="479" y="41"/>
                </a:lnTo>
                <a:lnTo>
                  <a:pt x="481" y="47"/>
                </a:lnTo>
                <a:lnTo>
                  <a:pt x="483" y="54"/>
                </a:lnTo>
                <a:lnTo>
                  <a:pt x="484" y="60"/>
                </a:lnTo>
                <a:lnTo>
                  <a:pt x="484" y="67"/>
                </a:lnTo>
                <a:lnTo>
                  <a:pt x="484" y="417"/>
                </a:lnTo>
                <a:lnTo>
                  <a:pt x="484" y="424"/>
                </a:lnTo>
                <a:lnTo>
                  <a:pt x="483" y="430"/>
                </a:lnTo>
                <a:lnTo>
                  <a:pt x="481" y="437"/>
                </a:lnTo>
                <a:lnTo>
                  <a:pt x="479" y="443"/>
                </a:lnTo>
                <a:lnTo>
                  <a:pt x="476" y="449"/>
                </a:lnTo>
                <a:lnTo>
                  <a:pt x="473" y="455"/>
                </a:lnTo>
                <a:lnTo>
                  <a:pt x="469" y="460"/>
                </a:lnTo>
                <a:lnTo>
                  <a:pt x="465" y="465"/>
                </a:lnTo>
                <a:lnTo>
                  <a:pt x="460" y="469"/>
                </a:lnTo>
                <a:lnTo>
                  <a:pt x="455" y="473"/>
                </a:lnTo>
                <a:lnTo>
                  <a:pt x="449" y="476"/>
                </a:lnTo>
                <a:lnTo>
                  <a:pt x="443" y="479"/>
                </a:lnTo>
                <a:lnTo>
                  <a:pt x="437" y="481"/>
                </a:lnTo>
                <a:lnTo>
                  <a:pt x="431" y="483"/>
                </a:lnTo>
                <a:lnTo>
                  <a:pt x="424" y="484"/>
                </a:lnTo>
                <a:lnTo>
                  <a:pt x="417" y="484"/>
                </a:lnTo>
                <a:close/>
                <a:moveTo>
                  <a:pt x="135" y="349"/>
                </a:moveTo>
                <a:lnTo>
                  <a:pt x="350" y="349"/>
                </a:lnTo>
                <a:lnTo>
                  <a:pt x="350" y="135"/>
                </a:lnTo>
                <a:lnTo>
                  <a:pt x="135" y="135"/>
                </a:lnTo>
                <a:lnTo>
                  <a:pt x="135" y="349"/>
                </a:lnTo>
                <a:close/>
                <a:moveTo>
                  <a:pt x="977" y="484"/>
                </a:moveTo>
                <a:lnTo>
                  <a:pt x="627" y="484"/>
                </a:lnTo>
                <a:lnTo>
                  <a:pt x="620" y="484"/>
                </a:lnTo>
                <a:lnTo>
                  <a:pt x="613" y="483"/>
                </a:lnTo>
                <a:lnTo>
                  <a:pt x="607" y="481"/>
                </a:lnTo>
                <a:lnTo>
                  <a:pt x="600" y="479"/>
                </a:lnTo>
                <a:lnTo>
                  <a:pt x="595" y="476"/>
                </a:lnTo>
                <a:lnTo>
                  <a:pt x="589" y="473"/>
                </a:lnTo>
                <a:lnTo>
                  <a:pt x="584" y="469"/>
                </a:lnTo>
                <a:lnTo>
                  <a:pt x="579" y="465"/>
                </a:lnTo>
                <a:lnTo>
                  <a:pt x="575" y="460"/>
                </a:lnTo>
                <a:lnTo>
                  <a:pt x="571" y="455"/>
                </a:lnTo>
                <a:lnTo>
                  <a:pt x="567" y="449"/>
                </a:lnTo>
                <a:lnTo>
                  <a:pt x="565" y="443"/>
                </a:lnTo>
                <a:lnTo>
                  <a:pt x="562" y="437"/>
                </a:lnTo>
                <a:lnTo>
                  <a:pt x="561" y="430"/>
                </a:lnTo>
                <a:lnTo>
                  <a:pt x="560" y="424"/>
                </a:lnTo>
                <a:lnTo>
                  <a:pt x="559" y="417"/>
                </a:lnTo>
                <a:lnTo>
                  <a:pt x="559" y="67"/>
                </a:lnTo>
                <a:lnTo>
                  <a:pt x="560" y="60"/>
                </a:lnTo>
                <a:lnTo>
                  <a:pt x="561" y="54"/>
                </a:lnTo>
                <a:lnTo>
                  <a:pt x="562" y="47"/>
                </a:lnTo>
                <a:lnTo>
                  <a:pt x="565" y="41"/>
                </a:lnTo>
                <a:lnTo>
                  <a:pt x="567" y="35"/>
                </a:lnTo>
                <a:lnTo>
                  <a:pt x="571" y="30"/>
                </a:lnTo>
                <a:lnTo>
                  <a:pt x="575" y="24"/>
                </a:lnTo>
                <a:lnTo>
                  <a:pt x="579" y="20"/>
                </a:lnTo>
                <a:lnTo>
                  <a:pt x="584" y="15"/>
                </a:lnTo>
                <a:lnTo>
                  <a:pt x="589" y="11"/>
                </a:lnTo>
                <a:lnTo>
                  <a:pt x="595" y="8"/>
                </a:lnTo>
                <a:lnTo>
                  <a:pt x="600" y="5"/>
                </a:lnTo>
                <a:lnTo>
                  <a:pt x="607" y="3"/>
                </a:lnTo>
                <a:lnTo>
                  <a:pt x="613" y="1"/>
                </a:lnTo>
                <a:lnTo>
                  <a:pt x="620" y="0"/>
                </a:lnTo>
                <a:lnTo>
                  <a:pt x="627" y="0"/>
                </a:lnTo>
                <a:lnTo>
                  <a:pt x="977" y="0"/>
                </a:lnTo>
                <a:lnTo>
                  <a:pt x="984" y="0"/>
                </a:lnTo>
                <a:lnTo>
                  <a:pt x="991" y="1"/>
                </a:lnTo>
                <a:lnTo>
                  <a:pt x="997" y="3"/>
                </a:lnTo>
                <a:lnTo>
                  <a:pt x="1004" y="5"/>
                </a:lnTo>
                <a:lnTo>
                  <a:pt x="1009" y="8"/>
                </a:lnTo>
                <a:lnTo>
                  <a:pt x="1015" y="11"/>
                </a:lnTo>
                <a:lnTo>
                  <a:pt x="1020" y="15"/>
                </a:lnTo>
                <a:lnTo>
                  <a:pt x="1025" y="20"/>
                </a:lnTo>
                <a:lnTo>
                  <a:pt x="1029" y="24"/>
                </a:lnTo>
                <a:lnTo>
                  <a:pt x="1033" y="30"/>
                </a:lnTo>
                <a:lnTo>
                  <a:pt x="1037" y="35"/>
                </a:lnTo>
                <a:lnTo>
                  <a:pt x="1039" y="41"/>
                </a:lnTo>
                <a:lnTo>
                  <a:pt x="1042" y="47"/>
                </a:lnTo>
                <a:lnTo>
                  <a:pt x="1043" y="54"/>
                </a:lnTo>
                <a:lnTo>
                  <a:pt x="1044" y="60"/>
                </a:lnTo>
                <a:lnTo>
                  <a:pt x="1045" y="67"/>
                </a:lnTo>
                <a:lnTo>
                  <a:pt x="1045" y="417"/>
                </a:lnTo>
                <a:lnTo>
                  <a:pt x="1044" y="424"/>
                </a:lnTo>
                <a:lnTo>
                  <a:pt x="1043" y="430"/>
                </a:lnTo>
                <a:lnTo>
                  <a:pt x="1042" y="437"/>
                </a:lnTo>
                <a:lnTo>
                  <a:pt x="1039" y="443"/>
                </a:lnTo>
                <a:lnTo>
                  <a:pt x="1037" y="449"/>
                </a:lnTo>
                <a:lnTo>
                  <a:pt x="1033" y="455"/>
                </a:lnTo>
                <a:lnTo>
                  <a:pt x="1029" y="460"/>
                </a:lnTo>
                <a:lnTo>
                  <a:pt x="1025" y="465"/>
                </a:lnTo>
                <a:lnTo>
                  <a:pt x="1020" y="469"/>
                </a:lnTo>
                <a:lnTo>
                  <a:pt x="1015" y="473"/>
                </a:lnTo>
                <a:lnTo>
                  <a:pt x="1009" y="476"/>
                </a:lnTo>
                <a:lnTo>
                  <a:pt x="1004" y="479"/>
                </a:lnTo>
                <a:lnTo>
                  <a:pt x="997" y="481"/>
                </a:lnTo>
                <a:lnTo>
                  <a:pt x="991" y="483"/>
                </a:lnTo>
                <a:lnTo>
                  <a:pt x="984" y="484"/>
                </a:lnTo>
                <a:lnTo>
                  <a:pt x="977" y="484"/>
                </a:lnTo>
                <a:close/>
                <a:moveTo>
                  <a:pt x="695" y="349"/>
                </a:moveTo>
                <a:lnTo>
                  <a:pt x="910" y="349"/>
                </a:lnTo>
                <a:lnTo>
                  <a:pt x="910" y="135"/>
                </a:lnTo>
                <a:lnTo>
                  <a:pt x="695" y="135"/>
                </a:lnTo>
                <a:lnTo>
                  <a:pt x="695" y="349"/>
                </a:lnTo>
                <a:close/>
                <a:moveTo>
                  <a:pt x="1536" y="484"/>
                </a:moveTo>
                <a:lnTo>
                  <a:pt x="1187" y="484"/>
                </a:lnTo>
                <a:lnTo>
                  <a:pt x="1180" y="484"/>
                </a:lnTo>
                <a:lnTo>
                  <a:pt x="1173" y="483"/>
                </a:lnTo>
                <a:lnTo>
                  <a:pt x="1167" y="481"/>
                </a:lnTo>
                <a:lnTo>
                  <a:pt x="1161" y="479"/>
                </a:lnTo>
                <a:lnTo>
                  <a:pt x="1155" y="476"/>
                </a:lnTo>
                <a:lnTo>
                  <a:pt x="1149" y="473"/>
                </a:lnTo>
                <a:lnTo>
                  <a:pt x="1144" y="469"/>
                </a:lnTo>
                <a:lnTo>
                  <a:pt x="1139" y="465"/>
                </a:lnTo>
                <a:lnTo>
                  <a:pt x="1135" y="460"/>
                </a:lnTo>
                <a:lnTo>
                  <a:pt x="1131" y="455"/>
                </a:lnTo>
                <a:lnTo>
                  <a:pt x="1128" y="449"/>
                </a:lnTo>
                <a:lnTo>
                  <a:pt x="1125" y="443"/>
                </a:lnTo>
                <a:lnTo>
                  <a:pt x="1123" y="437"/>
                </a:lnTo>
                <a:lnTo>
                  <a:pt x="1121" y="430"/>
                </a:lnTo>
                <a:lnTo>
                  <a:pt x="1120" y="424"/>
                </a:lnTo>
                <a:lnTo>
                  <a:pt x="1120" y="417"/>
                </a:lnTo>
                <a:lnTo>
                  <a:pt x="1120" y="67"/>
                </a:lnTo>
                <a:lnTo>
                  <a:pt x="1120" y="60"/>
                </a:lnTo>
                <a:lnTo>
                  <a:pt x="1121" y="54"/>
                </a:lnTo>
                <a:lnTo>
                  <a:pt x="1123" y="47"/>
                </a:lnTo>
                <a:lnTo>
                  <a:pt x="1125" y="41"/>
                </a:lnTo>
                <a:lnTo>
                  <a:pt x="1128" y="35"/>
                </a:lnTo>
                <a:lnTo>
                  <a:pt x="1131" y="30"/>
                </a:lnTo>
                <a:lnTo>
                  <a:pt x="1135" y="24"/>
                </a:lnTo>
                <a:lnTo>
                  <a:pt x="1139" y="20"/>
                </a:lnTo>
                <a:lnTo>
                  <a:pt x="1144" y="15"/>
                </a:lnTo>
                <a:lnTo>
                  <a:pt x="1149" y="11"/>
                </a:lnTo>
                <a:lnTo>
                  <a:pt x="1155" y="8"/>
                </a:lnTo>
                <a:lnTo>
                  <a:pt x="1161" y="5"/>
                </a:lnTo>
                <a:lnTo>
                  <a:pt x="1167" y="3"/>
                </a:lnTo>
                <a:lnTo>
                  <a:pt x="1173" y="1"/>
                </a:lnTo>
                <a:lnTo>
                  <a:pt x="1180" y="0"/>
                </a:lnTo>
                <a:lnTo>
                  <a:pt x="1187" y="0"/>
                </a:lnTo>
                <a:lnTo>
                  <a:pt x="1536" y="0"/>
                </a:lnTo>
                <a:lnTo>
                  <a:pt x="1543" y="0"/>
                </a:lnTo>
                <a:lnTo>
                  <a:pt x="1550" y="1"/>
                </a:lnTo>
                <a:lnTo>
                  <a:pt x="1557" y="3"/>
                </a:lnTo>
                <a:lnTo>
                  <a:pt x="1563" y="5"/>
                </a:lnTo>
                <a:lnTo>
                  <a:pt x="1569" y="8"/>
                </a:lnTo>
                <a:lnTo>
                  <a:pt x="1574" y="11"/>
                </a:lnTo>
                <a:lnTo>
                  <a:pt x="1579" y="15"/>
                </a:lnTo>
                <a:lnTo>
                  <a:pt x="1584" y="20"/>
                </a:lnTo>
                <a:lnTo>
                  <a:pt x="1588" y="24"/>
                </a:lnTo>
                <a:lnTo>
                  <a:pt x="1592" y="30"/>
                </a:lnTo>
                <a:lnTo>
                  <a:pt x="1596" y="35"/>
                </a:lnTo>
                <a:lnTo>
                  <a:pt x="1599" y="41"/>
                </a:lnTo>
                <a:lnTo>
                  <a:pt x="1601" y="47"/>
                </a:lnTo>
                <a:lnTo>
                  <a:pt x="1602" y="54"/>
                </a:lnTo>
                <a:lnTo>
                  <a:pt x="1603" y="60"/>
                </a:lnTo>
                <a:lnTo>
                  <a:pt x="1604" y="67"/>
                </a:lnTo>
                <a:lnTo>
                  <a:pt x="1604" y="417"/>
                </a:lnTo>
                <a:lnTo>
                  <a:pt x="1603" y="424"/>
                </a:lnTo>
                <a:lnTo>
                  <a:pt x="1602" y="430"/>
                </a:lnTo>
                <a:lnTo>
                  <a:pt x="1601" y="437"/>
                </a:lnTo>
                <a:lnTo>
                  <a:pt x="1599" y="443"/>
                </a:lnTo>
                <a:lnTo>
                  <a:pt x="1596" y="449"/>
                </a:lnTo>
                <a:lnTo>
                  <a:pt x="1592" y="455"/>
                </a:lnTo>
                <a:lnTo>
                  <a:pt x="1588" y="460"/>
                </a:lnTo>
                <a:lnTo>
                  <a:pt x="1584" y="465"/>
                </a:lnTo>
                <a:lnTo>
                  <a:pt x="1579" y="469"/>
                </a:lnTo>
                <a:lnTo>
                  <a:pt x="1574" y="473"/>
                </a:lnTo>
                <a:lnTo>
                  <a:pt x="1569" y="476"/>
                </a:lnTo>
                <a:lnTo>
                  <a:pt x="1563" y="479"/>
                </a:lnTo>
                <a:lnTo>
                  <a:pt x="1557" y="481"/>
                </a:lnTo>
                <a:lnTo>
                  <a:pt x="1550" y="483"/>
                </a:lnTo>
                <a:lnTo>
                  <a:pt x="1543" y="484"/>
                </a:lnTo>
                <a:lnTo>
                  <a:pt x="1536" y="484"/>
                </a:lnTo>
                <a:close/>
                <a:moveTo>
                  <a:pt x="1254" y="349"/>
                </a:moveTo>
                <a:lnTo>
                  <a:pt x="1469" y="349"/>
                </a:lnTo>
                <a:lnTo>
                  <a:pt x="1469" y="135"/>
                </a:lnTo>
                <a:lnTo>
                  <a:pt x="1254" y="135"/>
                </a:lnTo>
                <a:lnTo>
                  <a:pt x="1254" y="349"/>
                </a:lnTo>
                <a:close/>
                <a:moveTo>
                  <a:pt x="417" y="1050"/>
                </a:moveTo>
                <a:lnTo>
                  <a:pt x="67" y="1050"/>
                </a:lnTo>
                <a:lnTo>
                  <a:pt x="61" y="1049"/>
                </a:lnTo>
                <a:lnTo>
                  <a:pt x="54" y="1048"/>
                </a:lnTo>
                <a:lnTo>
                  <a:pt x="47" y="1047"/>
                </a:lnTo>
                <a:lnTo>
                  <a:pt x="41" y="1044"/>
                </a:lnTo>
                <a:lnTo>
                  <a:pt x="35" y="1042"/>
                </a:lnTo>
                <a:lnTo>
                  <a:pt x="30" y="1038"/>
                </a:lnTo>
                <a:lnTo>
                  <a:pt x="25" y="1034"/>
                </a:lnTo>
                <a:lnTo>
                  <a:pt x="20" y="1030"/>
                </a:lnTo>
                <a:lnTo>
                  <a:pt x="15" y="1025"/>
                </a:lnTo>
                <a:lnTo>
                  <a:pt x="12" y="1020"/>
                </a:lnTo>
                <a:lnTo>
                  <a:pt x="8" y="1014"/>
                </a:lnTo>
                <a:lnTo>
                  <a:pt x="5" y="1009"/>
                </a:lnTo>
                <a:lnTo>
                  <a:pt x="3" y="1002"/>
                </a:lnTo>
                <a:lnTo>
                  <a:pt x="1" y="996"/>
                </a:lnTo>
                <a:lnTo>
                  <a:pt x="0" y="989"/>
                </a:lnTo>
                <a:lnTo>
                  <a:pt x="0" y="982"/>
                </a:lnTo>
                <a:lnTo>
                  <a:pt x="0" y="633"/>
                </a:lnTo>
                <a:lnTo>
                  <a:pt x="0" y="626"/>
                </a:lnTo>
                <a:lnTo>
                  <a:pt x="1" y="619"/>
                </a:lnTo>
                <a:lnTo>
                  <a:pt x="3" y="613"/>
                </a:lnTo>
                <a:lnTo>
                  <a:pt x="5" y="607"/>
                </a:lnTo>
                <a:lnTo>
                  <a:pt x="8" y="601"/>
                </a:lnTo>
                <a:lnTo>
                  <a:pt x="12" y="595"/>
                </a:lnTo>
                <a:lnTo>
                  <a:pt x="15" y="590"/>
                </a:lnTo>
                <a:lnTo>
                  <a:pt x="20" y="585"/>
                </a:lnTo>
                <a:lnTo>
                  <a:pt x="25" y="581"/>
                </a:lnTo>
                <a:lnTo>
                  <a:pt x="30" y="577"/>
                </a:lnTo>
                <a:lnTo>
                  <a:pt x="35" y="574"/>
                </a:lnTo>
                <a:lnTo>
                  <a:pt x="41" y="571"/>
                </a:lnTo>
                <a:lnTo>
                  <a:pt x="47" y="569"/>
                </a:lnTo>
                <a:lnTo>
                  <a:pt x="54" y="567"/>
                </a:lnTo>
                <a:lnTo>
                  <a:pt x="61" y="566"/>
                </a:lnTo>
                <a:lnTo>
                  <a:pt x="67" y="566"/>
                </a:lnTo>
                <a:lnTo>
                  <a:pt x="417" y="566"/>
                </a:lnTo>
                <a:lnTo>
                  <a:pt x="424" y="566"/>
                </a:lnTo>
                <a:lnTo>
                  <a:pt x="431" y="567"/>
                </a:lnTo>
                <a:lnTo>
                  <a:pt x="437" y="569"/>
                </a:lnTo>
                <a:lnTo>
                  <a:pt x="443" y="571"/>
                </a:lnTo>
                <a:lnTo>
                  <a:pt x="449" y="574"/>
                </a:lnTo>
                <a:lnTo>
                  <a:pt x="455" y="577"/>
                </a:lnTo>
                <a:lnTo>
                  <a:pt x="460" y="581"/>
                </a:lnTo>
                <a:lnTo>
                  <a:pt x="465" y="585"/>
                </a:lnTo>
                <a:lnTo>
                  <a:pt x="469" y="590"/>
                </a:lnTo>
                <a:lnTo>
                  <a:pt x="473" y="595"/>
                </a:lnTo>
                <a:lnTo>
                  <a:pt x="476" y="601"/>
                </a:lnTo>
                <a:lnTo>
                  <a:pt x="479" y="607"/>
                </a:lnTo>
                <a:lnTo>
                  <a:pt x="481" y="613"/>
                </a:lnTo>
                <a:lnTo>
                  <a:pt x="483" y="619"/>
                </a:lnTo>
                <a:lnTo>
                  <a:pt x="484" y="626"/>
                </a:lnTo>
                <a:lnTo>
                  <a:pt x="484" y="633"/>
                </a:lnTo>
                <a:lnTo>
                  <a:pt x="484" y="982"/>
                </a:lnTo>
                <a:lnTo>
                  <a:pt x="484" y="989"/>
                </a:lnTo>
                <a:lnTo>
                  <a:pt x="483" y="996"/>
                </a:lnTo>
                <a:lnTo>
                  <a:pt x="481" y="1002"/>
                </a:lnTo>
                <a:lnTo>
                  <a:pt x="479" y="1009"/>
                </a:lnTo>
                <a:lnTo>
                  <a:pt x="476" y="1014"/>
                </a:lnTo>
                <a:lnTo>
                  <a:pt x="473" y="1020"/>
                </a:lnTo>
                <a:lnTo>
                  <a:pt x="469" y="1025"/>
                </a:lnTo>
                <a:lnTo>
                  <a:pt x="465" y="1030"/>
                </a:lnTo>
                <a:lnTo>
                  <a:pt x="460" y="1034"/>
                </a:lnTo>
                <a:lnTo>
                  <a:pt x="455" y="1038"/>
                </a:lnTo>
                <a:lnTo>
                  <a:pt x="449" y="1042"/>
                </a:lnTo>
                <a:lnTo>
                  <a:pt x="443" y="1044"/>
                </a:lnTo>
                <a:lnTo>
                  <a:pt x="437" y="1047"/>
                </a:lnTo>
                <a:lnTo>
                  <a:pt x="431" y="1048"/>
                </a:lnTo>
                <a:lnTo>
                  <a:pt x="424" y="1049"/>
                </a:lnTo>
                <a:lnTo>
                  <a:pt x="417" y="1050"/>
                </a:lnTo>
                <a:close/>
                <a:moveTo>
                  <a:pt x="135" y="915"/>
                </a:moveTo>
                <a:lnTo>
                  <a:pt x="350" y="915"/>
                </a:lnTo>
                <a:lnTo>
                  <a:pt x="350" y="700"/>
                </a:lnTo>
                <a:lnTo>
                  <a:pt x="135" y="700"/>
                </a:lnTo>
                <a:lnTo>
                  <a:pt x="135" y="915"/>
                </a:lnTo>
                <a:close/>
                <a:moveTo>
                  <a:pt x="977" y="1050"/>
                </a:moveTo>
                <a:lnTo>
                  <a:pt x="627" y="1050"/>
                </a:lnTo>
                <a:lnTo>
                  <a:pt x="620" y="1049"/>
                </a:lnTo>
                <a:lnTo>
                  <a:pt x="613" y="1048"/>
                </a:lnTo>
                <a:lnTo>
                  <a:pt x="607" y="1047"/>
                </a:lnTo>
                <a:lnTo>
                  <a:pt x="600" y="1044"/>
                </a:lnTo>
                <a:lnTo>
                  <a:pt x="595" y="1042"/>
                </a:lnTo>
                <a:lnTo>
                  <a:pt x="589" y="1038"/>
                </a:lnTo>
                <a:lnTo>
                  <a:pt x="584" y="1034"/>
                </a:lnTo>
                <a:lnTo>
                  <a:pt x="579" y="1030"/>
                </a:lnTo>
                <a:lnTo>
                  <a:pt x="575" y="1025"/>
                </a:lnTo>
                <a:lnTo>
                  <a:pt x="571" y="1020"/>
                </a:lnTo>
                <a:lnTo>
                  <a:pt x="567" y="1014"/>
                </a:lnTo>
                <a:lnTo>
                  <a:pt x="565" y="1009"/>
                </a:lnTo>
                <a:lnTo>
                  <a:pt x="562" y="1002"/>
                </a:lnTo>
                <a:lnTo>
                  <a:pt x="561" y="996"/>
                </a:lnTo>
                <a:lnTo>
                  <a:pt x="560" y="989"/>
                </a:lnTo>
                <a:lnTo>
                  <a:pt x="559" y="982"/>
                </a:lnTo>
                <a:lnTo>
                  <a:pt x="559" y="633"/>
                </a:lnTo>
                <a:lnTo>
                  <a:pt x="560" y="626"/>
                </a:lnTo>
                <a:lnTo>
                  <a:pt x="561" y="619"/>
                </a:lnTo>
                <a:lnTo>
                  <a:pt x="562" y="613"/>
                </a:lnTo>
                <a:lnTo>
                  <a:pt x="565" y="607"/>
                </a:lnTo>
                <a:lnTo>
                  <a:pt x="567" y="601"/>
                </a:lnTo>
                <a:lnTo>
                  <a:pt x="571" y="595"/>
                </a:lnTo>
                <a:lnTo>
                  <a:pt x="575" y="590"/>
                </a:lnTo>
                <a:lnTo>
                  <a:pt x="579" y="585"/>
                </a:lnTo>
                <a:lnTo>
                  <a:pt x="584" y="581"/>
                </a:lnTo>
                <a:lnTo>
                  <a:pt x="589" y="577"/>
                </a:lnTo>
                <a:lnTo>
                  <a:pt x="595" y="574"/>
                </a:lnTo>
                <a:lnTo>
                  <a:pt x="600" y="571"/>
                </a:lnTo>
                <a:lnTo>
                  <a:pt x="607" y="569"/>
                </a:lnTo>
                <a:lnTo>
                  <a:pt x="613" y="567"/>
                </a:lnTo>
                <a:lnTo>
                  <a:pt x="620" y="566"/>
                </a:lnTo>
                <a:lnTo>
                  <a:pt x="627" y="566"/>
                </a:lnTo>
                <a:lnTo>
                  <a:pt x="977" y="566"/>
                </a:lnTo>
                <a:lnTo>
                  <a:pt x="984" y="566"/>
                </a:lnTo>
                <a:lnTo>
                  <a:pt x="991" y="567"/>
                </a:lnTo>
                <a:lnTo>
                  <a:pt x="997" y="569"/>
                </a:lnTo>
                <a:lnTo>
                  <a:pt x="1004" y="571"/>
                </a:lnTo>
                <a:lnTo>
                  <a:pt x="1009" y="574"/>
                </a:lnTo>
                <a:lnTo>
                  <a:pt x="1015" y="577"/>
                </a:lnTo>
                <a:lnTo>
                  <a:pt x="1020" y="581"/>
                </a:lnTo>
                <a:lnTo>
                  <a:pt x="1025" y="585"/>
                </a:lnTo>
                <a:lnTo>
                  <a:pt x="1029" y="590"/>
                </a:lnTo>
                <a:lnTo>
                  <a:pt x="1033" y="595"/>
                </a:lnTo>
                <a:lnTo>
                  <a:pt x="1037" y="601"/>
                </a:lnTo>
                <a:lnTo>
                  <a:pt x="1039" y="607"/>
                </a:lnTo>
                <a:lnTo>
                  <a:pt x="1042" y="613"/>
                </a:lnTo>
                <a:lnTo>
                  <a:pt x="1043" y="619"/>
                </a:lnTo>
                <a:lnTo>
                  <a:pt x="1044" y="626"/>
                </a:lnTo>
                <a:lnTo>
                  <a:pt x="1045" y="633"/>
                </a:lnTo>
                <a:lnTo>
                  <a:pt x="1045" y="982"/>
                </a:lnTo>
                <a:lnTo>
                  <a:pt x="1044" y="989"/>
                </a:lnTo>
                <a:lnTo>
                  <a:pt x="1043" y="996"/>
                </a:lnTo>
                <a:lnTo>
                  <a:pt x="1042" y="1002"/>
                </a:lnTo>
                <a:lnTo>
                  <a:pt x="1039" y="1009"/>
                </a:lnTo>
                <a:lnTo>
                  <a:pt x="1037" y="1014"/>
                </a:lnTo>
                <a:lnTo>
                  <a:pt x="1033" y="1020"/>
                </a:lnTo>
                <a:lnTo>
                  <a:pt x="1029" y="1025"/>
                </a:lnTo>
                <a:lnTo>
                  <a:pt x="1025" y="1030"/>
                </a:lnTo>
                <a:lnTo>
                  <a:pt x="1020" y="1034"/>
                </a:lnTo>
                <a:lnTo>
                  <a:pt x="1015" y="1038"/>
                </a:lnTo>
                <a:lnTo>
                  <a:pt x="1009" y="1042"/>
                </a:lnTo>
                <a:lnTo>
                  <a:pt x="1004" y="1044"/>
                </a:lnTo>
                <a:lnTo>
                  <a:pt x="997" y="1047"/>
                </a:lnTo>
                <a:lnTo>
                  <a:pt x="991" y="1048"/>
                </a:lnTo>
                <a:lnTo>
                  <a:pt x="984" y="1049"/>
                </a:lnTo>
                <a:lnTo>
                  <a:pt x="977" y="1050"/>
                </a:lnTo>
                <a:close/>
                <a:moveTo>
                  <a:pt x="695" y="915"/>
                </a:moveTo>
                <a:lnTo>
                  <a:pt x="910" y="915"/>
                </a:lnTo>
                <a:lnTo>
                  <a:pt x="910" y="700"/>
                </a:lnTo>
                <a:lnTo>
                  <a:pt x="695" y="700"/>
                </a:lnTo>
                <a:lnTo>
                  <a:pt x="695" y="915"/>
                </a:lnTo>
                <a:close/>
                <a:moveTo>
                  <a:pt x="1536" y="1050"/>
                </a:moveTo>
                <a:lnTo>
                  <a:pt x="1187" y="1050"/>
                </a:lnTo>
                <a:lnTo>
                  <a:pt x="1180" y="1049"/>
                </a:lnTo>
                <a:lnTo>
                  <a:pt x="1173" y="1048"/>
                </a:lnTo>
                <a:lnTo>
                  <a:pt x="1167" y="1047"/>
                </a:lnTo>
                <a:lnTo>
                  <a:pt x="1161" y="1044"/>
                </a:lnTo>
                <a:lnTo>
                  <a:pt x="1155" y="1042"/>
                </a:lnTo>
                <a:lnTo>
                  <a:pt x="1149" y="1038"/>
                </a:lnTo>
                <a:lnTo>
                  <a:pt x="1144" y="1034"/>
                </a:lnTo>
                <a:lnTo>
                  <a:pt x="1139" y="1030"/>
                </a:lnTo>
                <a:lnTo>
                  <a:pt x="1135" y="1025"/>
                </a:lnTo>
                <a:lnTo>
                  <a:pt x="1131" y="1020"/>
                </a:lnTo>
                <a:lnTo>
                  <a:pt x="1128" y="1014"/>
                </a:lnTo>
                <a:lnTo>
                  <a:pt x="1125" y="1009"/>
                </a:lnTo>
                <a:lnTo>
                  <a:pt x="1123" y="1002"/>
                </a:lnTo>
                <a:lnTo>
                  <a:pt x="1121" y="996"/>
                </a:lnTo>
                <a:lnTo>
                  <a:pt x="1120" y="989"/>
                </a:lnTo>
                <a:lnTo>
                  <a:pt x="1120" y="982"/>
                </a:lnTo>
                <a:lnTo>
                  <a:pt x="1120" y="633"/>
                </a:lnTo>
                <a:lnTo>
                  <a:pt x="1120" y="626"/>
                </a:lnTo>
                <a:lnTo>
                  <a:pt x="1121" y="619"/>
                </a:lnTo>
                <a:lnTo>
                  <a:pt x="1123" y="613"/>
                </a:lnTo>
                <a:lnTo>
                  <a:pt x="1125" y="607"/>
                </a:lnTo>
                <a:lnTo>
                  <a:pt x="1128" y="601"/>
                </a:lnTo>
                <a:lnTo>
                  <a:pt x="1131" y="595"/>
                </a:lnTo>
                <a:lnTo>
                  <a:pt x="1135" y="590"/>
                </a:lnTo>
                <a:lnTo>
                  <a:pt x="1139" y="585"/>
                </a:lnTo>
                <a:lnTo>
                  <a:pt x="1144" y="581"/>
                </a:lnTo>
                <a:lnTo>
                  <a:pt x="1149" y="577"/>
                </a:lnTo>
                <a:lnTo>
                  <a:pt x="1155" y="574"/>
                </a:lnTo>
                <a:lnTo>
                  <a:pt x="1161" y="571"/>
                </a:lnTo>
                <a:lnTo>
                  <a:pt x="1167" y="569"/>
                </a:lnTo>
                <a:lnTo>
                  <a:pt x="1173" y="567"/>
                </a:lnTo>
                <a:lnTo>
                  <a:pt x="1180" y="566"/>
                </a:lnTo>
                <a:lnTo>
                  <a:pt x="1187" y="566"/>
                </a:lnTo>
                <a:lnTo>
                  <a:pt x="1536" y="566"/>
                </a:lnTo>
                <a:lnTo>
                  <a:pt x="1543" y="566"/>
                </a:lnTo>
                <a:lnTo>
                  <a:pt x="1550" y="567"/>
                </a:lnTo>
                <a:lnTo>
                  <a:pt x="1557" y="569"/>
                </a:lnTo>
                <a:lnTo>
                  <a:pt x="1563" y="571"/>
                </a:lnTo>
                <a:lnTo>
                  <a:pt x="1569" y="574"/>
                </a:lnTo>
                <a:lnTo>
                  <a:pt x="1574" y="577"/>
                </a:lnTo>
                <a:lnTo>
                  <a:pt x="1579" y="581"/>
                </a:lnTo>
                <a:lnTo>
                  <a:pt x="1584" y="585"/>
                </a:lnTo>
                <a:lnTo>
                  <a:pt x="1588" y="590"/>
                </a:lnTo>
                <a:lnTo>
                  <a:pt x="1592" y="595"/>
                </a:lnTo>
                <a:lnTo>
                  <a:pt x="1596" y="601"/>
                </a:lnTo>
                <a:lnTo>
                  <a:pt x="1599" y="607"/>
                </a:lnTo>
                <a:lnTo>
                  <a:pt x="1601" y="613"/>
                </a:lnTo>
                <a:lnTo>
                  <a:pt x="1602" y="619"/>
                </a:lnTo>
                <a:lnTo>
                  <a:pt x="1603" y="626"/>
                </a:lnTo>
                <a:lnTo>
                  <a:pt x="1604" y="633"/>
                </a:lnTo>
                <a:lnTo>
                  <a:pt x="1604" y="982"/>
                </a:lnTo>
                <a:lnTo>
                  <a:pt x="1603" y="989"/>
                </a:lnTo>
                <a:lnTo>
                  <a:pt x="1602" y="996"/>
                </a:lnTo>
                <a:lnTo>
                  <a:pt x="1601" y="1002"/>
                </a:lnTo>
                <a:lnTo>
                  <a:pt x="1599" y="1009"/>
                </a:lnTo>
                <a:lnTo>
                  <a:pt x="1596" y="1014"/>
                </a:lnTo>
                <a:lnTo>
                  <a:pt x="1592" y="1020"/>
                </a:lnTo>
                <a:lnTo>
                  <a:pt x="1588" y="1025"/>
                </a:lnTo>
                <a:lnTo>
                  <a:pt x="1584" y="1030"/>
                </a:lnTo>
                <a:lnTo>
                  <a:pt x="1579" y="1034"/>
                </a:lnTo>
                <a:lnTo>
                  <a:pt x="1574" y="1038"/>
                </a:lnTo>
                <a:lnTo>
                  <a:pt x="1569" y="1042"/>
                </a:lnTo>
                <a:lnTo>
                  <a:pt x="1563" y="1044"/>
                </a:lnTo>
                <a:lnTo>
                  <a:pt x="1557" y="1047"/>
                </a:lnTo>
                <a:lnTo>
                  <a:pt x="1550" y="1048"/>
                </a:lnTo>
                <a:lnTo>
                  <a:pt x="1543" y="1049"/>
                </a:lnTo>
                <a:lnTo>
                  <a:pt x="1536" y="1050"/>
                </a:lnTo>
                <a:close/>
                <a:moveTo>
                  <a:pt x="1254" y="915"/>
                </a:moveTo>
                <a:lnTo>
                  <a:pt x="1469" y="915"/>
                </a:lnTo>
                <a:lnTo>
                  <a:pt x="1469" y="700"/>
                </a:lnTo>
                <a:lnTo>
                  <a:pt x="1254" y="700"/>
                </a:lnTo>
                <a:lnTo>
                  <a:pt x="1254" y="915"/>
                </a:lnTo>
                <a:close/>
                <a:moveTo>
                  <a:pt x="417" y="1616"/>
                </a:moveTo>
                <a:lnTo>
                  <a:pt x="67" y="1616"/>
                </a:lnTo>
                <a:lnTo>
                  <a:pt x="61" y="1616"/>
                </a:lnTo>
                <a:lnTo>
                  <a:pt x="54" y="1615"/>
                </a:lnTo>
                <a:lnTo>
                  <a:pt x="47" y="1613"/>
                </a:lnTo>
                <a:lnTo>
                  <a:pt x="41" y="1611"/>
                </a:lnTo>
                <a:lnTo>
                  <a:pt x="35" y="1608"/>
                </a:lnTo>
                <a:lnTo>
                  <a:pt x="30" y="1605"/>
                </a:lnTo>
                <a:lnTo>
                  <a:pt x="25" y="1601"/>
                </a:lnTo>
                <a:lnTo>
                  <a:pt x="20" y="1597"/>
                </a:lnTo>
                <a:lnTo>
                  <a:pt x="15" y="1592"/>
                </a:lnTo>
                <a:lnTo>
                  <a:pt x="12" y="1587"/>
                </a:lnTo>
                <a:lnTo>
                  <a:pt x="8" y="1581"/>
                </a:lnTo>
                <a:lnTo>
                  <a:pt x="5" y="1575"/>
                </a:lnTo>
                <a:lnTo>
                  <a:pt x="3" y="1569"/>
                </a:lnTo>
                <a:lnTo>
                  <a:pt x="1" y="1563"/>
                </a:lnTo>
                <a:lnTo>
                  <a:pt x="0" y="1556"/>
                </a:lnTo>
                <a:lnTo>
                  <a:pt x="0" y="1548"/>
                </a:lnTo>
                <a:lnTo>
                  <a:pt x="0" y="1198"/>
                </a:lnTo>
                <a:lnTo>
                  <a:pt x="0" y="1192"/>
                </a:lnTo>
                <a:lnTo>
                  <a:pt x="1" y="1185"/>
                </a:lnTo>
                <a:lnTo>
                  <a:pt x="3" y="1178"/>
                </a:lnTo>
                <a:lnTo>
                  <a:pt x="5" y="1172"/>
                </a:lnTo>
                <a:lnTo>
                  <a:pt x="8" y="1166"/>
                </a:lnTo>
                <a:lnTo>
                  <a:pt x="12" y="1161"/>
                </a:lnTo>
                <a:lnTo>
                  <a:pt x="15" y="1156"/>
                </a:lnTo>
                <a:lnTo>
                  <a:pt x="20" y="1151"/>
                </a:lnTo>
                <a:lnTo>
                  <a:pt x="25" y="1146"/>
                </a:lnTo>
                <a:lnTo>
                  <a:pt x="30" y="1143"/>
                </a:lnTo>
                <a:lnTo>
                  <a:pt x="35" y="1139"/>
                </a:lnTo>
                <a:lnTo>
                  <a:pt x="41" y="1136"/>
                </a:lnTo>
                <a:lnTo>
                  <a:pt x="47" y="1134"/>
                </a:lnTo>
                <a:lnTo>
                  <a:pt x="54" y="1132"/>
                </a:lnTo>
                <a:lnTo>
                  <a:pt x="61" y="1131"/>
                </a:lnTo>
                <a:lnTo>
                  <a:pt x="67" y="1131"/>
                </a:lnTo>
                <a:lnTo>
                  <a:pt x="417" y="1131"/>
                </a:lnTo>
                <a:lnTo>
                  <a:pt x="424" y="1131"/>
                </a:lnTo>
                <a:lnTo>
                  <a:pt x="431" y="1132"/>
                </a:lnTo>
                <a:lnTo>
                  <a:pt x="437" y="1134"/>
                </a:lnTo>
                <a:lnTo>
                  <a:pt x="443" y="1136"/>
                </a:lnTo>
                <a:lnTo>
                  <a:pt x="449" y="1139"/>
                </a:lnTo>
                <a:lnTo>
                  <a:pt x="455" y="1143"/>
                </a:lnTo>
                <a:lnTo>
                  <a:pt x="460" y="1146"/>
                </a:lnTo>
                <a:lnTo>
                  <a:pt x="465" y="1151"/>
                </a:lnTo>
                <a:lnTo>
                  <a:pt x="469" y="1156"/>
                </a:lnTo>
                <a:lnTo>
                  <a:pt x="473" y="1161"/>
                </a:lnTo>
                <a:lnTo>
                  <a:pt x="476" y="1166"/>
                </a:lnTo>
                <a:lnTo>
                  <a:pt x="479" y="1172"/>
                </a:lnTo>
                <a:lnTo>
                  <a:pt x="481" y="1178"/>
                </a:lnTo>
                <a:lnTo>
                  <a:pt x="483" y="1185"/>
                </a:lnTo>
                <a:lnTo>
                  <a:pt x="484" y="1192"/>
                </a:lnTo>
                <a:lnTo>
                  <a:pt x="484" y="1198"/>
                </a:lnTo>
                <a:lnTo>
                  <a:pt x="484" y="1548"/>
                </a:lnTo>
                <a:lnTo>
                  <a:pt x="484" y="1556"/>
                </a:lnTo>
                <a:lnTo>
                  <a:pt x="483" y="1563"/>
                </a:lnTo>
                <a:lnTo>
                  <a:pt x="481" y="1569"/>
                </a:lnTo>
                <a:lnTo>
                  <a:pt x="479" y="1575"/>
                </a:lnTo>
                <a:lnTo>
                  <a:pt x="476" y="1581"/>
                </a:lnTo>
                <a:lnTo>
                  <a:pt x="473" y="1587"/>
                </a:lnTo>
                <a:lnTo>
                  <a:pt x="469" y="1592"/>
                </a:lnTo>
                <a:lnTo>
                  <a:pt x="465" y="1597"/>
                </a:lnTo>
                <a:lnTo>
                  <a:pt x="460" y="1601"/>
                </a:lnTo>
                <a:lnTo>
                  <a:pt x="455" y="1605"/>
                </a:lnTo>
                <a:lnTo>
                  <a:pt x="449" y="1608"/>
                </a:lnTo>
                <a:lnTo>
                  <a:pt x="443" y="1611"/>
                </a:lnTo>
                <a:lnTo>
                  <a:pt x="437" y="1613"/>
                </a:lnTo>
                <a:lnTo>
                  <a:pt x="431" y="1615"/>
                </a:lnTo>
                <a:lnTo>
                  <a:pt x="424" y="1616"/>
                </a:lnTo>
                <a:lnTo>
                  <a:pt x="417" y="1616"/>
                </a:lnTo>
                <a:close/>
                <a:moveTo>
                  <a:pt x="135" y="1481"/>
                </a:moveTo>
                <a:lnTo>
                  <a:pt x="350" y="1481"/>
                </a:lnTo>
                <a:lnTo>
                  <a:pt x="350" y="1266"/>
                </a:lnTo>
                <a:lnTo>
                  <a:pt x="135" y="1266"/>
                </a:lnTo>
                <a:lnTo>
                  <a:pt x="135" y="1481"/>
                </a:lnTo>
                <a:close/>
                <a:moveTo>
                  <a:pt x="977" y="1616"/>
                </a:moveTo>
                <a:lnTo>
                  <a:pt x="627" y="1616"/>
                </a:lnTo>
                <a:lnTo>
                  <a:pt x="620" y="1616"/>
                </a:lnTo>
                <a:lnTo>
                  <a:pt x="613" y="1615"/>
                </a:lnTo>
                <a:lnTo>
                  <a:pt x="607" y="1613"/>
                </a:lnTo>
                <a:lnTo>
                  <a:pt x="600" y="1611"/>
                </a:lnTo>
                <a:lnTo>
                  <a:pt x="595" y="1608"/>
                </a:lnTo>
                <a:lnTo>
                  <a:pt x="589" y="1605"/>
                </a:lnTo>
                <a:lnTo>
                  <a:pt x="584" y="1601"/>
                </a:lnTo>
                <a:lnTo>
                  <a:pt x="579" y="1597"/>
                </a:lnTo>
                <a:lnTo>
                  <a:pt x="575" y="1592"/>
                </a:lnTo>
                <a:lnTo>
                  <a:pt x="571" y="1587"/>
                </a:lnTo>
                <a:lnTo>
                  <a:pt x="567" y="1581"/>
                </a:lnTo>
                <a:lnTo>
                  <a:pt x="565" y="1575"/>
                </a:lnTo>
                <a:lnTo>
                  <a:pt x="562" y="1569"/>
                </a:lnTo>
                <a:lnTo>
                  <a:pt x="561" y="1563"/>
                </a:lnTo>
                <a:lnTo>
                  <a:pt x="560" y="1556"/>
                </a:lnTo>
                <a:lnTo>
                  <a:pt x="559" y="1548"/>
                </a:lnTo>
                <a:lnTo>
                  <a:pt x="559" y="1198"/>
                </a:lnTo>
                <a:lnTo>
                  <a:pt x="560" y="1192"/>
                </a:lnTo>
                <a:lnTo>
                  <a:pt x="561" y="1185"/>
                </a:lnTo>
                <a:lnTo>
                  <a:pt x="562" y="1178"/>
                </a:lnTo>
                <a:lnTo>
                  <a:pt x="565" y="1172"/>
                </a:lnTo>
                <a:lnTo>
                  <a:pt x="567" y="1166"/>
                </a:lnTo>
                <a:lnTo>
                  <a:pt x="571" y="1161"/>
                </a:lnTo>
                <a:lnTo>
                  <a:pt x="575" y="1156"/>
                </a:lnTo>
                <a:lnTo>
                  <a:pt x="579" y="1151"/>
                </a:lnTo>
                <a:lnTo>
                  <a:pt x="584" y="1146"/>
                </a:lnTo>
                <a:lnTo>
                  <a:pt x="589" y="1143"/>
                </a:lnTo>
                <a:lnTo>
                  <a:pt x="595" y="1139"/>
                </a:lnTo>
                <a:lnTo>
                  <a:pt x="600" y="1136"/>
                </a:lnTo>
                <a:lnTo>
                  <a:pt x="607" y="1134"/>
                </a:lnTo>
                <a:lnTo>
                  <a:pt x="613" y="1132"/>
                </a:lnTo>
                <a:lnTo>
                  <a:pt x="620" y="1131"/>
                </a:lnTo>
                <a:lnTo>
                  <a:pt x="627" y="1131"/>
                </a:lnTo>
                <a:lnTo>
                  <a:pt x="977" y="1131"/>
                </a:lnTo>
                <a:lnTo>
                  <a:pt x="984" y="1131"/>
                </a:lnTo>
                <a:lnTo>
                  <a:pt x="991" y="1132"/>
                </a:lnTo>
                <a:lnTo>
                  <a:pt x="997" y="1134"/>
                </a:lnTo>
                <a:lnTo>
                  <a:pt x="1004" y="1136"/>
                </a:lnTo>
                <a:lnTo>
                  <a:pt x="1009" y="1139"/>
                </a:lnTo>
                <a:lnTo>
                  <a:pt x="1015" y="1143"/>
                </a:lnTo>
                <a:lnTo>
                  <a:pt x="1020" y="1146"/>
                </a:lnTo>
                <a:lnTo>
                  <a:pt x="1025" y="1151"/>
                </a:lnTo>
                <a:lnTo>
                  <a:pt x="1029" y="1156"/>
                </a:lnTo>
                <a:lnTo>
                  <a:pt x="1033" y="1161"/>
                </a:lnTo>
                <a:lnTo>
                  <a:pt x="1037" y="1166"/>
                </a:lnTo>
                <a:lnTo>
                  <a:pt x="1039" y="1172"/>
                </a:lnTo>
                <a:lnTo>
                  <a:pt x="1042" y="1178"/>
                </a:lnTo>
                <a:lnTo>
                  <a:pt x="1043" y="1185"/>
                </a:lnTo>
                <a:lnTo>
                  <a:pt x="1044" y="1192"/>
                </a:lnTo>
                <a:lnTo>
                  <a:pt x="1045" y="1198"/>
                </a:lnTo>
                <a:lnTo>
                  <a:pt x="1045" y="1548"/>
                </a:lnTo>
                <a:lnTo>
                  <a:pt x="1044" y="1556"/>
                </a:lnTo>
                <a:lnTo>
                  <a:pt x="1043" y="1563"/>
                </a:lnTo>
                <a:lnTo>
                  <a:pt x="1042" y="1569"/>
                </a:lnTo>
                <a:lnTo>
                  <a:pt x="1039" y="1575"/>
                </a:lnTo>
                <a:lnTo>
                  <a:pt x="1037" y="1581"/>
                </a:lnTo>
                <a:lnTo>
                  <a:pt x="1033" y="1587"/>
                </a:lnTo>
                <a:lnTo>
                  <a:pt x="1029" y="1592"/>
                </a:lnTo>
                <a:lnTo>
                  <a:pt x="1025" y="1597"/>
                </a:lnTo>
                <a:lnTo>
                  <a:pt x="1020" y="1601"/>
                </a:lnTo>
                <a:lnTo>
                  <a:pt x="1015" y="1605"/>
                </a:lnTo>
                <a:lnTo>
                  <a:pt x="1009" y="1608"/>
                </a:lnTo>
                <a:lnTo>
                  <a:pt x="1004" y="1611"/>
                </a:lnTo>
                <a:lnTo>
                  <a:pt x="997" y="1613"/>
                </a:lnTo>
                <a:lnTo>
                  <a:pt x="991" y="1615"/>
                </a:lnTo>
                <a:lnTo>
                  <a:pt x="984" y="1616"/>
                </a:lnTo>
                <a:lnTo>
                  <a:pt x="977" y="1616"/>
                </a:lnTo>
                <a:close/>
                <a:moveTo>
                  <a:pt x="695" y="1481"/>
                </a:moveTo>
                <a:lnTo>
                  <a:pt x="910" y="1481"/>
                </a:lnTo>
                <a:lnTo>
                  <a:pt x="910" y="1266"/>
                </a:lnTo>
                <a:lnTo>
                  <a:pt x="695" y="1266"/>
                </a:lnTo>
                <a:lnTo>
                  <a:pt x="695" y="14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noChangeAspect="1" noEditPoints="1"/>
          </p:cNvSpPr>
          <p:nvPr/>
        </p:nvSpPr>
        <p:spPr bwMode="auto">
          <a:xfrm>
            <a:off x="8832304" y="2276872"/>
            <a:ext cx="908431" cy="720000"/>
          </a:xfrm>
          <a:custGeom>
            <a:avLst/>
            <a:gdLst>
              <a:gd name="T0" fmla="*/ 1345 w 1697"/>
              <a:gd name="T1" fmla="*/ 447 h 1345"/>
              <a:gd name="T2" fmla="*/ 1217 w 1697"/>
              <a:gd name="T3" fmla="*/ 268 h 1345"/>
              <a:gd name="T4" fmla="*/ 1061 w 1697"/>
              <a:gd name="T5" fmla="*/ 168 h 1345"/>
              <a:gd name="T6" fmla="*/ 889 w 1697"/>
              <a:gd name="T7" fmla="*/ 126 h 1345"/>
              <a:gd name="T8" fmla="*/ 714 w 1697"/>
              <a:gd name="T9" fmla="*/ 142 h 1345"/>
              <a:gd name="T10" fmla="*/ 574 w 1697"/>
              <a:gd name="T11" fmla="*/ 200 h 1345"/>
              <a:gd name="T12" fmla="*/ 456 w 1697"/>
              <a:gd name="T13" fmla="*/ 295 h 1345"/>
              <a:gd name="T14" fmla="*/ 380 w 1697"/>
              <a:gd name="T15" fmla="*/ 390 h 1345"/>
              <a:gd name="T16" fmla="*/ 318 w 1697"/>
              <a:gd name="T17" fmla="*/ 401 h 1345"/>
              <a:gd name="T18" fmla="*/ 280 w 1697"/>
              <a:gd name="T19" fmla="*/ 362 h 1345"/>
              <a:gd name="T20" fmla="*/ 311 w 1697"/>
              <a:gd name="T21" fmla="*/ 274 h 1345"/>
              <a:gd name="T22" fmla="*/ 426 w 1697"/>
              <a:gd name="T23" fmla="*/ 152 h 1345"/>
              <a:gd name="T24" fmla="*/ 584 w 1697"/>
              <a:gd name="T25" fmla="*/ 55 h 1345"/>
              <a:gd name="T26" fmla="*/ 765 w 1697"/>
              <a:gd name="T27" fmla="*/ 5 h 1345"/>
              <a:gd name="T28" fmla="*/ 977 w 1697"/>
              <a:gd name="T29" fmla="*/ 12 h 1345"/>
              <a:gd name="T30" fmla="*/ 1124 w 1697"/>
              <a:gd name="T31" fmla="*/ 59 h 1345"/>
              <a:gd name="T32" fmla="*/ 1278 w 1697"/>
              <a:gd name="T33" fmla="*/ 156 h 1345"/>
              <a:gd name="T34" fmla="*/ 1382 w 1697"/>
              <a:gd name="T35" fmla="*/ 265 h 1345"/>
              <a:gd name="T36" fmla="*/ 1465 w 1697"/>
              <a:gd name="T37" fmla="*/ 409 h 1345"/>
              <a:gd name="T38" fmla="*/ 1508 w 1697"/>
              <a:gd name="T39" fmla="*/ 559 h 1345"/>
              <a:gd name="T40" fmla="*/ 1626 w 1697"/>
              <a:gd name="T41" fmla="*/ 520 h 1345"/>
              <a:gd name="T42" fmla="*/ 1677 w 1697"/>
              <a:gd name="T43" fmla="*/ 536 h 1345"/>
              <a:gd name="T44" fmla="*/ 1697 w 1697"/>
              <a:gd name="T45" fmla="*/ 585 h 1345"/>
              <a:gd name="T46" fmla="*/ 1487 w 1697"/>
              <a:gd name="T47" fmla="*/ 799 h 1345"/>
              <a:gd name="T48" fmla="*/ 1434 w 1697"/>
              <a:gd name="T49" fmla="*/ 814 h 1345"/>
              <a:gd name="T50" fmla="*/ 1205 w 1697"/>
              <a:gd name="T51" fmla="*/ 619 h 1345"/>
              <a:gd name="T52" fmla="*/ 1194 w 1697"/>
              <a:gd name="T53" fmla="*/ 567 h 1345"/>
              <a:gd name="T54" fmla="*/ 1229 w 1697"/>
              <a:gd name="T55" fmla="*/ 525 h 1345"/>
              <a:gd name="T56" fmla="*/ 1281 w 1697"/>
              <a:gd name="T57" fmla="*/ 525 h 1345"/>
              <a:gd name="T58" fmla="*/ 757 w 1697"/>
              <a:gd name="T59" fmla="*/ 1338 h 1345"/>
              <a:gd name="T60" fmla="*/ 550 w 1697"/>
              <a:gd name="T61" fmla="*/ 1272 h 1345"/>
              <a:gd name="T62" fmla="*/ 390 w 1697"/>
              <a:gd name="T63" fmla="*/ 1158 h 1345"/>
              <a:gd name="T64" fmla="*/ 286 w 1697"/>
              <a:gd name="T65" fmla="*/ 1028 h 1345"/>
              <a:gd name="T66" fmla="*/ 216 w 1697"/>
              <a:gd name="T67" fmla="*/ 874 h 1345"/>
              <a:gd name="T68" fmla="*/ 105 w 1697"/>
              <a:gd name="T69" fmla="*/ 811 h 1345"/>
              <a:gd name="T70" fmla="*/ 53 w 1697"/>
              <a:gd name="T71" fmla="*/ 826 h 1345"/>
              <a:gd name="T72" fmla="*/ 9 w 1697"/>
              <a:gd name="T73" fmla="*/ 796 h 1345"/>
              <a:gd name="T74" fmla="*/ 4 w 1697"/>
              <a:gd name="T75" fmla="*/ 743 h 1345"/>
              <a:gd name="T76" fmla="*/ 225 w 1697"/>
              <a:gd name="T77" fmla="*/ 538 h 1345"/>
              <a:gd name="T78" fmla="*/ 280 w 1697"/>
              <a:gd name="T79" fmla="*/ 538 h 1345"/>
              <a:gd name="T80" fmla="*/ 501 w 1697"/>
              <a:gd name="T81" fmla="*/ 743 h 1345"/>
              <a:gd name="T82" fmla="*/ 496 w 1697"/>
              <a:gd name="T83" fmla="*/ 796 h 1345"/>
              <a:gd name="T84" fmla="*/ 449 w 1697"/>
              <a:gd name="T85" fmla="*/ 826 h 1345"/>
              <a:gd name="T86" fmla="*/ 315 w 1697"/>
              <a:gd name="T87" fmla="*/ 733 h 1345"/>
              <a:gd name="T88" fmla="*/ 355 w 1697"/>
              <a:gd name="T89" fmla="*/ 891 h 1345"/>
              <a:gd name="T90" fmla="*/ 454 w 1697"/>
              <a:gd name="T91" fmla="*/ 1045 h 1345"/>
              <a:gd name="T92" fmla="*/ 599 w 1697"/>
              <a:gd name="T93" fmla="*/ 1157 h 1345"/>
              <a:gd name="T94" fmla="*/ 702 w 1697"/>
              <a:gd name="T95" fmla="*/ 1199 h 1345"/>
              <a:gd name="T96" fmla="*/ 870 w 1697"/>
              <a:gd name="T97" fmla="*/ 1220 h 1345"/>
              <a:gd name="T98" fmla="*/ 1037 w 1697"/>
              <a:gd name="T99" fmla="*/ 1188 h 1345"/>
              <a:gd name="T100" fmla="*/ 1171 w 1697"/>
              <a:gd name="T101" fmla="*/ 1117 h 1345"/>
              <a:gd name="T102" fmla="*/ 1281 w 1697"/>
              <a:gd name="T103" fmla="*/ 1011 h 1345"/>
              <a:gd name="T104" fmla="*/ 1339 w 1697"/>
              <a:gd name="T105" fmla="*/ 945 h 1345"/>
              <a:gd name="T106" fmla="*/ 1403 w 1697"/>
              <a:gd name="T107" fmla="*/ 953 h 1345"/>
              <a:gd name="T108" fmla="*/ 1426 w 1697"/>
              <a:gd name="T109" fmla="*/ 1013 h 1345"/>
              <a:gd name="T110" fmla="*/ 1353 w 1697"/>
              <a:gd name="T111" fmla="*/ 1121 h 1345"/>
              <a:gd name="T112" fmla="*/ 1211 w 1697"/>
              <a:gd name="T113" fmla="*/ 1242 h 1345"/>
              <a:gd name="T114" fmla="*/ 1040 w 1697"/>
              <a:gd name="T115" fmla="*/ 1319 h 1345"/>
              <a:gd name="T116" fmla="*/ 853 w 1697"/>
              <a:gd name="T117" fmla="*/ 134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7" h="1345">
                <a:moveTo>
                  <a:pt x="1390" y="619"/>
                </a:moveTo>
                <a:lnTo>
                  <a:pt x="1387" y="593"/>
                </a:lnTo>
                <a:lnTo>
                  <a:pt x="1383" y="568"/>
                </a:lnTo>
                <a:lnTo>
                  <a:pt x="1377" y="543"/>
                </a:lnTo>
                <a:lnTo>
                  <a:pt x="1374" y="531"/>
                </a:lnTo>
                <a:lnTo>
                  <a:pt x="1371" y="518"/>
                </a:lnTo>
                <a:lnTo>
                  <a:pt x="1364" y="493"/>
                </a:lnTo>
                <a:lnTo>
                  <a:pt x="1355" y="470"/>
                </a:lnTo>
                <a:lnTo>
                  <a:pt x="1345" y="447"/>
                </a:lnTo>
                <a:lnTo>
                  <a:pt x="1335" y="424"/>
                </a:lnTo>
                <a:lnTo>
                  <a:pt x="1323" y="402"/>
                </a:lnTo>
                <a:lnTo>
                  <a:pt x="1311" y="381"/>
                </a:lnTo>
                <a:lnTo>
                  <a:pt x="1297" y="361"/>
                </a:lnTo>
                <a:lnTo>
                  <a:pt x="1283" y="341"/>
                </a:lnTo>
                <a:lnTo>
                  <a:pt x="1267" y="321"/>
                </a:lnTo>
                <a:lnTo>
                  <a:pt x="1251" y="303"/>
                </a:lnTo>
                <a:lnTo>
                  <a:pt x="1234" y="285"/>
                </a:lnTo>
                <a:lnTo>
                  <a:pt x="1217" y="268"/>
                </a:lnTo>
                <a:lnTo>
                  <a:pt x="1198" y="252"/>
                </a:lnTo>
                <a:lnTo>
                  <a:pt x="1179" y="236"/>
                </a:lnTo>
                <a:lnTo>
                  <a:pt x="1158" y="222"/>
                </a:lnTo>
                <a:lnTo>
                  <a:pt x="1138" y="208"/>
                </a:lnTo>
                <a:lnTo>
                  <a:pt x="1127" y="202"/>
                </a:lnTo>
                <a:lnTo>
                  <a:pt x="1117" y="195"/>
                </a:lnTo>
                <a:lnTo>
                  <a:pt x="1095" y="184"/>
                </a:lnTo>
                <a:lnTo>
                  <a:pt x="1072" y="173"/>
                </a:lnTo>
                <a:lnTo>
                  <a:pt x="1061" y="168"/>
                </a:lnTo>
                <a:lnTo>
                  <a:pt x="1049" y="163"/>
                </a:lnTo>
                <a:lnTo>
                  <a:pt x="1026" y="154"/>
                </a:lnTo>
                <a:lnTo>
                  <a:pt x="1002" y="147"/>
                </a:lnTo>
                <a:lnTo>
                  <a:pt x="978" y="140"/>
                </a:lnTo>
                <a:lnTo>
                  <a:pt x="953" y="135"/>
                </a:lnTo>
                <a:lnTo>
                  <a:pt x="928" y="131"/>
                </a:lnTo>
                <a:lnTo>
                  <a:pt x="915" y="129"/>
                </a:lnTo>
                <a:lnTo>
                  <a:pt x="902" y="127"/>
                </a:lnTo>
                <a:lnTo>
                  <a:pt x="889" y="126"/>
                </a:lnTo>
                <a:lnTo>
                  <a:pt x="876" y="126"/>
                </a:lnTo>
                <a:lnTo>
                  <a:pt x="850" y="125"/>
                </a:lnTo>
                <a:lnTo>
                  <a:pt x="832" y="125"/>
                </a:lnTo>
                <a:lnTo>
                  <a:pt x="815" y="126"/>
                </a:lnTo>
                <a:lnTo>
                  <a:pt x="798" y="127"/>
                </a:lnTo>
                <a:lnTo>
                  <a:pt x="781" y="129"/>
                </a:lnTo>
                <a:lnTo>
                  <a:pt x="747" y="135"/>
                </a:lnTo>
                <a:lnTo>
                  <a:pt x="730" y="138"/>
                </a:lnTo>
                <a:lnTo>
                  <a:pt x="714" y="142"/>
                </a:lnTo>
                <a:lnTo>
                  <a:pt x="698" y="147"/>
                </a:lnTo>
                <a:lnTo>
                  <a:pt x="681" y="152"/>
                </a:lnTo>
                <a:lnTo>
                  <a:pt x="665" y="157"/>
                </a:lnTo>
                <a:lnTo>
                  <a:pt x="650" y="163"/>
                </a:lnTo>
                <a:lnTo>
                  <a:pt x="634" y="169"/>
                </a:lnTo>
                <a:lnTo>
                  <a:pt x="619" y="176"/>
                </a:lnTo>
                <a:lnTo>
                  <a:pt x="604" y="184"/>
                </a:lnTo>
                <a:lnTo>
                  <a:pt x="589" y="192"/>
                </a:lnTo>
                <a:lnTo>
                  <a:pt x="574" y="200"/>
                </a:lnTo>
                <a:lnTo>
                  <a:pt x="560" y="209"/>
                </a:lnTo>
                <a:lnTo>
                  <a:pt x="546" y="218"/>
                </a:lnTo>
                <a:lnTo>
                  <a:pt x="532" y="228"/>
                </a:lnTo>
                <a:lnTo>
                  <a:pt x="519" y="238"/>
                </a:lnTo>
                <a:lnTo>
                  <a:pt x="505" y="248"/>
                </a:lnTo>
                <a:lnTo>
                  <a:pt x="493" y="259"/>
                </a:lnTo>
                <a:lnTo>
                  <a:pt x="480" y="271"/>
                </a:lnTo>
                <a:lnTo>
                  <a:pt x="468" y="282"/>
                </a:lnTo>
                <a:lnTo>
                  <a:pt x="456" y="295"/>
                </a:lnTo>
                <a:lnTo>
                  <a:pt x="445" y="307"/>
                </a:lnTo>
                <a:lnTo>
                  <a:pt x="433" y="320"/>
                </a:lnTo>
                <a:lnTo>
                  <a:pt x="423" y="334"/>
                </a:lnTo>
                <a:lnTo>
                  <a:pt x="412" y="347"/>
                </a:lnTo>
                <a:lnTo>
                  <a:pt x="402" y="362"/>
                </a:lnTo>
                <a:lnTo>
                  <a:pt x="393" y="376"/>
                </a:lnTo>
                <a:lnTo>
                  <a:pt x="389" y="381"/>
                </a:lnTo>
                <a:lnTo>
                  <a:pt x="385" y="386"/>
                </a:lnTo>
                <a:lnTo>
                  <a:pt x="380" y="390"/>
                </a:lnTo>
                <a:lnTo>
                  <a:pt x="375" y="394"/>
                </a:lnTo>
                <a:lnTo>
                  <a:pt x="370" y="397"/>
                </a:lnTo>
                <a:lnTo>
                  <a:pt x="365" y="400"/>
                </a:lnTo>
                <a:lnTo>
                  <a:pt x="359" y="402"/>
                </a:lnTo>
                <a:lnTo>
                  <a:pt x="354" y="404"/>
                </a:lnTo>
                <a:lnTo>
                  <a:pt x="342" y="405"/>
                </a:lnTo>
                <a:lnTo>
                  <a:pt x="330" y="404"/>
                </a:lnTo>
                <a:lnTo>
                  <a:pt x="324" y="403"/>
                </a:lnTo>
                <a:lnTo>
                  <a:pt x="318" y="401"/>
                </a:lnTo>
                <a:lnTo>
                  <a:pt x="312" y="398"/>
                </a:lnTo>
                <a:lnTo>
                  <a:pt x="306" y="395"/>
                </a:lnTo>
                <a:lnTo>
                  <a:pt x="301" y="392"/>
                </a:lnTo>
                <a:lnTo>
                  <a:pt x="296" y="387"/>
                </a:lnTo>
                <a:lnTo>
                  <a:pt x="292" y="383"/>
                </a:lnTo>
                <a:lnTo>
                  <a:pt x="288" y="378"/>
                </a:lnTo>
                <a:lnTo>
                  <a:pt x="285" y="373"/>
                </a:lnTo>
                <a:lnTo>
                  <a:pt x="283" y="368"/>
                </a:lnTo>
                <a:lnTo>
                  <a:pt x="280" y="362"/>
                </a:lnTo>
                <a:lnTo>
                  <a:pt x="279" y="356"/>
                </a:lnTo>
                <a:lnTo>
                  <a:pt x="277" y="344"/>
                </a:lnTo>
                <a:lnTo>
                  <a:pt x="278" y="332"/>
                </a:lnTo>
                <a:lnTo>
                  <a:pt x="280" y="326"/>
                </a:lnTo>
                <a:lnTo>
                  <a:pt x="281" y="320"/>
                </a:lnTo>
                <a:lnTo>
                  <a:pt x="284" y="315"/>
                </a:lnTo>
                <a:lnTo>
                  <a:pt x="287" y="309"/>
                </a:lnTo>
                <a:lnTo>
                  <a:pt x="299" y="291"/>
                </a:lnTo>
                <a:lnTo>
                  <a:pt x="311" y="274"/>
                </a:lnTo>
                <a:lnTo>
                  <a:pt x="324" y="257"/>
                </a:lnTo>
                <a:lnTo>
                  <a:pt x="337" y="240"/>
                </a:lnTo>
                <a:lnTo>
                  <a:pt x="351" y="224"/>
                </a:lnTo>
                <a:lnTo>
                  <a:pt x="358" y="216"/>
                </a:lnTo>
                <a:lnTo>
                  <a:pt x="365" y="209"/>
                </a:lnTo>
                <a:lnTo>
                  <a:pt x="380" y="194"/>
                </a:lnTo>
                <a:lnTo>
                  <a:pt x="395" y="179"/>
                </a:lnTo>
                <a:lnTo>
                  <a:pt x="410" y="165"/>
                </a:lnTo>
                <a:lnTo>
                  <a:pt x="426" y="152"/>
                </a:lnTo>
                <a:lnTo>
                  <a:pt x="442" y="139"/>
                </a:lnTo>
                <a:lnTo>
                  <a:pt x="459" y="126"/>
                </a:lnTo>
                <a:lnTo>
                  <a:pt x="476" y="114"/>
                </a:lnTo>
                <a:lnTo>
                  <a:pt x="493" y="103"/>
                </a:lnTo>
                <a:lnTo>
                  <a:pt x="511" y="92"/>
                </a:lnTo>
                <a:lnTo>
                  <a:pt x="529" y="82"/>
                </a:lnTo>
                <a:lnTo>
                  <a:pt x="547" y="72"/>
                </a:lnTo>
                <a:lnTo>
                  <a:pt x="566" y="63"/>
                </a:lnTo>
                <a:lnTo>
                  <a:pt x="584" y="55"/>
                </a:lnTo>
                <a:lnTo>
                  <a:pt x="604" y="47"/>
                </a:lnTo>
                <a:lnTo>
                  <a:pt x="623" y="39"/>
                </a:lnTo>
                <a:lnTo>
                  <a:pt x="643" y="33"/>
                </a:lnTo>
                <a:lnTo>
                  <a:pt x="662" y="27"/>
                </a:lnTo>
                <a:lnTo>
                  <a:pt x="682" y="21"/>
                </a:lnTo>
                <a:lnTo>
                  <a:pt x="703" y="16"/>
                </a:lnTo>
                <a:lnTo>
                  <a:pt x="723" y="12"/>
                </a:lnTo>
                <a:lnTo>
                  <a:pt x="744" y="8"/>
                </a:lnTo>
                <a:lnTo>
                  <a:pt x="765" y="5"/>
                </a:lnTo>
                <a:lnTo>
                  <a:pt x="786" y="3"/>
                </a:lnTo>
                <a:lnTo>
                  <a:pt x="807" y="1"/>
                </a:lnTo>
                <a:lnTo>
                  <a:pt x="828" y="0"/>
                </a:lnTo>
                <a:lnTo>
                  <a:pt x="850" y="0"/>
                </a:lnTo>
                <a:lnTo>
                  <a:pt x="882" y="1"/>
                </a:lnTo>
                <a:lnTo>
                  <a:pt x="914" y="3"/>
                </a:lnTo>
                <a:lnTo>
                  <a:pt x="945" y="7"/>
                </a:lnTo>
                <a:lnTo>
                  <a:pt x="961" y="9"/>
                </a:lnTo>
                <a:lnTo>
                  <a:pt x="977" y="12"/>
                </a:lnTo>
                <a:lnTo>
                  <a:pt x="992" y="15"/>
                </a:lnTo>
                <a:lnTo>
                  <a:pt x="1007" y="19"/>
                </a:lnTo>
                <a:lnTo>
                  <a:pt x="1037" y="27"/>
                </a:lnTo>
                <a:lnTo>
                  <a:pt x="1052" y="31"/>
                </a:lnTo>
                <a:lnTo>
                  <a:pt x="1067" y="36"/>
                </a:lnTo>
                <a:lnTo>
                  <a:pt x="1081" y="41"/>
                </a:lnTo>
                <a:lnTo>
                  <a:pt x="1095" y="47"/>
                </a:lnTo>
                <a:lnTo>
                  <a:pt x="1110" y="53"/>
                </a:lnTo>
                <a:lnTo>
                  <a:pt x="1124" y="59"/>
                </a:lnTo>
                <a:lnTo>
                  <a:pt x="1137" y="65"/>
                </a:lnTo>
                <a:lnTo>
                  <a:pt x="1151" y="72"/>
                </a:lnTo>
                <a:lnTo>
                  <a:pt x="1165" y="79"/>
                </a:lnTo>
                <a:lnTo>
                  <a:pt x="1179" y="87"/>
                </a:lnTo>
                <a:lnTo>
                  <a:pt x="1205" y="102"/>
                </a:lnTo>
                <a:lnTo>
                  <a:pt x="1230" y="119"/>
                </a:lnTo>
                <a:lnTo>
                  <a:pt x="1255" y="137"/>
                </a:lnTo>
                <a:lnTo>
                  <a:pt x="1267" y="146"/>
                </a:lnTo>
                <a:lnTo>
                  <a:pt x="1278" y="156"/>
                </a:lnTo>
                <a:lnTo>
                  <a:pt x="1290" y="165"/>
                </a:lnTo>
                <a:lnTo>
                  <a:pt x="1301" y="176"/>
                </a:lnTo>
                <a:lnTo>
                  <a:pt x="1312" y="186"/>
                </a:lnTo>
                <a:lnTo>
                  <a:pt x="1323" y="196"/>
                </a:lnTo>
                <a:lnTo>
                  <a:pt x="1343" y="218"/>
                </a:lnTo>
                <a:lnTo>
                  <a:pt x="1354" y="230"/>
                </a:lnTo>
                <a:lnTo>
                  <a:pt x="1363" y="241"/>
                </a:lnTo>
                <a:lnTo>
                  <a:pt x="1373" y="253"/>
                </a:lnTo>
                <a:lnTo>
                  <a:pt x="1382" y="265"/>
                </a:lnTo>
                <a:lnTo>
                  <a:pt x="1400" y="289"/>
                </a:lnTo>
                <a:lnTo>
                  <a:pt x="1408" y="302"/>
                </a:lnTo>
                <a:lnTo>
                  <a:pt x="1416" y="315"/>
                </a:lnTo>
                <a:lnTo>
                  <a:pt x="1432" y="341"/>
                </a:lnTo>
                <a:lnTo>
                  <a:pt x="1439" y="354"/>
                </a:lnTo>
                <a:lnTo>
                  <a:pt x="1446" y="368"/>
                </a:lnTo>
                <a:lnTo>
                  <a:pt x="1453" y="381"/>
                </a:lnTo>
                <a:lnTo>
                  <a:pt x="1459" y="395"/>
                </a:lnTo>
                <a:lnTo>
                  <a:pt x="1465" y="409"/>
                </a:lnTo>
                <a:lnTo>
                  <a:pt x="1471" y="424"/>
                </a:lnTo>
                <a:lnTo>
                  <a:pt x="1477" y="438"/>
                </a:lnTo>
                <a:lnTo>
                  <a:pt x="1482" y="452"/>
                </a:lnTo>
                <a:lnTo>
                  <a:pt x="1486" y="467"/>
                </a:lnTo>
                <a:lnTo>
                  <a:pt x="1491" y="482"/>
                </a:lnTo>
                <a:lnTo>
                  <a:pt x="1499" y="513"/>
                </a:lnTo>
                <a:lnTo>
                  <a:pt x="1502" y="528"/>
                </a:lnTo>
                <a:lnTo>
                  <a:pt x="1505" y="544"/>
                </a:lnTo>
                <a:lnTo>
                  <a:pt x="1508" y="559"/>
                </a:lnTo>
                <a:lnTo>
                  <a:pt x="1510" y="575"/>
                </a:lnTo>
                <a:lnTo>
                  <a:pt x="1514" y="606"/>
                </a:lnTo>
                <a:lnTo>
                  <a:pt x="1593" y="535"/>
                </a:lnTo>
                <a:lnTo>
                  <a:pt x="1598" y="531"/>
                </a:lnTo>
                <a:lnTo>
                  <a:pt x="1603" y="528"/>
                </a:lnTo>
                <a:lnTo>
                  <a:pt x="1609" y="525"/>
                </a:lnTo>
                <a:lnTo>
                  <a:pt x="1614" y="523"/>
                </a:lnTo>
                <a:lnTo>
                  <a:pt x="1620" y="521"/>
                </a:lnTo>
                <a:lnTo>
                  <a:pt x="1626" y="520"/>
                </a:lnTo>
                <a:lnTo>
                  <a:pt x="1632" y="520"/>
                </a:lnTo>
                <a:lnTo>
                  <a:pt x="1638" y="520"/>
                </a:lnTo>
                <a:lnTo>
                  <a:pt x="1644" y="520"/>
                </a:lnTo>
                <a:lnTo>
                  <a:pt x="1650" y="521"/>
                </a:lnTo>
                <a:lnTo>
                  <a:pt x="1656" y="523"/>
                </a:lnTo>
                <a:lnTo>
                  <a:pt x="1661" y="525"/>
                </a:lnTo>
                <a:lnTo>
                  <a:pt x="1667" y="528"/>
                </a:lnTo>
                <a:lnTo>
                  <a:pt x="1672" y="532"/>
                </a:lnTo>
                <a:lnTo>
                  <a:pt x="1677" y="536"/>
                </a:lnTo>
                <a:lnTo>
                  <a:pt x="1681" y="540"/>
                </a:lnTo>
                <a:lnTo>
                  <a:pt x="1685" y="545"/>
                </a:lnTo>
                <a:lnTo>
                  <a:pt x="1689" y="550"/>
                </a:lnTo>
                <a:lnTo>
                  <a:pt x="1692" y="556"/>
                </a:lnTo>
                <a:lnTo>
                  <a:pt x="1694" y="562"/>
                </a:lnTo>
                <a:lnTo>
                  <a:pt x="1695" y="567"/>
                </a:lnTo>
                <a:lnTo>
                  <a:pt x="1697" y="573"/>
                </a:lnTo>
                <a:lnTo>
                  <a:pt x="1697" y="579"/>
                </a:lnTo>
                <a:lnTo>
                  <a:pt x="1697" y="585"/>
                </a:lnTo>
                <a:lnTo>
                  <a:pt x="1697" y="591"/>
                </a:lnTo>
                <a:lnTo>
                  <a:pt x="1695" y="597"/>
                </a:lnTo>
                <a:lnTo>
                  <a:pt x="1694" y="603"/>
                </a:lnTo>
                <a:lnTo>
                  <a:pt x="1691" y="609"/>
                </a:lnTo>
                <a:lnTo>
                  <a:pt x="1688" y="614"/>
                </a:lnTo>
                <a:lnTo>
                  <a:pt x="1685" y="619"/>
                </a:lnTo>
                <a:lnTo>
                  <a:pt x="1681" y="624"/>
                </a:lnTo>
                <a:lnTo>
                  <a:pt x="1676" y="628"/>
                </a:lnTo>
                <a:lnTo>
                  <a:pt x="1487" y="799"/>
                </a:lnTo>
                <a:lnTo>
                  <a:pt x="1482" y="802"/>
                </a:lnTo>
                <a:lnTo>
                  <a:pt x="1477" y="806"/>
                </a:lnTo>
                <a:lnTo>
                  <a:pt x="1472" y="808"/>
                </a:lnTo>
                <a:lnTo>
                  <a:pt x="1467" y="811"/>
                </a:lnTo>
                <a:lnTo>
                  <a:pt x="1456" y="814"/>
                </a:lnTo>
                <a:lnTo>
                  <a:pt x="1450" y="814"/>
                </a:lnTo>
                <a:lnTo>
                  <a:pt x="1445" y="815"/>
                </a:lnTo>
                <a:lnTo>
                  <a:pt x="1439" y="814"/>
                </a:lnTo>
                <a:lnTo>
                  <a:pt x="1434" y="814"/>
                </a:lnTo>
                <a:lnTo>
                  <a:pt x="1428" y="812"/>
                </a:lnTo>
                <a:lnTo>
                  <a:pt x="1423" y="811"/>
                </a:lnTo>
                <a:lnTo>
                  <a:pt x="1418" y="808"/>
                </a:lnTo>
                <a:lnTo>
                  <a:pt x="1413" y="806"/>
                </a:lnTo>
                <a:lnTo>
                  <a:pt x="1408" y="802"/>
                </a:lnTo>
                <a:lnTo>
                  <a:pt x="1403" y="799"/>
                </a:lnTo>
                <a:lnTo>
                  <a:pt x="1214" y="628"/>
                </a:lnTo>
                <a:lnTo>
                  <a:pt x="1209" y="624"/>
                </a:lnTo>
                <a:lnTo>
                  <a:pt x="1205" y="619"/>
                </a:lnTo>
                <a:lnTo>
                  <a:pt x="1202" y="614"/>
                </a:lnTo>
                <a:lnTo>
                  <a:pt x="1199" y="609"/>
                </a:lnTo>
                <a:lnTo>
                  <a:pt x="1196" y="603"/>
                </a:lnTo>
                <a:lnTo>
                  <a:pt x="1195" y="597"/>
                </a:lnTo>
                <a:lnTo>
                  <a:pt x="1193" y="591"/>
                </a:lnTo>
                <a:lnTo>
                  <a:pt x="1193" y="585"/>
                </a:lnTo>
                <a:lnTo>
                  <a:pt x="1193" y="579"/>
                </a:lnTo>
                <a:lnTo>
                  <a:pt x="1193" y="573"/>
                </a:lnTo>
                <a:lnTo>
                  <a:pt x="1194" y="567"/>
                </a:lnTo>
                <a:lnTo>
                  <a:pt x="1196" y="562"/>
                </a:lnTo>
                <a:lnTo>
                  <a:pt x="1198" y="556"/>
                </a:lnTo>
                <a:lnTo>
                  <a:pt x="1201" y="550"/>
                </a:lnTo>
                <a:lnTo>
                  <a:pt x="1205" y="545"/>
                </a:lnTo>
                <a:lnTo>
                  <a:pt x="1209" y="540"/>
                </a:lnTo>
                <a:lnTo>
                  <a:pt x="1213" y="536"/>
                </a:lnTo>
                <a:lnTo>
                  <a:pt x="1218" y="532"/>
                </a:lnTo>
                <a:lnTo>
                  <a:pt x="1223" y="528"/>
                </a:lnTo>
                <a:lnTo>
                  <a:pt x="1229" y="525"/>
                </a:lnTo>
                <a:lnTo>
                  <a:pt x="1234" y="523"/>
                </a:lnTo>
                <a:lnTo>
                  <a:pt x="1240" y="521"/>
                </a:lnTo>
                <a:lnTo>
                  <a:pt x="1246" y="520"/>
                </a:lnTo>
                <a:lnTo>
                  <a:pt x="1252" y="520"/>
                </a:lnTo>
                <a:lnTo>
                  <a:pt x="1258" y="520"/>
                </a:lnTo>
                <a:lnTo>
                  <a:pt x="1264" y="520"/>
                </a:lnTo>
                <a:lnTo>
                  <a:pt x="1270" y="521"/>
                </a:lnTo>
                <a:lnTo>
                  <a:pt x="1276" y="523"/>
                </a:lnTo>
                <a:lnTo>
                  <a:pt x="1281" y="525"/>
                </a:lnTo>
                <a:lnTo>
                  <a:pt x="1287" y="528"/>
                </a:lnTo>
                <a:lnTo>
                  <a:pt x="1292" y="531"/>
                </a:lnTo>
                <a:lnTo>
                  <a:pt x="1297" y="535"/>
                </a:lnTo>
                <a:lnTo>
                  <a:pt x="1390" y="619"/>
                </a:lnTo>
                <a:close/>
                <a:moveTo>
                  <a:pt x="853" y="1345"/>
                </a:moveTo>
                <a:lnTo>
                  <a:pt x="820" y="1344"/>
                </a:lnTo>
                <a:lnTo>
                  <a:pt x="804" y="1343"/>
                </a:lnTo>
                <a:lnTo>
                  <a:pt x="788" y="1342"/>
                </a:lnTo>
                <a:lnTo>
                  <a:pt x="757" y="1338"/>
                </a:lnTo>
                <a:lnTo>
                  <a:pt x="726" y="1333"/>
                </a:lnTo>
                <a:lnTo>
                  <a:pt x="695" y="1326"/>
                </a:lnTo>
                <a:lnTo>
                  <a:pt x="665" y="1318"/>
                </a:lnTo>
                <a:lnTo>
                  <a:pt x="650" y="1313"/>
                </a:lnTo>
                <a:lnTo>
                  <a:pt x="635" y="1309"/>
                </a:lnTo>
                <a:lnTo>
                  <a:pt x="606" y="1298"/>
                </a:lnTo>
                <a:lnTo>
                  <a:pt x="592" y="1292"/>
                </a:lnTo>
                <a:lnTo>
                  <a:pt x="578" y="1286"/>
                </a:lnTo>
                <a:lnTo>
                  <a:pt x="550" y="1272"/>
                </a:lnTo>
                <a:lnTo>
                  <a:pt x="523" y="1258"/>
                </a:lnTo>
                <a:lnTo>
                  <a:pt x="497" y="1242"/>
                </a:lnTo>
                <a:lnTo>
                  <a:pt x="485" y="1234"/>
                </a:lnTo>
                <a:lnTo>
                  <a:pt x="472" y="1225"/>
                </a:lnTo>
                <a:lnTo>
                  <a:pt x="460" y="1216"/>
                </a:lnTo>
                <a:lnTo>
                  <a:pt x="447" y="1207"/>
                </a:lnTo>
                <a:lnTo>
                  <a:pt x="424" y="1188"/>
                </a:lnTo>
                <a:lnTo>
                  <a:pt x="401" y="1168"/>
                </a:lnTo>
                <a:lnTo>
                  <a:pt x="390" y="1158"/>
                </a:lnTo>
                <a:lnTo>
                  <a:pt x="379" y="1147"/>
                </a:lnTo>
                <a:lnTo>
                  <a:pt x="358" y="1125"/>
                </a:lnTo>
                <a:lnTo>
                  <a:pt x="348" y="1113"/>
                </a:lnTo>
                <a:lnTo>
                  <a:pt x="339" y="1102"/>
                </a:lnTo>
                <a:lnTo>
                  <a:pt x="329" y="1090"/>
                </a:lnTo>
                <a:lnTo>
                  <a:pt x="320" y="1078"/>
                </a:lnTo>
                <a:lnTo>
                  <a:pt x="311" y="1066"/>
                </a:lnTo>
                <a:lnTo>
                  <a:pt x="302" y="1053"/>
                </a:lnTo>
                <a:lnTo>
                  <a:pt x="286" y="1028"/>
                </a:lnTo>
                <a:lnTo>
                  <a:pt x="270" y="1001"/>
                </a:lnTo>
                <a:lnTo>
                  <a:pt x="256" y="974"/>
                </a:lnTo>
                <a:lnTo>
                  <a:pt x="249" y="960"/>
                </a:lnTo>
                <a:lnTo>
                  <a:pt x="243" y="946"/>
                </a:lnTo>
                <a:lnTo>
                  <a:pt x="237" y="932"/>
                </a:lnTo>
                <a:lnTo>
                  <a:pt x="231" y="918"/>
                </a:lnTo>
                <a:lnTo>
                  <a:pt x="226" y="903"/>
                </a:lnTo>
                <a:lnTo>
                  <a:pt x="221" y="889"/>
                </a:lnTo>
                <a:lnTo>
                  <a:pt x="216" y="874"/>
                </a:lnTo>
                <a:lnTo>
                  <a:pt x="212" y="859"/>
                </a:lnTo>
                <a:lnTo>
                  <a:pt x="208" y="844"/>
                </a:lnTo>
                <a:lnTo>
                  <a:pt x="204" y="829"/>
                </a:lnTo>
                <a:lnTo>
                  <a:pt x="200" y="813"/>
                </a:lnTo>
                <a:lnTo>
                  <a:pt x="197" y="798"/>
                </a:lnTo>
                <a:lnTo>
                  <a:pt x="193" y="767"/>
                </a:lnTo>
                <a:lnTo>
                  <a:pt x="191" y="751"/>
                </a:lnTo>
                <a:lnTo>
                  <a:pt x="189" y="735"/>
                </a:lnTo>
                <a:lnTo>
                  <a:pt x="105" y="811"/>
                </a:lnTo>
                <a:lnTo>
                  <a:pt x="100" y="815"/>
                </a:lnTo>
                <a:lnTo>
                  <a:pt x="94" y="818"/>
                </a:lnTo>
                <a:lnTo>
                  <a:pt x="89" y="821"/>
                </a:lnTo>
                <a:lnTo>
                  <a:pt x="83" y="823"/>
                </a:lnTo>
                <a:lnTo>
                  <a:pt x="77" y="825"/>
                </a:lnTo>
                <a:lnTo>
                  <a:pt x="71" y="826"/>
                </a:lnTo>
                <a:lnTo>
                  <a:pt x="65" y="827"/>
                </a:lnTo>
                <a:lnTo>
                  <a:pt x="59" y="827"/>
                </a:lnTo>
                <a:lnTo>
                  <a:pt x="53" y="826"/>
                </a:lnTo>
                <a:lnTo>
                  <a:pt x="48" y="825"/>
                </a:lnTo>
                <a:lnTo>
                  <a:pt x="42" y="823"/>
                </a:lnTo>
                <a:lnTo>
                  <a:pt x="36" y="821"/>
                </a:lnTo>
                <a:lnTo>
                  <a:pt x="31" y="818"/>
                </a:lnTo>
                <a:lnTo>
                  <a:pt x="26" y="814"/>
                </a:lnTo>
                <a:lnTo>
                  <a:pt x="21" y="810"/>
                </a:lnTo>
                <a:lnTo>
                  <a:pt x="16" y="806"/>
                </a:lnTo>
                <a:lnTo>
                  <a:pt x="12" y="801"/>
                </a:lnTo>
                <a:lnTo>
                  <a:pt x="9" y="796"/>
                </a:lnTo>
                <a:lnTo>
                  <a:pt x="6" y="790"/>
                </a:lnTo>
                <a:lnTo>
                  <a:pt x="4" y="784"/>
                </a:lnTo>
                <a:lnTo>
                  <a:pt x="2" y="779"/>
                </a:lnTo>
                <a:lnTo>
                  <a:pt x="1" y="773"/>
                </a:lnTo>
                <a:lnTo>
                  <a:pt x="0" y="767"/>
                </a:lnTo>
                <a:lnTo>
                  <a:pt x="0" y="761"/>
                </a:lnTo>
                <a:lnTo>
                  <a:pt x="1" y="755"/>
                </a:lnTo>
                <a:lnTo>
                  <a:pt x="2" y="749"/>
                </a:lnTo>
                <a:lnTo>
                  <a:pt x="4" y="743"/>
                </a:lnTo>
                <a:lnTo>
                  <a:pt x="6" y="738"/>
                </a:lnTo>
                <a:lnTo>
                  <a:pt x="9" y="732"/>
                </a:lnTo>
                <a:lnTo>
                  <a:pt x="13" y="727"/>
                </a:lnTo>
                <a:lnTo>
                  <a:pt x="17" y="722"/>
                </a:lnTo>
                <a:lnTo>
                  <a:pt x="21" y="718"/>
                </a:lnTo>
                <a:lnTo>
                  <a:pt x="211" y="547"/>
                </a:lnTo>
                <a:lnTo>
                  <a:pt x="216" y="544"/>
                </a:lnTo>
                <a:lnTo>
                  <a:pt x="220" y="540"/>
                </a:lnTo>
                <a:lnTo>
                  <a:pt x="225" y="538"/>
                </a:lnTo>
                <a:lnTo>
                  <a:pt x="231" y="535"/>
                </a:lnTo>
                <a:lnTo>
                  <a:pt x="242" y="532"/>
                </a:lnTo>
                <a:lnTo>
                  <a:pt x="247" y="532"/>
                </a:lnTo>
                <a:lnTo>
                  <a:pt x="253" y="531"/>
                </a:lnTo>
                <a:lnTo>
                  <a:pt x="258" y="532"/>
                </a:lnTo>
                <a:lnTo>
                  <a:pt x="264" y="532"/>
                </a:lnTo>
                <a:lnTo>
                  <a:pt x="269" y="534"/>
                </a:lnTo>
                <a:lnTo>
                  <a:pt x="275" y="535"/>
                </a:lnTo>
                <a:lnTo>
                  <a:pt x="280" y="538"/>
                </a:lnTo>
                <a:lnTo>
                  <a:pt x="285" y="540"/>
                </a:lnTo>
                <a:lnTo>
                  <a:pt x="290" y="544"/>
                </a:lnTo>
                <a:lnTo>
                  <a:pt x="294" y="547"/>
                </a:lnTo>
                <a:lnTo>
                  <a:pt x="484" y="718"/>
                </a:lnTo>
                <a:lnTo>
                  <a:pt x="489" y="722"/>
                </a:lnTo>
                <a:lnTo>
                  <a:pt x="493" y="727"/>
                </a:lnTo>
                <a:lnTo>
                  <a:pt x="496" y="732"/>
                </a:lnTo>
                <a:lnTo>
                  <a:pt x="499" y="738"/>
                </a:lnTo>
                <a:lnTo>
                  <a:pt x="501" y="743"/>
                </a:lnTo>
                <a:lnTo>
                  <a:pt x="503" y="749"/>
                </a:lnTo>
                <a:lnTo>
                  <a:pt x="504" y="755"/>
                </a:lnTo>
                <a:lnTo>
                  <a:pt x="505" y="761"/>
                </a:lnTo>
                <a:lnTo>
                  <a:pt x="505" y="767"/>
                </a:lnTo>
                <a:lnTo>
                  <a:pt x="504" y="773"/>
                </a:lnTo>
                <a:lnTo>
                  <a:pt x="503" y="779"/>
                </a:lnTo>
                <a:lnTo>
                  <a:pt x="501" y="784"/>
                </a:lnTo>
                <a:lnTo>
                  <a:pt x="499" y="790"/>
                </a:lnTo>
                <a:lnTo>
                  <a:pt x="496" y="796"/>
                </a:lnTo>
                <a:lnTo>
                  <a:pt x="493" y="801"/>
                </a:lnTo>
                <a:lnTo>
                  <a:pt x="489" y="806"/>
                </a:lnTo>
                <a:lnTo>
                  <a:pt x="484" y="811"/>
                </a:lnTo>
                <a:lnTo>
                  <a:pt x="479" y="815"/>
                </a:lnTo>
                <a:lnTo>
                  <a:pt x="473" y="818"/>
                </a:lnTo>
                <a:lnTo>
                  <a:pt x="467" y="821"/>
                </a:lnTo>
                <a:lnTo>
                  <a:pt x="461" y="824"/>
                </a:lnTo>
                <a:lnTo>
                  <a:pt x="455" y="825"/>
                </a:lnTo>
                <a:lnTo>
                  <a:pt x="449" y="826"/>
                </a:lnTo>
                <a:lnTo>
                  <a:pt x="442" y="827"/>
                </a:lnTo>
                <a:lnTo>
                  <a:pt x="437" y="826"/>
                </a:lnTo>
                <a:lnTo>
                  <a:pt x="431" y="826"/>
                </a:lnTo>
                <a:lnTo>
                  <a:pt x="420" y="823"/>
                </a:lnTo>
                <a:lnTo>
                  <a:pt x="415" y="820"/>
                </a:lnTo>
                <a:lnTo>
                  <a:pt x="410" y="818"/>
                </a:lnTo>
                <a:lnTo>
                  <a:pt x="405" y="814"/>
                </a:lnTo>
                <a:lnTo>
                  <a:pt x="401" y="811"/>
                </a:lnTo>
                <a:lnTo>
                  <a:pt x="315" y="733"/>
                </a:lnTo>
                <a:lnTo>
                  <a:pt x="316" y="746"/>
                </a:lnTo>
                <a:lnTo>
                  <a:pt x="318" y="759"/>
                </a:lnTo>
                <a:lnTo>
                  <a:pt x="322" y="784"/>
                </a:lnTo>
                <a:lnTo>
                  <a:pt x="327" y="808"/>
                </a:lnTo>
                <a:lnTo>
                  <a:pt x="334" y="833"/>
                </a:lnTo>
                <a:lnTo>
                  <a:pt x="338" y="845"/>
                </a:lnTo>
                <a:lnTo>
                  <a:pt x="342" y="856"/>
                </a:lnTo>
                <a:lnTo>
                  <a:pt x="350" y="880"/>
                </a:lnTo>
                <a:lnTo>
                  <a:pt x="355" y="891"/>
                </a:lnTo>
                <a:lnTo>
                  <a:pt x="360" y="902"/>
                </a:lnTo>
                <a:lnTo>
                  <a:pt x="371" y="925"/>
                </a:lnTo>
                <a:lnTo>
                  <a:pt x="383" y="946"/>
                </a:lnTo>
                <a:lnTo>
                  <a:pt x="395" y="967"/>
                </a:lnTo>
                <a:lnTo>
                  <a:pt x="402" y="978"/>
                </a:lnTo>
                <a:lnTo>
                  <a:pt x="409" y="988"/>
                </a:lnTo>
                <a:lnTo>
                  <a:pt x="423" y="1007"/>
                </a:lnTo>
                <a:lnTo>
                  <a:pt x="438" y="1026"/>
                </a:lnTo>
                <a:lnTo>
                  <a:pt x="454" y="1045"/>
                </a:lnTo>
                <a:lnTo>
                  <a:pt x="471" y="1062"/>
                </a:lnTo>
                <a:lnTo>
                  <a:pt x="489" y="1079"/>
                </a:lnTo>
                <a:lnTo>
                  <a:pt x="507" y="1095"/>
                </a:lnTo>
                <a:lnTo>
                  <a:pt x="527" y="1110"/>
                </a:lnTo>
                <a:lnTo>
                  <a:pt x="536" y="1118"/>
                </a:lnTo>
                <a:lnTo>
                  <a:pt x="546" y="1125"/>
                </a:lnTo>
                <a:lnTo>
                  <a:pt x="567" y="1138"/>
                </a:lnTo>
                <a:lnTo>
                  <a:pt x="588" y="1151"/>
                </a:lnTo>
                <a:lnTo>
                  <a:pt x="599" y="1157"/>
                </a:lnTo>
                <a:lnTo>
                  <a:pt x="610" y="1162"/>
                </a:lnTo>
                <a:lnTo>
                  <a:pt x="621" y="1168"/>
                </a:lnTo>
                <a:lnTo>
                  <a:pt x="632" y="1173"/>
                </a:lnTo>
                <a:lnTo>
                  <a:pt x="643" y="1178"/>
                </a:lnTo>
                <a:lnTo>
                  <a:pt x="655" y="1182"/>
                </a:lnTo>
                <a:lnTo>
                  <a:pt x="666" y="1187"/>
                </a:lnTo>
                <a:lnTo>
                  <a:pt x="678" y="1191"/>
                </a:lnTo>
                <a:lnTo>
                  <a:pt x="690" y="1195"/>
                </a:lnTo>
                <a:lnTo>
                  <a:pt x="702" y="1199"/>
                </a:lnTo>
                <a:lnTo>
                  <a:pt x="726" y="1205"/>
                </a:lnTo>
                <a:lnTo>
                  <a:pt x="751" y="1210"/>
                </a:lnTo>
                <a:lnTo>
                  <a:pt x="776" y="1215"/>
                </a:lnTo>
                <a:lnTo>
                  <a:pt x="801" y="1218"/>
                </a:lnTo>
                <a:lnTo>
                  <a:pt x="814" y="1219"/>
                </a:lnTo>
                <a:lnTo>
                  <a:pt x="827" y="1220"/>
                </a:lnTo>
                <a:lnTo>
                  <a:pt x="840" y="1220"/>
                </a:lnTo>
                <a:lnTo>
                  <a:pt x="853" y="1220"/>
                </a:lnTo>
                <a:lnTo>
                  <a:pt x="870" y="1220"/>
                </a:lnTo>
                <a:lnTo>
                  <a:pt x="888" y="1219"/>
                </a:lnTo>
                <a:lnTo>
                  <a:pt x="905" y="1218"/>
                </a:lnTo>
                <a:lnTo>
                  <a:pt x="922" y="1216"/>
                </a:lnTo>
                <a:lnTo>
                  <a:pt x="956" y="1210"/>
                </a:lnTo>
                <a:lnTo>
                  <a:pt x="972" y="1207"/>
                </a:lnTo>
                <a:lnTo>
                  <a:pt x="989" y="1203"/>
                </a:lnTo>
                <a:lnTo>
                  <a:pt x="1005" y="1199"/>
                </a:lnTo>
                <a:lnTo>
                  <a:pt x="1021" y="1194"/>
                </a:lnTo>
                <a:lnTo>
                  <a:pt x="1037" y="1188"/>
                </a:lnTo>
                <a:lnTo>
                  <a:pt x="1053" y="1182"/>
                </a:lnTo>
                <a:lnTo>
                  <a:pt x="1069" y="1176"/>
                </a:lnTo>
                <a:lnTo>
                  <a:pt x="1084" y="1169"/>
                </a:lnTo>
                <a:lnTo>
                  <a:pt x="1099" y="1161"/>
                </a:lnTo>
                <a:lnTo>
                  <a:pt x="1114" y="1153"/>
                </a:lnTo>
                <a:lnTo>
                  <a:pt x="1128" y="1145"/>
                </a:lnTo>
                <a:lnTo>
                  <a:pt x="1143" y="1136"/>
                </a:lnTo>
                <a:lnTo>
                  <a:pt x="1157" y="1127"/>
                </a:lnTo>
                <a:lnTo>
                  <a:pt x="1171" y="1117"/>
                </a:lnTo>
                <a:lnTo>
                  <a:pt x="1185" y="1107"/>
                </a:lnTo>
                <a:lnTo>
                  <a:pt x="1198" y="1097"/>
                </a:lnTo>
                <a:lnTo>
                  <a:pt x="1211" y="1086"/>
                </a:lnTo>
                <a:lnTo>
                  <a:pt x="1224" y="1074"/>
                </a:lnTo>
                <a:lnTo>
                  <a:pt x="1236" y="1063"/>
                </a:lnTo>
                <a:lnTo>
                  <a:pt x="1248" y="1050"/>
                </a:lnTo>
                <a:lnTo>
                  <a:pt x="1259" y="1038"/>
                </a:lnTo>
                <a:lnTo>
                  <a:pt x="1270" y="1025"/>
                </a:lnTo>
                <a:lnTo>
                  <a:pt x="1281" y="1011"/>
                </a:lnTo>
                <a:lnTo>
                  <a:pt x="1292" y="998"/>
                </a:lnTo>
                <a:lnTo>
                  <a:pt x="1302" y="983"/>
                </a:lnTo>
                <a:lnTo>
                  <a:pt x="1311" y="969"/>
                </a:lnTo>
                <a:lnTo>
                  <a:pt x="1315" y="964"/>
                </a:lnTo>
                <a:lnTo>
                  <a:pt x="1319" y="959"/>
                </a:lnTo>
                <a:lnTo>
                  <a:pt x="1324" y="955"/>
                </a:lnTo>
                <a:lnTo>
                  <a:pt x="1328" y="951"/>
                </a:lnTo>
                <a:lnTo>
                  <a:pt x="1334" y="948"/>
                </a:lnTo>
                <a:lnTo>
                  <a:pt x="1339" y="945"/>
                </a:lnTo>
                <a:lnTo>
                  <a:pt x="1345" y="943"/>
                </a:lnTo>
                <a:lnTo>
                  <a:pt x="1350" y="941"/>
                </a:lnTo>
                <a:lnTo>
                  <a:pt x="1362" y="940"/>
                </a:lnTo>
                <a:lnTo>
                  <a:pt x="1374" y="941"/>
                </a:lnTo>
                <a:lnTo>
                  <a:pt x="1380" y="942"/>
                </a:lnTo>
                <a:lnTo>
                  <a:pt x="1386" y="944"/>
                </a:lnTo>
                <a:lnTo>
                  <a:pt x="1392" y="947"/>
                </a:lnTo>
                <a:lnTo>
                  <a:pt x="1397" y="950"/>
                </a:lnTo>
                <a:lnTo>
                  <a:pt x="1403" y="953"/>
                </a:lnTo>
                <a:lnTo>
                  <a:pt x="1407" y="957"/>
                </a:lnTo>
                <a:lnTo>
                  <a:pt x="1412" y="962"/>
                </a:lnTo>
                <a:lnTo>
                  <a:pt x="1415" y="967"/>
                </a:lnTo>
                <a:lnTo>
                  <a:pt x="1419" y="972"/>
                </a:lnTo>
                <a:lnTo>
                  <a:pt x="1421" y="977"/>
                </a:lnTo>
                <a:lnTo>
                  <a:pt x="1423" y="983"/>
                </a:lnTo>
                <a:lnTo>
                  <a:pt x="1425" y="989"/>
                </a:lnTo>
                <a:lnTo>
                  <a:pt x="1426" y="1001"/>
                </a:lnTo>
                <a:lnTo>
                  <a:pt x="1426" y="1013"/>
                </a:lnTo>
                <a:lnTo>
                  <a:pt x="1424" y="1019"/>
                </a:lnTo>
                <a:lnTo>
                  <a:pt x="1422" y="1025"/>
                </a:lnTo>
                <a:lnTo>
                  <a:pt x="1420" y="1030"/>
                </a:lnTo>
                <a:lnTo>
                  <a:pt x="1417" y="1036"/>
                </a:lnTo>
                <a:lnTo>
                  <a:pt x="1405" y="1054"/>
                </a:lnTo>
                <a:lnTo>
                  <a:pt x="1392" y="1071"/>
                </a:lnTo>
                <a:lnTo>
                  <a:pt x="1380" y="1088"/>
                </a:lnTo>
                <a:lnTo>
                  <a:pt x="1366" y="1105"/>
                </a:lnTo>
                <a:lnTo>
                  <a:pt x="1353" y="1121"/>
                </a:lnTo>
                <a:lnTo>
                  <a:pt x="1339" y="1136"/>
                </a:lnTo>
                <a:lnTo>
                  <a:pt x="1324" y="1151"/>
                </a:lnTo>
                <a:lnTo>
                  <a:pt x="1309" y="1166"/>
                </a:lnTo>
                <a:lnTo>
                  <a:pt x="1293" y="1180"/>
                </a:lnTo>
                <a:lnTo>
                  <a:pt x="1278" y="1193"/>
                </a:lnTo>
                <a:lnTo>
                  <a:pt x="1261" y="1206"/>
                </a:lnTo>
                <a:lnTo>
                  <a:pt x="1245" y="1219"/>
                </a:lnTo>
                <a:lnTo>
                  <a:pt x="1228" y="1231"/>
                </a:lnTo>
                <a:lnTo>
                  <a:pt x="1211" y="1242"/>
                </a:lnTo>
                <a:lnTo>
                  <a:pt x="1193" y="1253"/>
                </a:lnTo>
                <a:lnTo>
                  <a:pt x="1175" y="1263"/>
                </a:lnTo>
                <a:lnTo>
                  <a:pt x="1156" y="1273"/>
                </a:lnTo>
                <a:lnTo>
                  <a:pt x="1137" y="1282"/>
                </a:lnTo>
                <a:lnTo>
                  <a:pt x="1118" y="1290"/>
                </a:lnTo>
                <a:lnTo>
                  <a:pt x="1099" y="1298"/>
                </a:lnTo>
                <a:lnTo>
                  <a:pt x="1080" y="1306"/>
                </a:lnTo>
                <a:lnTo>
                  <a:pt x="1060" y="1312"/>
                </a:lnTo>
                <a:lnTo>
                  <a:pt x="1040" y="1319"/>
                </a:lnTo>
                <a:lnTo>
                  <a:pt x="1020" y="1324"/>
                </a:lnTo>
                <a:lnTo>
                  <a:pt x="1000" y="1329"/>
                </a:lnTo>
                <a:lnTo>
                  <a:pt x="979" y="1333"/>
                </a:lnTo>
                <a:lnTo>
                  <a:pt x="959" y="1337"/>
                </a:lnTo>
                <a:lnTo>
                  <a:pt x="938" y="1340"/>
                </a:lnTo>
                <a:lnTo>
                  <a:pt x="917" y="1342"/>
                </a:lnTo>
                <a:lnTo>
                  <a:pt x="896" y="1344"/>
                </a:lnTo>
                <a:lnTo>
                  <a:pt x="874" y="1345"/>
                </a:lnTo>
                <a:lnTo>
                  <a:pt x="853" y="13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8"/>
          <p:cNvSpPr>
            <a:spLocks noChangeAspect="1" noEditPoints="1"/>
          </p:cNvSpPr>
          <p:nvPr/>
        </p:nvSpPr>
        <p:spPr bwMode="auto">
          <a:xfrm>
            <a:off x="4871864" y="2276872"/>
            <a:ext cx="765921" cy="720000"/>
          </a:xfrm>
          <a:custGeom>
            <a:avLst/>
            <a:gdLst>
              <a:gd name="T0" fmla="*/ 317 w 1818"/>
              <a:gd name="T1" fmla="*/ 1454 h 1709"/>
              <a:gd name="T2" fmla="*/ 335 w 1818"/>
              <a:gd name="T3" fmla="*/ 1524 h 1709"/>
              <a:gd name="T4" fmla="*/ 408 w 1818"/>
              <a:gd name="T5" fmla="*/ 1530 h 1709"/>
              <a:gd name="T6" fmla="*/ 1602 w 1818"/>
              <a:gd name="T7" fmla="*/ 205 h 1709"/>
              <a:gd name="T8" fmla="*/ 1536 w 1818"/>
              <a:gd name="T9" fmla="*/ 320 h 1709"/>
              <a:gd name="T10" fmla="*/ 1433 w 1818"/>
              <a:gd name="T11" fmla="*/ 1709 h 1709"/>
              <a:gd name="T12" fmla="*/ 1296 w 1818"/>
              <a:gd name="T13" fmla="*/ 1674 h 1709"/>
              <a:gd name="T14" fmla="*/ 549 w 1818"/>
              <a:gd name="T15" fmla="*/ 1616 h 1709"/>
              <a:gd name="T16" fmla="*/ 401 w 1818"/>
              <a:gd name="T17" fmla="*/ 1678 h 1709"/>
              <a:gd name="T18" fmla="*/ 284 w 1818"/>
              <a:gd name="T19" fmla="*/ 1660 h 1709"/>
              <a:gd name="T20" fmla="*/ 200 w 1818"/>
              <a:gd name="T21" fmla="*/ 1585 h 1709"/>
              <a:gd name="T22" fmla="*/ 170 w 1818"/>
              <a:gd name="T23" fmla="*/ 1487 h 1709"/>
              <a:gd name="T24" fmla="*/ 200 w 1818"/>
              <a:gd name="T25" fmla="*/ 1356 h 1709"/>
              <a:gd name="T26" fmla="*/ 520 w 1818"/>
              <a:gd name="T27" fmla="*/ 944 h 1709"/>
              <a:gd name="T28" fmla="*/ 327 w 1818"/>
              <a:gd name="T29" fmla="*/ 924 h 1709"/>
              <a:gd name="T30" fmla="*/ 192 w 1818"/>
              <a:gd name="T31" fmla="*/ 855 h 1709"/>
              <a:gd name="T32" fmla="*/ 74 w 1818"/>
              <a:gd name="T33" fmla="*/ 728 h 1709"/>
              <a:gd name="T34" fmla="*/ 8 w 1818"/>
              <a:gd name="T35" fmla="*/ 557 h 1709"/>
              <a:gd name="T36" fmla="*/ 11 w 1818"/>
              <a:gd name="T37" fmla="*/ 373 h 1709"/>
              <a:gd name="T38" fmla="*/ 61 w 1818"/>
              <a:gd name="T39" fmla="*/ 270 h 1709"/>
              <a:gd name="T40" fmla="*/ 141 w 1818"/>
              <a:gd name="T41" fmla="*/ 276 h 1709"/>
              <a:gd name="T42" fmla="*/ 261 w 1818"/>
              <a:gd name="T43" fmla="*/ 109 h 1709"/>
              <a:gd name="T44" fmla="*/ 299 w 1818"/>
              <a:gd name="T45" fmla="*/ 34 h 1709"/>
              <a:gd name="T46" fmla="*/ 520 w 1818"/>
              <a:gd name="T47" fmla="*/ 3 h 1709"/>
              <a:gd name="T48" fmla="*/ 735 w 1818"/>
              <a:gd name="T49" fmla="*/ 79 h 1709"/>
              <a:gd name="T50" fmla="*/ 862 w 1818"/>
              <a:gd name="T51" fmla="*/ 203 h 1709"/>
              <a:gd name="T52" fmla="*/ 930 w 1818"/>
              <a:gd name="T53" fmla="*/ 355 h 1709"/>
              <a:gd name="T54" fmla="*/ 940 w 1818"/>
              <a:gd name="T55" fmla="*/ 549 h 1709"/>
              <a:gd name="T56" fmla="*/ 1387 w 1818"/>
              <a:gd name="T57" fmla="*/ 248 h 1709"/>
              <a:gd name="T58" fmla="*/ 1562 w 1818"/>
              <a:gd name="T59" fmla="*/ 44 h 1709"/>
              <a:gd name="T60" fmla="*/ 1635 w 1818"/>
              <a:gd name="T61" fmla="*/ 40 h 1709"/>
              <a:gd name="T62" fmla="*/ 1818 w 1818"/>
              <a:gd name="T63" fmla="*/ 241 h 1709"/>
              <a:gd name="T64" fmla="*/ 1665 w 1818"/>
              <a:gd name="T65" fmla="*/ 431 h 1709"/>
              <a:gd name="T66" fmla="*/ 1580 w 1818"/>
              <a:gd name="T67" fmla="*/ 468 h 1709"/>
              <a:gd name="T68" fmla="*/ 1647 w 1818"/>
              <a:gd name="T69" fmla="*/ 1258 h 1709"/>
              <a:gd name="T70" fmla="*/ 1706 w 1818"/>
              <a:gd name="T71" fmla="*/ 1392 h 1709"/>
              <a:gd name="T72" fmla="*/ 1688 w 1818"/>
              <a:gd name="T73" fmla="*/ 1539 h 1709"/>
              <a:gd name="T74" fmla="*/ 1597 w 1818"/>
              <a:gd name="T75" fmla="*/ 1655 h 1709"/>
              <a:gd name="T76" fmla="*/ 1460 w 1818"/>
              <a:gd name="T77" fmla="*/ 1708 h 1709"/>
              <a:gd name="T78" fmla="*/ 623 w 1818"/>
              <a:gd name="T79" fmla="*/ 811 h 1709"/>
              <a:gd name="T80" fmla="*/ 1426 w 1818"/>
              <a:gd name="T81" fmla="*/ 1564 h 1709"/>
              <a:gd name="T82" fmla="*/ 1512 w 1818"/>
              <a:gd name="T83" fmla="*/ 1540 h 1709"/>
              <a:gd name="T84" fmla="*/ 1560 w 1818"/>
              <a:gd name="T85" fmla="*/ 1471 h 1709"/>
              <a:gd name="T86" fmla="*/ 1550 w 1818"/>
              <a:gd name="T87" fmla="*/ 1370 h 1709"/>
              <a:gd name="T88" fmla="*/ 793 w 1818"/>
              <a:gd name="T89" fmla="*/ 595 h 1709"/>
              <a:gd name="T90" fmla="*/ 796 w 1818"/>
              <a:gd name="T91" fmla="*/ 533 h 1709"/>
              <a:gd name="T92" fmla="*/ 788 w 1818"/>
              <a:gd name="T93" fmla="*/ 375 h 1709"/>
              <a:gd name="T94" fmla="*/ 713 w 1818"/>
              <a:gd name="T95" fmla="*/ 248 h 1709"/>
              <a:gd name="T96" fmla="*/ 573 w 1818"/>
              <a:gd name="T97" fmla="*/ 159 h 1709"/>
              <a:gd name="T98" fmla="*/ 620 w 1818"/>
              <a:gd name="T99" fmla="*/ 289 h 1709"/>
              <a:gd name="T100" fmla="*/ 570 w 1818"/>
              <a:gd name="T101" fmla="*/ 538 h 1709"/>
              <a:gd name="T102" fmla="*/ 330 w 1818"/>
              <a:gd name="T103" fmla="*/ 627 h 1709"/>
              <a:gd name="T104" fmla="*/ 270 w 1818"/>
              <a:gd name="T105" fmla="*/ 606 h 1709"/>
              <a:gd name="T106" fmla="*/ 176 w 1818"/>
              <a:gd name="T107" fmla="*/ 616 h 1709"/>
              <a:gd name="T108" fmla="*/ 272 w 1818"/>
              <a:gd name="T109" fmla="*/ 734 h 1709"/>
              <a:gd name="T110" fmla="*/ 448 w 1818"/>
              <a:gd name="T111" fmla="*/ 801 h 1709"/>
              <a:gd name="T112" fmla="*/ 1422 w 1818"/>
              <a:gd name="T113" fmla="*/ 1357 h 1709"/>
              <a:gd name="T114" fmla="*/ 1475 w 1818"/>
              <a:gd name="T115" fmla="*/ 1389 h 1709"/>
              <a:gd name="T116" fmla="*/ 1472 w 1818"/>
              <a:gd name="T117" fmla="*/ 1451 h 1709"/>
              <a:gd name="T118" fmla="*/ 1416 w 1818"/>
              <a:gd name="T119" fmla="*/ 1477 h 1709"/>
              <a:gd name="T120" fmla="*/ 1367 w 1818"/>
              <a:gd name="T121" fmla="*/ 1440 h 1709"/>
              <a:gd name="T122" fmla="*/ 1376 w 1818"/>
              <a:gd name="T123" fmla="*/ 1379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8" h="1709">
                <a:moveTo>
                  <a:pt x="668" y="1066"/>
                </a:moveTo>
                <a:lnTo>
                  <a:pt x="366" y="1368"/>
                </a:lnTo>
                <a:lnTo>
                  <a:pt x="356" y="1378"/>
                </a:lnTo>
                <a:lnTo>
                  <a:pt x="347" y="1389"/>
                </a:lnTo>
                <a:lnTo>
                  <a:pt x="340" y="1400"/>
                </a:lnTo>
                <a:lnTo>
                  <a:pt x="333" y="1411"/>
                </a:lnTo>
                <a:lnTo>
                  <a:pt x="330" y="1417"/>
                </a:lnTo>
                <a:lnTo>
                  <a:pt x="327" y="1422"/>
                </a:lnTo>
                <a:lnTo>
                  <a:pt x="323" y="1433"/>
                </a:lnTo>
                <a:lnTo>
                  <a:pt x="319" y="1444"/>
                </a:lnTo>
                <a:lnTo>
                  <a:pt x="317" y="1454"/>
                </a:lnTo>
                <a:lnTo>
                  <a:pt x="315" y="1465"/>
                </a:lnTo>
                <a:lnTo>
                  <a:pt x="315" y="1474"/>
                </a:lnTo>
                <a:lnTo>
                  <a:pt x="315" y="1484"/>
                </a:lnTo>
                <a:lnTo>
                  <a:pt x="316" y="1493"/>
                </a:lnTo>
                <a:lnTo>
                  <a:pt x="317" y="1497"/>
                </a:lnTo>
                <a:lnTo>
                  <a:pt x="318" y="1501"/>
                </a:lnTo>
                <a:lnTo>
                  <a:pt x="320" y="1504"/>
                </a:lnTo>
                <a:lnTo>
                  <a:pt x="321" y="1508"/>
                </a:lnTo>
                <a:lnTo>
                  <a:pt x="325" y="1514"/>
                </a:lnTo>
                <a:lnTo>
                  <a:pt x="330" y="1520"/>
                </a:lnTo>
                <a:lnTo>
                  <a:pt x="335" y="1524"/>
                </a:lnTo>
                <a:lnTo>
                  <a:pt x="340" y="1528"/>
                </a:lnTo>
                <a:lnTo>
                  <a:pt x="346" y="1531"/>
                </a:lnTo>
                <a:lnTo>
                  <a:pt x="352" y="1533"/>
                </a:lnTo>
                <a:lnTo>
                  <a:pt x="363" y="1535"/>
                </a:lnTo>
                <a:lnTo>
                  <a:pt x="368" y="1535"/>
                </a:lnTo>
                <a:lnTo>
                  <a:pt x="373" y="1535"/>
                </a:lnTo>
                <a:lnTo>
                  <a:pt x="380" y="1535"/>
                </a:lnTo>
                <a:lnTo>
                  <a:pt x="387" y="1535"/>
                </a:lnTo>
                <a:lnTo>
                  <a:pt x="394" y="1533"/>
                </a:lnTo>
                <a:lnTo>
                  <a:pt x="401" y="1532"/>
                </a:lnTo>
                <a:lnTo>
                  <a:pt x="408" y="1530"/>
                </a:lnTo>
                <a:lnTo>
                  <a:pt x="415" y="1528"/>
                </a:lnTo>
                <a:lnTo>
                  <a:pt x="429" y="1522"/>
                </a:lnTo>
                <a:lnTo>
                  <a:pt x="443" y="1514"/>
                </a:lnTo>
                <a:lnTo>
                  <a:pt x="457" y="1506"/>
                </a:lnTo>
                <a:lnTo>
                  <a:pt x="463" y="1501"/>
                </a:lnTo>
                <a:lnTo>
                  <a:pt x="470" y="1496"/>
                </a:lnTo>
                <a:lnTo>
                  <a:pt x="476" y="1490"/>
                </a:lnTo>
                <a:lnTo>
                  <a:pt x="482" y="1484"/>
                </a:lnTo>
                <a:lnTo>
                  <a:pt x="784" y="1182"/>
                </a:lnTo>
                <a:lnTo>
                  <a:pt x="668" y="1066"/>
                </a:lnTo>
                <a:close/>
                <a:moveTo>
                  <a:pt x="1602" y="205"/>
                </a:moveTo>
                <a:lnTo>
                  <a:pt x="1533" y="274"/>
                </a:lnTo>
                <a:lnTo>
                  <a:pt x="1529" y="279"/>
                </a:lnTo>
                <a:lnTo>
                  <a:pt x="1526" y="284"/>
                </a:lnTo>
                <a:lnTo>
                  <a:pt x="1524" y="290"/>
                </a:lnTo>
                <a:lnTo>
                  <a:pt x="1524" y="296"/>
                </a:lnTo>
                <a:lnTo>
                  <a:pt x="1524" y="301"/>
                </a:lnTo>
                <a:lnTo>
                  <a:pt x="1526" y="307"/>
                </a:lnTo>
                <a:lnTo>
                  <a:pt x="1529" y="312"/>
                </a:lnTo>
                <a:lnTo>
                  <a:pt x="1531" y="315"/>
                </a:lnTo>
                <a:lnTo>
                  <a:pt x="1533" y="317"/>
                </a:lnTo>
                <a:lnTo>
                  <a:pt x="1536" y="320"/>
                </a:lnTo>
                <a:lnTo>
                  <a:pt x="1538" y="322"/>
                </a:lnTo>
                <a:lnTo>
                  <a:pt x="1544" y="326"/>
                </a:lnTo>
                <a:lnTo>
                  <a:pt x="1549" y="328"/>
                </a:lnTo>
                <a:lnTo>
                  <a:pt x="1554" y="329"/>
                </a:lnTo>
                <a:lnTo>
                  <a:pt x="1559" y="328"/>
                </a:lnTo>
                <a:lnTo>
                  <a:pt x="1565" y="326"/>
                </a:lnTo>
                <a:lnTo>
                  <a:pt x="1570" y="322"/>
                </a:lnTo>
                <a:lnTo>
                  <a:pt x="1576" y="317"/>
                </a:lnTo>
                <a:lnTo>
                  <a:pt x="1645" y="248"/>
                </a:lnTo>
                <a:lnTo>
                  <a:pt x="1602" y="205"/>
                </a:lnTo>
                <a:close/>
                <a:moveTo>
                  <a:pt x="1433" y="1709"/>
                </a:moveTo>
                <a:lnTo>
                  <a:pt x="1419" y="1709"/>
                </a:lnTo>
                <a:lnTo>
                  <a:pt x="1405" y="1708"/>
                </a:lnTo>
                <a:lnTo>
                  <a:pt x="1392" y="1706"/>
                </a:lnTo>
                <a:lnTo>
                  <a:pt x="1378" y="1704"/>
                </a:lnTo>
                <a:lnTo>
                  <a:pt x="1365" y="1701"/>
                </a:lnTo>
                <a:lnTo>
                  <a:pt x="1352" y="1698"/>
                </a:lnTo>
                <a:lnTo>
                  <a:pt x="1339" y="1693"/>
                </a:lnTo>
                <a:lnTo>
                  <a:pt x="1327" y="1689"/>
                </a:lnTo>
                <a:lnTo>
                  <a:pt x="1314" y="1683"/>
                </a:lnTo>
                <a:lnTo>
                  <a:pt x="1302" y="1677"/>
                </a:lnTo>
                <a:lnTo>
                  <a:pt x="1296" y="1674"/>
                </a:lnTo>
                <a:lnTo>
                  <a:pt x="1291" y="1670"/>
                </a:lnTo>
                <a:lnTo>
                  <a:pt x="1279" y="1663"/>
                </a:lnTo>
                <a:lnTo>
                  <a:pt x="1268" y="1655"/>
                </a:lnTo>
                <a:lnTo>
                  <a:pt x="1257" y="1647"/>
                </a:lnTo>
                <a:lnTo>
                  <a:pt x="1247" y="1638"/>
                </a:lnTo>
                <a:lnTo>
                  <a:pt x="1237" y="1629"/>
                </a:lnTo>
                <a:lnTo>
                  <a:pt x="888" y="1281"/>
                </a:lnTo>
                <a:lnTo>
                  <a:pt x="584" y="1586"/>
                </a:lnTo>
                <a:lnTo>
                  <a:pt x="572" y="1597"/>
                </a:lnTo>
                <a:lnTo>
                  <a:pt x="561" y="1607"/>
                </a:lnTo>
                <a:lnTo>
                  <a:pt x="549" y="1616"/>
                </a:lnTo>
                <a:lnTo>
                  <a:pt x="536" y="1625"/>
                </a:lnTo>
                <a:lnTo>
                  <a:pt x="524" y="1634"/>
                </a:lnTo>
                <a:lnTo>
                  <a:pt x="511" y="1641"/>
                </a:lnTo>
                <a:lnTo>
                  <a:pt x="497" y="1648"/>
                </a:lnTo>
                <a:lnTo>
                  <a:pt x="484" y="1655"/>
                </a:lnTo>
                <a:lnTo>
                  <a:pt x="471" y="1660"/>
                </a:lnTo>
                <a:lnTo>
                  <a:pt x="457" y="1665"/>
                </a:lnTo>
                <a:lnTo>
                  <a:pt x="443" y="1669"/>
                </a:lnTo>
                <a:lnTo>
                  <a:pt x="429" y="1673"/>
                </a:lnTo>
                <a:lnTo>
                  <a:pt x="415" y="1676"/>
                </a:lnTo>
                <a:lnTo>
                  <a:pt x="401" y="1678"/>
                </a:lnTo>
                <a:lnTo>
                  <a:pt x="387" y="1679"/>
                </a:lnTo>
                <a:lnTo>
                  <a:pt x="373" y="1679"/>
                </a:lnTo>
                <a:lnTo>
                  <a:pt x="363" y="1679"/>
                </a:lnTo>
                <a:lnTo>
                  <a:pt x="352" y="1678"/>
                </a:lnTo>
                <a:lnTo>
                  <a:pt x="342" y="1677"/>
                </a:lnTo>
                <a:lnTo>
                  <a:pt x="332" y="1675"/>
                </a:lnTo>
                <a:lnTo>
                  <a:pt x="322" y="1673"/>
                </a:lnTo>
                <a:lnTo>
                  <a:pt x="312" y="1671"/>
                </a:lnTo>
                <a:lnTo>
                  <a:pt x="303" y="1668"/>
                </a:lnTo>
                <a:lnTo>
                  <a:pt x="294" y="1664"/>
                </a:lnTo>
                <a:lnTo>
                  <a:pt x="284" y="1660"/>
                </a:lnTo>
                <a:lnTo>
                  <a:pt x="276" y="1656"/>
                </a:lnTo>
                <a:lnTo>
                  <a:pt x="267" y="1651"/>
                </a:lnTo>
                <a:lnTo>
                  <a:pt x="259" y="1646"/>
                </a:lnTo>
                <a:lnTo>
                  <a:pt x="251" y="1641"/>
                </a:lnTo>
                <a:lnTo>
                  <a:pt x="243" y="1635"/>
                </a:lnTo>
                <a:lnTo>
                  <a:pt x="235" y="1628"/>
                </a:lnTo>
                <a:lnTo>
                  <a:pt x="228" y="1622"/>
                </a:lnTo>
                <a:lnTo>
                  <a:pt x="220" y="1613"/>
                </a:lnTo>
                <a:lnTo>
                  <a:pt x="213" y="1604"/>
                </a:lnTo>
                <a:lnTo>
                  <a:pt x="206" y="1595"/>
                </a:lnTo>
                <a:lnTo>
                  <a:pt x="200" y="1585"/>
                </a:lnTo>
                <a:lnTo>
                  <a:pt x="194" y="1575"/>
                </a:lnTo>
                <a:lnTo>
                  <a:pt x="189" y="1565"/>
                </a:lnTo>
                <a:lnTo>
                  <a:pt x="185" y="1555"/>
                </a:lnTo>
                <a:lnTo>
                  <a:pt x="183" y="1549"/>
                </a:lnTo>
                <a:lnTo>
                  <a:pt x="181" y="1544"/>
                </a:lnTo>
                <a:lnTo>
                  <a:pt x="177" y="1533"/>
                </a:lnTo>
                <a:lnTo>
                  <a:pt x="175" y="1522"/>
                </a:lnTo>
                <a:lnTo>
                  <a:pt x="173" y="1510"/>
                </a:lnTo>
                <a:lnTo>
                  <a:pt x="171" y="1499"/>
                </a:lnTo>
                <a:lnTo>
                  <a:pt x="171" y="1493"/>
                </a:lnTo>
                <a:lnTo>
                  <a:pt x="170" y="1487"/>
                </a:lnTo>
                <a:lnTo>
                  <a:pt x="170" y="1475"/>
                </a:lnTo>
                <a:lnTo>
                  <a:pt x="171" y="1464"/>
                </a:lnTo>
                <a:lnTo>
                  <a:pt x="171" y="1452"/>
                </a:lnTo>
                <a:lnTo>
                  <a:pt x="173" y="1440"/>
                </a:lnTo>
                <a:lnTo>
                  <a:pt x="175" y="1427"/>
                </a:lnTo>
                <a:lnTo>
                  <a:pt x="178" y="1415"/>
                </a:lnTo>
                <a:lnTo>
                  <a:pt x="181" y="1403"/>
                </a:lnTo>
                <a:lnTo>
                  <a:pt x="185" y="1391"/>
                </a:lnTo>
                <a:lnTo>
                  <a:pt x="189" y="1379"/>
                </a:lnTo>
                <a:lnTo>
                  <a:pt x="194" y="1367"/>
                </a:lnTo>
                <a:lnTo>
                  <a:pt x="200" y="1356"/>
                </a:lnTo>
                <a:lnTo>
                  <a:pt x="206" y="1344"/>
                </a:lnTo>
                <a:lnTo>
                  <a:pt x="212" y="1332"/>
                </a:lnTo>
                <a:lnTo>
                  <a:pt x="220" y="1321"/>
                </a:lnTo>
                <a:lnTo>
                  <a:pt x="227" y="1309"/>
                </a:lnTo>
                <a:lnTo>
                  <a:pt x="236" y="1298"/>
                </a:lnTo>
                <a:lnTo>
                  <a:pt x="245" y="1287"/>
                </a:lnTo>
                <a:lnTo>
                  <a:pt x="254" y="1277"/>
                </a:lnTo>
                <a:lnTo>
                  <a:pt x="264" y="1266"/>
                </a:lnTo>
                <a:lnTo>
                  <a:pt x="569" y="962"/>
                </a:lnTo>
                <a:lnTo>
                  <a:pt x="548" y="941"/>
                </a:lnTo>
                <a:lnTo>
                  <a:pt x="520" y="944"/>
                </a:lnTo>
                <a:lnTo>
                  <a:pt x="506" y="946"/>
                </a:lnTo>
                <a:lnTo>
                  <a:pt x="492" y="946"/>
                </a:lnTo>
                <a:lnTo>
                  <a:pt x="478" y="947"/>
                </a:lnTo>
                <a:lnTo>
                  <a:pt x="464" y="947"/>
                </a:lnTo>
                <a:lnTo>
                  <a:pt x="436" y="945"/>
                </a:lnTo>
                <a:lnTo>
                  <a:pt x="408" y="942"/>
                </a:lnTo>
                <a:lnTo>
                  <a:pt x="381" y="938"/>
                </a:lnTo>
                <a:lnTo>
                  <a:pt x="367" y="935"/>
                </a:lnTo>
                <a:lnTo>
                  <a:pt x="354" y="932"/>
                </a:lnTo>
                <a:lnTo>
                  <a:pt x="341" y="928"/>
                </a:lnTo>
                <a:lnTo>
                  <a:pt x="327" y="924"/>
                </a:lnTo>
                <a:lnTo>
                  <a:pt x="314" y="919"/>
                </a:lnTo>
                <a:lnTo>
                  <a:pt x="301" y="915"/>
                </a:lnTo>
                <a:lnTo>
                  <a:pt x="288" y="909"/>
                </a:lnTo>
                <a:lnTo>
                  <a:pt x="276" y="904"/>
                </a:lnTo>
                <a:lnTo>
                  <a:pt x="263" y="898"/>
                </a:lnTo>
                <a:lnTo>
                  <a:pt x="251" y="892"/>
                </a:lnTo>
                <a:lnTo>
                  <a:pt x="239" y="885"/>
                </a:lnTo>
                <a:lnTo>
                  <a:pt x="227" y="878"/>
                </a:lnTo>
                <a:lnTo>
                  <a:pt x="215" y="870"/>
                </a:lnTo>
                <a:lnTo>
                  <a:pt x="203" y="863"/>
                </a:lnTo>
                <a:lnTo>
                  <a:pt x="192" y="855"/>
                </a:lnTo>
                <a:lnTo>
                  <a:pt x="181" y="846"/>
                </a:lnTo>
                <a:lnTo>
                  <a:pt x="170" y="836"/>
                </a:lnTo>
                <a:lnTo>
                  <a:pt x="159" y="827"/>
                </a:lnTo>
                <a:lnTo>
                  <a:pt x="149" y="818"/>
                </a:lnTo>
                <a:lnTo>
                  <a:pt x="138" y="808"/>
                </a:lnTo>
                <a:lnTo>
                  <a:pt x="126" y="795"/>
                </a:lnTo>
                <a:lnTo>
                  <a:pt x="115" y="782"/>
                </a:lnTo>
                <a:lnTo>
                  <a:pt x="104" y="769"/>
                </a:lnTo>
                <a:lnTo>
                  <a:pt x="94" y="756"/>
                </a:lnTo>
                <a:lnTo>
                  <a:pt x="84" y="742"/>
                </a:lnTo>
                <a:lnTo>
                  <a:pt x="74" y="728"/>
                </a:lnTo>
                <a:lnTo>
                  <a:pt x="66" y="713"/>
                </a:lnTo>
                <a:lnTo>
                  <a:pt x="57" y="699"/>
                </a:lnTo>
                <a:lnTo>
                  <a:pt x="50" y="684"/>
                </a:lnTo>
                <a:lnTo>
                  <a:pt x="42" y="669"/>
                </a:lnTo>
                <a:lnTo>
                  <a:pt x="36" y="653"/>
                </a:lnTo>
                <a:lnTo>
                  <a:pt x="30" y="638"/>
                </a:lnTo>
                <a:lnTo>
                  <a:pt x="24" y="622"/>
                </a:lnTo>
                <a:lnTo>
                  <a:pt x="19" y="606"/>
                </a:lnTo>
                <a:lnTo>
                  <a:pt x="15" y="590"/>
                </a:lnTo>
                <a:lnTo>
                  <a:pt x="11" y="574"/>
                </a:lnTo>
                <a:lnTo>
                  <a:pt x="8" y="557"/>
                </a:lnTo>
                <a:lnTo>
                  <a:pt x="5" y="541"/>
                </a:lnTo>
                <a:lnTo>
                  <a:pt x="3" y="524"/>
                </a:lnTo>
                <a:lnTo>
                  <a:pt x="2" y="507"/>
                </a:lnTo>
                <a:lnTo>
                  <a:pt x="1" y="491"/>
                </a:lnTo>
                <a:lnTo>
                  <a:pt x="0" y="474"/>
                </a:lnTo>
                <a:lnTo>
                  <a:pt x="1" y="457"/>
                </a:lnTo>
                <a:lnTo>
                  <a:pt x="1" y="440"/>
                </a:lnTo>
                <a:lnTo>
                  <a:pt x="3" y="423"/>
                </a:lnTo>
                <a:lnTo>
                  <a:pt x="5" y="407"/>
                </a:lnTo>
                <a:lnTo>
                  <a:pt x="8" y="390"/>
                </a:lnTo>
                <a:lnTo>
                  <a:pt x="11" y="373"/>
                </a:lnTo>
                <a:lnTo>
                  <a:pt x="15" y="357"/>
                </a:lnTo>
                <a:lnTo>
                  <a:pt x="19" y="340"/>
                </a:lnTo>
                <a:lnTo>
                  <a:pt x="24" y="324"/>
                </a:lnTo>
                <a:lnTo>
                  <a:pt x="30" y="307"/>
                </a:lnTo>
                <a:lnTo>
                  <a:pt x="32" y="303"/>
                </a:lnTo>
                <a:lnTo>
                  <a:pt x="34" y="299"/>
                </a:lnTo>
                <a:lnTo>
                  <a:pt x="39" y="291"/>
                </a:lnTo>
                <a:lnTo>
                  <a:pt x="44" y="284"/>
                </a:lnTo>
                <a:lnTo>
                  <a:pt x="50" y="278"/>
                </a:lnTo>
                <a:lnTo>
                  <a:pt x="58" y="273"/>
                </a:lnTo>
                <a:lnTo>
                  <a:pt x="61" y="270"/>
                </a:lnTo>
                <a:lnTo>
                  <a:pt x="65" y="268"/>
                </a:lnTo>
                <a:lnTo>
                  <a:pt x="74" y="265"/>
                </a:lnTo>
                <a:lnTo>
                  <a:pt x="82" y="262"/>
                </a:lnTo>
                <a:lnTo>
                  <a:pt x="91" y="261"/>
                </a:lnTo>
                <a:lnTo>
                  <a:pt x="100" y="261"/>
                </a:lnTo>
                <a:lnTo>
                  <a:pt x="105" y="261"/>
                </a:lnTo>
                <a:lnTo>
                  <a:pt x="109" y="262"/>
                </a:lnTo>
                <a:lnTo>
                  <a:pt x="118" y="263"/>
                </a:lnTo>
                <a:lnTo>
                  <a:pt x="126" y="267"/>
                </a:lnTo>
                <a:lnTo>
                  <a:pt x="134" y="271"/>
                </a:lnTo>
                <a:lnTo>
                  <a:pt x="141" y="276"/>
                </a:lnTo>
                <a:lnTo>
                  <a:pt x="145" y="279"/>
                </a:lnTo>
                <a:lnTo>
                  <a:pt x="148" y="282"/>
                </a:lnTo>
                <a:lnTo>
                  <a:pt x="342" y="475"/>
                </a:lnTo>
                <a:lnTo>
                  <a:pt x="447" y="447"/>
                </a:lnTo>
                <a:lnTo>
                  <a:pt x="475" y="342"/>
                </a:lnTo>
                <a:lnTo>
                  <a:pt x="281" y="148"/>
                </a:lnTo>
                <a:lnTo>
                  <a:pt x="275" y="142"/>
                </a:lnTo>
                <a:lnTo>
                  <a:pt x="270" y="134"/>
                </a:lnTo>
                <a:lnTo>
                  <a:pt x="266" y="126"/>
                </a:lnTo>
                <a:lnTo>
                  <a:pt x="263" y="118"/>
                </a:lnTo>
                <a:lnTo>
                  <a:pt x="261" y="109"/>
                </a:lnTo>
                <a:lnTo>
                  <a:pt x="261" y="100"/>
                </a:lnTo>
                <a:lnTo>
                  <a:pt x="261" y="91"/>
                </a:lnTo>
                <a:lnTo>
                  <a:pt x="262" y="82"/>
                </a:lnTo>
                <a:lnTo>
                  <a:pt x="265" y="74"/>
                </a:lnTo>
                <a:lnTo>
                  <a:pt x="268" y="65"/>
                </a:lnTo>
                <a:lnTo>
                  <a:pt x="270" y="61"/>
                </a:lnTo>
                <a:lnTo>
                  <a:pt x="273" y="58"/>
                </a:lnTo>
                <a:lnTo>
                  <a:pt x="278" y="51"/>
                </a:lnTo>
                <a:lnTo>
                  <a:pt x="284" y="44"/>
                </a:lnTo>
                <a:lnTo>
                  <a:pt x="291" y="39"/>
                </a:lnTo>
                <a:lnTo>
                  <a:pt x="299" y="34"/>
                </a:lnTo>
                <a:lnTo>
                  <a:pt x="307" y="30"/>
                </a:lnTo>
                <a:lnTo>
                  <a:pt x="327" y="23"/>
                </a:lnTo>
                <a:lnTo>
                  <a:pt x="348" y="17"/>
                </a:lnTo>
                <a:lnTo>
                  <a:pt x="368" y="12"/>
                </a:lnTo>
                <a:lnTo>
                  <a:pt x="389" y="8"/>
                </a:lnTo>
                <a:lnTo>
                  <a:pt x="410" y="5"/>
                </a:lnTo>
                <a:lnTo>
                  <a:pt x="431" y="2"/>
                </a:lnTo>
                <a:lnTo>
                  <a:pt x="452" y="1"/>
                </a:lnTo>
                <a:lnTo>
                  <a:pt x="474" y="0"/>
                </a:lnTo>
                <a:lnTo>
                  <a:pt x="497" y="1"/>
                </a:lnTo>
                <a:lnTo>
                  <a:pt x="520" y="3"/>
                </a:lnTo>
                <a:lnTo>
                  <a:pt x="544" y="5"/>
                </a:lnTo>
                <a:lnTo>
                  <a:pt x="566" y="9"/>
                </a:lnTo>
                <a:lnTo>
                  <a:pt x="589" y="14"/>
                </a:lnTo>
                <a:lnTo>
                  <a:pt x="600" y="17"/>
                </a:lnTo>
                <a:lnTo>
                  <a:pt x="611" y="21"/>
                </a:lnTo>
                <a:lnTo>
                  <a:pt x="633" y="28"/>
                </a:lnTo>
                <a:lnTo>
                  <a:pt x="654" y="36"/>
                </a:lnTo>
                <a:lnTo>
                  <a:pt x="675" y="45"/>
                </a:lnTo>
                <a:lnTo>
                  <a:pt x="696" y="56"/>
                </a:lnTo>
                <a:lnTo>
                  <a:pt x="716" y="67"/>
                </a:lnTo>
                <a:lnTo>
                  <a:pt x="735" y="79"/>
                </a:lnTo>
                <a:lnTo>
                  <a:pt x="754" y="93"/>
                </a:lnTo>
                <a:lnTo>
                  <a:pt x="764" y="100"/>
                </a:lnTo>
                <a:lnTo>
                  <a:pt x="773" y="107"/>
                </a:lnTo>
                <a:lnTo>
                  <a:pt x="790" y="122"/>
                </a:lnTo>
                <a:lnTo>
                  <a:pt x="807" y="139"/>
                </a:lnTo>
                <a:lnTo>
                  <a:pt x="817" y="149"/>
                </a:lnTo>
                <a:lnTo>
                  <a:pt x="827" y="159"/>
                </a:lnTo>
                <a:lnTo>
                  <a:pt x="836" y="170"/>
                </a:lnTo>
                <a:lnTo>
                  <a:pt x="845" y="181"/>
                </a:lnTo>
                <a:lnTo>
                  <a:pt x="853" y="192"/>
                </a:lnTo>
                <a:lnTo>
                  <a:pt x="862" y="203"/>
                </a:lnTo>
                <a:lnTo>
                  <a:pt x="877" y="227"/>
                </a:lnTo>
                <a:lnTo>
                  <a:pt x="884" y="239"/>
                </a:lnTo>
                <a:lnTo>
                  <a:pt x="890" y="251"/>
                </a:lnTo>
                <a:lnTo>
                  <a:pt x="897" y="264"/>
                </a:lnTo>
                <a:lnTo>
                  <a:pt x="903" y="276"/>
                </a:lnTo>
                <a:lnTo>
                  <a:pt x="908" y="289"/>
                </a:lnTo>
                <a:lnTo>
                  <a:pt x="913" y="302"/>
                </a:lnTo>
                <a:lnTo>
                  <a:pt x="918" y="315"/>
                </a:lnTo>
                <a:lnTo>
                  <a:pt x="923" y="328"/>
                </a:lnTo>
                <a:lnTo>
                  <a:pt x="927" y="341"/>
                </a:lnTo>
                <a:lnTo>
                  <a:pt x="930" y="355"/>
                </a:lnTo>
                <a:lnTo>
                  <a:pt x="937" y="382"/>
                </a:lnTo>
                <a:lnTo>
                  <a:pt x="939" y="395"/>
                </a:lnTo>
                <a:lnTo>
                  <a:pt x="941" y="409"/>
                </a:lnTo>
                <a:lnTo>
                  <a:pt x="944" y="437"/>
                </a:lnTo>
                <a:lnTo>
                  <a:pt x="945" y="451"/>
                </a:lnTo>
                <a:lnTo>
                  <a:pt x="945" y="465"/>
                </a:lnTo>
                <a:lnTo>
                  <a:pt x="945" y="479"/>
                </a:lnTo>
                <a:lnTo>
                  <a:pt x="945" y="493"/>
                </a:lnTo>
                <a:lnTo>
                  <a:pt x="944" y="507"/>
                </a:lnTo>
                <a:lnTo>
                  <a:pt x="943" y="521"/>
                </a:lnTo>
                <a:lnTo>
                  <a:pt x="940" y="549"/>
                </a:lnTo>
                <a:lnTo>
                  <a:pt x="1069" y="678"/>
                </a:lnTo>
                <a:lnTo>
                  <a:pt x="1391" y="357"/>
                </a:lnTo>
                <a:lnTo>
                  <a:pt x="1387" y="345"/>
                </a:lnTo>
                <a:lnTo>
                  <a:pt x="1384" y="333"/>
                </a:lnTo>
                <a:lnTo>
                  <a:pt x="1382" y="321"/>
                </a:lnTo>
                <a:lnTo>
                  <a:pt x="1381" y="309"/>
                </a:lnTo>
                <a:lnTo>
                  <a:pt x="1380" y="297"/>
                </a:lnTo>
                <a:lnTo>
                  <a:pt x="1380" y="284"/>
                </a:lnTo>
                <a:lnTo>
                  <a:pt x="1382" y="272"/>
                </a:lnTo>
                <a:lnTo>
                  <a:pt x="1384" y="260"/>
                </a:lnTo>
                <a:lnTo>
                  <a:pt x="1387" y="248"/>
                </a:lnTo>
                <a:lnTo>
                  <a:pt x="1390" y="236"/>
                </a:lnTo>
                <a:lnTo>
                  <a:pt x="1395" y="225"/>
                </a:lnTo>
                <a:lnTo>
                  <a:pt x="1401" y="214"/>
                </a:lnTo>
                <a:lnTo>
                  <a:pt x="1407" y="203"/>
                </a:lnTo>
                <a:lnTo>
                  <a:pt x="1414" y="192"/>
                </a:lnTo>
                <a:lnTo>
                  <a:pt x="1422" y="182"/>
                </a:lnTo>
                <a:lnTo>
                  <a:pt x="1427" y="177"/>
                </a:lnTo>
                <a:lnTo>
                  <a:pt x="1431" y="172"/>
                </a:lnTo>
                <a:lnTo>
                  <a:pt x="1551" y="53"/>
                </a:lnTo>
                <a:lnTo>
                  <a:pt x="1556" y="48"/>
                </a:lnTo>
                <a:lnTo>
                  <a:pt x="1562" y="44"/>
                </a:lnTo>
                <a:lnTo>
                  <a:pt x="1568" y="40"/>
                </a:lnTo>
                <a:lnTo>
                  <a:pt x="1574" y="37"/>
                </a:lnTo>
                <a:lnTo>
                  <a:pt x="1581" y="35"/>
                </a:lnTo>
                <a:lnTo>
                  <a:pt x="1588" y="34"/>
                </a:lnTo>
                <a:lnTo>
                  <a:pt x="1595" y="33"/>
                </a:lnTo>
                <a:lnTo>
                  <a:pt x="1602" y="32"/>
                </a:lnTo>
                <a:lnTo>
                  <a:pt x="1609" y="33"/>
                </a:lnTo>
                <a:lnTo>
                  <a:pt x="1616" y="34"/>
                </a:lnTo>
                <a:lnTo>
                  <a:pt x="1622" y="35"/>
                </a:lnTo>
                <a:lnTo>
                  <a:pt x="1629" y="37"/>
                </a:lnTo>
                <a:lnTo>
                  <a:pt x="1635" y="40"/>
                </a:lnTo>
                <a:lnTo>
                  <a:pt x="1642" y="44"/>
                </a:lnTo>
                <a:lnTo>
                  <a:pt x="1647" y="48"/>
                </a:lnTo>
                <a:lnTo>
                  <a:pt x="1653" y="53"/>
                </a:lnTo>
                <a:lnTo>
                  <a:pt x="1797" y="197"/>
                </a:lnTo>
                <a:lnTo>
                  <a:pt x="1802" y="203"/>
                </a:lnTo>
                <a:lnTo>
                  <a:pt x="1806" y="208"/>
                </a:lnTo>
                <a:lnTo>
                  <a:pt x="1810" y="214"/>
                </a:lnTo>
                <a:lnTo>
                  <a:pt x="1813" y="221"/>
                </a:lnTo>
                <a:lnTo>
                  <a:pt x="1815" y="227"/>
                </a:lnTo>
                <a:lnTo>
                  <a:pt x="1817" y="234"/>
                </a:lnTo>
                <a:lnTo>
                  <a:pt x="1818" y="241"/>
                </a:lnTo>
                <a:lnTo>
                  <a:pt x="1818" y="248"/>
                </a:lnTo>
                <a:lnTo>
                  <a:pt x="1818" y="255"/>
                </a:lnTo>
                <a:lnTo>
                  <a:pt x="1817" y="262"/>
                </a:lnTo>
                <a:lnTo>
                  <a:pt x="1815" y="269"/>
                </a:lnTo>
                <a:lnTo>
                  <a:pt x="1813" y="276"/>
                </a:lnTo>
                <a:lnTo>
                  <a:pt x="1810" y="282"/>
                </a:lnTo>
                <a:lnTo>
                  <a:pt x="1806" y="288"/>
                </a:lnTo>
                <a:lnTo>
                  <a:pt x="1802" y="294"/>
                </a:lnTo>
                <a:lnTo>
                  <a:pt x="1797" y="299"/>
                </a:lnTo>
                <a:lnTo>
                  <a:pt x="1677" y="419"/>
                </a:lnTo>
                <a:lnTo>
                  <a:pt x="1665" y="431"/>
                </a:lnTo>
                <a:lnTo>
                  <a:pt x="1658" y="436"/>
                </a:lnTo>
                <a:lnTo>
                  <a:pt x="1651" y="441"/>
                </a:lnTo>
                <a:lnTo>
                  <a:pt x="1644" y="445"/>
                </a:lnTo>
                <a:lnTo>
                  <a:pt x="1636" y="450"/>
                </a:lnTo>
                <a:lnTo>
                  <a:pt x="1629" y="453"/>
                </a:lnTo>
                <a:lnTo>
                  <a:pt x="1621" y="457"/>
                </a:lnTo>
                <a:lnTo>
                  <a:pt x="1613" y="460"/>
                </a:lnTo>
                <a:lnTo>
                  <a:pt x="1605" y="463"/>
                </a:lnTo>
                <a:lnTo>
                  <a:pt x="1597" y="465"/>
                </a:lnTo>
                <a:lnTo>
                  <a:pt x="1589" y="467"/>
                </a:lnTo>
                <a:lnTo>
                  <a:pt x="1580" y="468"/>
                </a:lnTo>
                <a:lnTo>
                  <a:pt x="1572" y="469"/>
                </a:lnTo>
                <a:lnTo>
                  <a:pt x="1554" y="470"/>
                </a:lnTo>
                <a:lnTo>
                  <a:pt x="1538" y="469"/>
                </a:lnTo>
                <a:lnTo>
                  <a:pt x="1523" y="467"/>
                </a:lnTo>
                <a:lnTo>
                  <a:pt x="1515" y="466"/>
                </a:lnTo>
                <a:lnTo>
                  <a:pt x="1508" y="464"/>
                </a:lnTo>
                <a:lnTo>
                  <a:pt x="1493" y="459"/>
                </a:lnTo>
                <a:lnTo>
                  <a:pt x="1171" y="780"/>
                </a:lnTo>
                <a:lnTo>
                  <a:pt x="1628" y="1237"/>
                </a:lnTo>
                <a:lnTo>
                  <a:pt x="1638" y="1247"/>
                </a:lnTo>
                <a:lnTo>
                  <a:pt x="1647" y="1258"/>
                </a:lnTo>
                <a:lnTo>
                  <a:pt x="1655" y="1268"/>
                </a:lnTo>
                <a:lnTo>
                  <a:pt x="1663" y="1279"/>
                </a:lnTo>
                <a:lnTo>
                  <a:pt x="1670" y="1291"/>
                </a:lnTo>
                <a:lnTo>
                  <a:pt x="1677" y="1302"/>
                </a:lnTo>
                <a:lnTo>
                  <a:pt x="1683" y="1315"/>
                </a:lnTo>
                <a:lnTo>
                  <a:pt x="1688" y="1327"/>
                </a:lnTo>
                <a:lnTo>
                  <a:pt x="1693" y="1339"/>
                </a:lnTo>
                <a:lnTo>
                  <a:pt x="1697" y="1352"/>
                </a:lnTo>
                <a:lnTo>
                  <a:pt x="1701" y="1365"/>
                </a:lnTo>
                <a:lnTo>
                  <a:pt x="1704" y="1378"/>
                </a:lnTo>
                <a:lnTo>
                  <a:pt x="1706" y="1392"/>
                </a:lnTo>
                <a:lnTo>
                  <a:pt x="1708" y="1405"/>
                </a:lnTo>
                <a:lnTo>
                  <a:pt x="1709" y="1419"/>
                </a:lnTo>
                <a:lnTo>
                  <a:pt x="1709" y="1433"/>
                </a:lnTo>
                <a:lnTo>
                  <a:pt x="1709" y="1447"/>
                </a:lnTo>
                <a:lnTo>
                  <a:pt x="1708" y="1460"/>
                </a:lnTo>
                <a:lnTo>
                  <a:pt x="1706" y="1474"/>
                </a:lnTo>
                <a:lnTo>
                  <a:pt x="1704" y="1487"/>
                </a:lnTo>
                <a:lnTo>
                  <a:pt x="1701" y="1500"/>
                </a:lnTo>
                <a:lnTo>
                  <a:pt x="1697" y="1513"/>
                </a:lnTo>
                <a:lnTo>
                  <a:pt x="1693" y="1526"/>
                </a:lnTo>
                <a:lnTo>
                  <a:pt x="1688" y="1539"/>
                </a:lnTo>
                <a:lnTo>
                  <a:pt x="1683" y="1551"/>
                </a:lnTo>
                <a:lnTo>
                  <a:pt x="1677" y="1563"/>
                </a:lnTo>
                <a:lnTo>
                  <a:pt x="1670" y="1575"/>
                </a:lnTo>
                <a:lnTo>
                  <a:pt x="1663" y="1586"/>
                </a:lnTo>
                <a:lnTo>
                  <a:pt x="1655" y="1597"/>
                </a:lnTo>
                <a:lnTo>
                  <a:pt x="1647" y="1608"/>
                </a:lnTo>
                <a:lnTo>
                  <a:pt x="1638" y="1618"/>
                </a:lnTo>
                <a:lnTo>
                  <a:pt x="1628" y="1628"/>
                </a:lnTo>
                <a:lnTo>
                  <a:pt x="1618" y="1638"/>
                </a:lnTo>
                <a:lnTo>
                  <a:pt x="1608" y="1647"/>
                </a:lnTo>
                <a:lnTo>
                  <a:pt x="1597" y="1655"/>
                </a:lnTo>
                <a:lnTo>
                  <a:pt x="1586" y="1663"/>
                </a:lnTo>
                <a:lnTo>
                  <a:pt x="1575" y="1670"/>
                </a:lnTo>
                <a:lnTo>
                  <a:pt x="1563" y="1677"/>
                </a:lnTo>
                <a:lnTo>
                  <a:pt x="1551" y="1683"/>
                </a:lnTo>
                <a:lnTo>
                  <a:pt x="1539" y="1689"/>
                </a:lnTo>
                <a:lnTo>
                  <a:pt x="1526" y="1693"/>
                </a:lnTo>
                <a:lnTo>
                  <a:pt x="1513" y="1698"/>
                </a:lnTo>
                <a:lnTo>
                  <a:pt x="1500" y="1701"/>
                </a:lnTo>
                <a:lnTo>
                  <a:pt x="1487" y="1704"/>
                </a:lnTo>
                <a:lnTo>
                  <a:pt x="1474" y="1706"/>
                </a:lnTo>
                <a:lnTo>
                  <a:pt x="1460" y="1708"/>
                </a:lnTo>
                <a:lnTo>
                  <a:pt x="1446" y="1709"/>
                </a:lnTo>
                <a:lnTo>
                  <a:pt x="1433" y="1709"/>
                </a:lnTo>
                <a:close/>
                <a:moveTo>
                  <a:pt x="572" y="790"/>
                </a:moveTo>
                <a:lnTo>
                  <a:pt x="579" y="790"/>
                </a:lnTo>
                <a:lnTo>
                  <a:pt x="586" y="791"/>
                </a:lnTo>
                <a:lnTo>
                  <a:pt x="593" y="793"/>
                </a:lnTo>
                <a:lnTo>
                  <a:pt x="599" y="795"/>
                </a:lnTo>
                <a:lnTo>
                  <a:pt x="605" y="798"/>
                </a:lnTo>
                <a:lnTo>
                  <a:pt x="612" y="802"/>
                </a:lnTo>
                <a:lnTo>
                  <a:pt x="617" y="806"/>
                </a:lnTo>
                <a:lnTo>
                  <a:pt x="623" y="811"/>
                </a:lnTo>
                <a:lnTo>
                  <a:pt x="1338" y="1527"/>
                </a:lnTo>
                <a:lnTo>
                  <a:pt x="1348" y="1536"/>
                </a:lnTo>
                <a:lnTo>
                  <a:pt x="1359" y="1543"/>
                </a:lnTo>
                <a:lnTo>
                  <a:pt x="1370" y="1550"/>
                </a:lnTo>
                <a:lnTo>
                  <a:pt x="1376" y="1553"/>
                </a:lnTo>
                <a:lnTo>
                  <a:pt x="1382" y="1555"/>
                </a:lnTo>
                <a:lnTo>
                  <a:pt x="1388" y="1557"/>
                </a:lnTo>
                <a:lnTo>
                  <a:pt x="1394" y="1559"/>
                </a:lnTo>
                <a:lnTo>
                  <a:pt x="1407" y="1562"/>
                </a:lnTo>
                <a:lnTo>
                  <a:pt x="1420" y="1564"/>
                </a:lnTo>
                <a:lnTo>
                  <a:pt x="1426" y="1564"/>
                </a:lnTo>
                <a:lnTo>
                  <a:pt x="1433" y="1564"/>
                </a:lnTo>
                <a:lnTo>
                  <a:pt x="1445" y="1564"/>
                </a:lnTo>
                <a:lnTo>
                  <a:pt x="1458" y="1562"/>
                </a:lnTo>
                <a:lnTo>
                  <a:pt x="1465" y="1561"/>
                </a:lnTo>
                <a:lnTo>
                  <a:pt x="1471" y="1559"/>
                </a:lnTo>
                <a:lnTo>
                  <a:pt x="1483" y="1555"/>
                </a:lnTo>
                <a:lnTo>
                  <a:pt x="1489" y="1553"/>
                </a:lnTo>
                <a:lnTo>
                  <a:pt x="1495" y="1550"/>
                </a:lnTo>
                <a:lnTo>
                  <a:pt x="1501" y="1547"/>
                </a:lnTo>
                <a:lnTo>
                  <a:pt x="1506" y="1543"/>
                </a:lnTo>
                <a:lnTo>
                  <a:pt x="1512" y="1540"/>
                </a:lnTo>
                <a:lnTo>
                  <a:pt x="1517" y="1536"/>
                </a:lnTo>
                <a:lnTo>
                  <a:pt x="1522" y="1531"/>
                </a:lnTo>
                <a:lnTo>
                  <a:pt x="1527" y="1527"/>
                </a:lnTo>
                <a:lnTo>
                  <a:pt x="1535" y="1517"/>
                </a:lnTo>
                <a:lnTo>
                  <a:pt x="1543" y="1506"/>
                </a:lnTo>
                <a:lnTo>
                  <a:pt x="1547" y="1501"/>
                </a:lnTo>
                <a:lnTo>
                  <a:pt x="1550" y="1495"/>
                </a:lnTo>
                <a:lnTo>
                  <a:pt x="1553" y="1490"/>
                </a:lnTo>
                <a:lnTo>
                  <a:pt x="1556" y="1484"/>
                </a:lnTo>
                <a:lnTo>
                  <a:pt x="1558" y="1478"/>
                </a:lnTo>
                <a:lnTo>
                  <a:pt x="1560" y="1471"/>
                </a:lnTo>
                <a:lnTo>
                  <a:pt x="1563" y="1459"/>
                </a:lnTo>
                <a:lnTo>
                  <a:pt x="1565" y="1446"/>
                </a:lnTo>
                <a:lnTo>
                  <a:pt x="1565" y="1439"/>
                </a:lnTo>
                <a:lnTo>
                  <a:pt x="1566" y="1433"/>
                </a:lnTo>
                <a:lnTo>
                  <a:pt x="1565" y="1420"/>
                </a:lnTo>
                <a:lnTo>
                  <a:pt x="1564" y="1413"/>
                </a:lnTo>
                <a:lnTo>
                  <a:pt x="1563" y="1407"/>
                </a:lnTo>
                <a:lnTo>
                  <a:pt x="1562" y="1400"/>
                </a:lnTo>
                <a:lnTo>
                  <a:pt x="1560" y="1394"/>
                </a:lnTo>
                <a:lnTo>
                  <a:pt x="1556" y="1382"/>
                </a:lnTo>
                <a:lnTo>
                  <a:pt x="1550" y="1370"/>
                </a:lnTo>
                <a:lnTo>
                  <a:pt x="1547" y="1365"/>
                </a:lnTo>
                <a:lnTo>
                  <a:pt x="1543" y="1359"/>
                </a:lnTo>
                <a:lnTo>
                  <a:pt x="1535" y="1349"/>
                </a:lnTo>
                <a:lnTo>
                  <a:pt x="1531" y="1344"/>
                </a:lnTo>
                <a:lnTo>
                  <a:pt x="1527" y="1339"/>
                </a:lnTo>
                <a:lnTo>
                  <a:pt x="811" y="623"/>
                </a:lnTo>
                <a:lnTo>
                  <a:pt x="804" y="616"/>
                </a:lnTo>
                <a:lnTo>
                  <a:pt x="799" y="608"/>
                </a:lnTo>
                <a:lnTo>
                  <a:pt x="797" y="604"/>
                </a:lnTo>
                <a:lnTo>
                  <a:pt x="795" y="600"/>
                </a:lnTo>
                <a:lnTo>
                  <a:pt x="793" y="595"/>
                </a:lnTo>
                <a:lnTo>
                  <a:pt x="792" y="591"/>
                </a:lnTo>
                <a:lnTo>
                  <a:pt x="791" y="587"/>
                </a:lnTo>
                <a:lnTo>
                  <a:pt x="790" y="582"/>
                </a:lnTo>
                <a:lnTo>
                  <a:pt x="790" y="577"/>
                </a:lnTo>
                <a:lnTo>
                  <a:pt x="790" y="573"/>
                </a:lnTo>
                <a:lnTo>
                  <a:pt x="790" y="568"/>
                </a:lnTo>
                <a:lnTo>
                  <a:pt x="790" y="564"/>
                </a:lnTo>
                <a:lnTo>
                  <a:pt x="791" y="559"/>
                </a:lnTo>
                <a:lnTo>
                  <a:pt x="792" y="554"/>
                </a:lnTo>
                <a:lnTo>
                  <a:pt x="794" y="544"/>
                </a:lnTo>
                <a:lnTo>
                  <a:pt x="796" y="533"/>
                </a:lnTo>
                <a:lnTo>
                  <a:pt x="798" y="522"/>
                </a:lnTo>
                <a:lnTo>
                  <a:pt x="800" y="511"/>
                </a:lnTo>
                <a:lnTo>
                  <a:pt x="802" y="490"/>
                </a:lnTo>
                <a:lnTo>
                  <a:pt x="802" y="479"/>
                </a:lnTo>
                <a:lnTo>
                  <a:pt x="802" y="469"/>
                </a:lnTo>
                <a:lnTo>
                  <a:pt x="801" y="448"/>
                </a:lnTo>
                <a:lnTo>
                  <a:pt x="799" y="427"/>
                </a:lnTo>
                <a:lnTo>
                  <a:pt x="796" y="406"/>
                </a:lnTo>
                <a:lnTo>
                  <a:pt x="793" y="396"/>
                </a:lnTo>
                <a:lnTo>
                  <a:pt x="791" y="386"/>
                </a:lnTo>
                <a:lnTo>
                  <a:pt x="788" y="375"/>
                </a:lnTo>
                <a:lnTo>
                  <a:pt x="784" y="366"/>
                </a:lnTo>
                <a:lnTo>
                  <a:pt x="781" y="356"/>
                </a:lnTo>
                <a:lnTo>
                  <a:pt x="777" y="346"/>
                </a:lnTo>
                <a:lnTo>
                  <a:pt x="768" y="327"/>
                </a:lnTo>
                <a:lnTo>
                  <a:pt x="758" y="308"/>
                </a:lnTo>
                <a:lnTo>
                  <a:pt x="747" y="290"/>
                </a:lnTo>
                <a:lnTo>
                  <a:pt x="741" y="281"/>
                </a:lnTo>
                <a:lnTo>
                  <a:pt x="734" y="273"/>
                </a:lnTo>
                <a:lnTo>
                  <a:pt x="728" y="264"/>
                </a:lnTo>
                <a:lnTo>
                  <a:pt x="721" y="256"/>
                </a:lnTo>
                <a:lnTo>
                  <a:pt x="713" y="248"/>
                </a:lnTo>
                <a:lnTo>
                  <a:pt x="706" y="240"/>
                </a:lnTo>
                <a:lnTo>
                  <a:pt x="694" y="229"/>
                </a:lnTo>
                <a:lnTo>
                  <a:pt x="682" y="219"/>
                </a:lnTo>
                <a:lnTo>
                  <a:pt x="670" y="209"/>
                </a:lnTo>
                <a:lnTo>
                  <a:pt x="657" y="200"/>
                </a:lnTo>
                <a:lnTo>
                  <a:pt x="644" y="192"/>
                </a:lnTo>
                <a:lnTo>
                  <a:pt x="630" y="184"/>
                </a:lnTo>
                <a:lnTo>
                  <a:pt x="617" y="177"/>
                </a:lnTo>
                <a:lnTo>
                  <a:pt x="602" y="170"/>
                </a:lnTo>
                <a:lnTo>
                  <a:pt x="588" y="164"/>
                </a:lnTo>
                <a:lnTo>
                  <a:pt x="573" y="159"/>
                </a:lnTo>
                <a:lnTo>
                  <a:pt x="558" y="155"/>
                </a:lnTo>
                <a:lnTo>
                  <a:pt x="543" y="151"/>
                </a:lnTo>
                <a:lnTo>
                  <a:pt x="528" y="148"/>
                </a:lnTo>
                <a:lnTo>
                  <a:pt x="512" y="146"/>
                </a:lnTo>
                <a:lnTo>
                  <a:pt x="496" y="145"/>
                </a:lnTo>
                <a:lnTo>
                  <a:pt x="480" y="144"/>
                </a:lnTo>
                <a:lnTo>
                  <a:pt x="606" y="270"/>
                </a:lnTo>
                <a:lnTo>
                  <a:pt x="609" y="273"/>
                </a:lnTo>
                <a:lnTo>
                  <a:pt x="612" y="277"/>
                </a:lnTo>
                <a:lnTo>
                  <a:pt x="618" y="285"/>
                </a:lnTo>
                <a:lnTo>
                  <a:pt x="620" y="289"/>
                </a:lnTo>
                <a:lnTo>
                  <a:pt x="622" y="293"/>
                </a:lnTo>
                <a:lnTo>
                  <a:pt x="623" y="298"/>
                </a:lnTo>
                <a:lnTo>
                  <a:pt x="625" y="302"/>
                </a:lnTo>
                <a:lnTo>
                  <a:pt x="626" y="307"/>
                </a:lnTo>
                <a:lnTo>
                  <a:pt x="626" y="311"/>
                </a:lnTo>
                <a:lnTo>
                  <a:pt x="627" y="320"/>
                </a:lnTo>
                <a:lnTo>
                  <a:pt x="627" y="330"/>
                </a:lnTo>
                <a:lnTo>
                  <a:pt x="625" y="339"/>
                </a:lnTo>
                <a:lnTo>
                  <a:pt x="575" y="524"/>
                </a:lnTo>
                <a:lnTo>
                  <a:pt x="572" y="533"/>
                </a:lnTo>
                <a:lnTo>
                  <a:pt x="570" y="538"/>
                </a:lnTo>
                <a:lnTo>
                  <a:pt x="568" y="542"/>
                </a:lnTo>
                <a:lnTo>
                  <a:pt x="565" y="546"/>
                </a:lnTo>
                <a:lnTo>
                  <a:pt x="563" y="550"/>
                </a:lnTo>
                <a:lnTo>
                  <a:pt x="556" y="557"/>
                </a:lnTo>
                <a:lnTo>
                  <a:pt x="549" y="563"/>
                </a:lnTo>
                <a:lnTo>
                  <a:pt x="546" y="566"/>
                </a:lnTo>
                <a:lnTo>
                  <a:pt x="542" y="568"/>
                </a:lnTo>
                <a:lnTo>
                  <a:pt x="533" y="572"/>
                </a:lnTo>
                <a:lnTo>
                  <a:pt x="524" y="575"/>
                </a:lnTo>
                <a:lnTo>
                  <a:pt x="339" y="625"/>
                </a:lnTo>
                <a:lnTo>
                  <a:pt x="330" y="627"/>
                </a:lnTo>
                <a:lnTo>
                  <a:pt x="325" y="627"/>
                </a:lnTo>
                <a:lnTo>
                  <a:pt x="320" y="627"/>
                </a:lnTo>
                <a:lnTo>
                  <a:pt x="311" y="627"/>
                </a:lnTo>
                <a:lnTo>
                  <a:pt x="302" y="625"/>
                </a:lnTo>
                <a:lnTo>
                  <a:pt x="297" y="624"/>
                </a:lnTo>
                <a:lnTo>
                  <a:pt x="293" y="622"/>
                </a:lnTo>
                <a:lnTo>
                  <a:pt x="289" y="620"/>
                </a:lnTo>
                <a:lnTo>
                  <a:pt x="285" y="618"/>
                </a:lnTo>
                <a:lnTo>
                  <a:pt x="281" y="615"/>
                </a:lnTo>
                <a:lnTo>
                  <a:pt x="277" y="613"/>
                </a:lnTo>
                <a:lnTo>
                  <a:pt x="270" y="606"/>
                </a:lnTo>
                <a:lnTo>
                  <a:pt x="144" y="481"/>
                </a:lnTo>
                <a:lnTo>
                  <a:pt x="144" y="489"/>
                </a:lnTo>
                <a:lnTo>
                  <a:pt x="145" y="496"/>
                </a:lnTo>
                <a:lnTo>
                  <a:pt x="146" y="512"/>
                </a:lnTo>
                <a:lnTo>
                  <a:pt x="148" y="527"/>
                </a:lnTo>
                <a:lnTo>
                  <a:pt x="151" y="543"/>
                </a:lnTo>
                <a:lnTo>
                  <a:pt x="155" y="558"/>
                </a:lnTo>
                <a:lnTo>
                  <a:pt x="159" y="573"/>
                </a:lnTo>
                <a:lnTo>
                  <a:pt x="164" y="587"/>
                </a:lnTo>
                <a:lnTo>
                  <a:pt x="170" y="602"/>
                </a:lnTo>
                <a:lnTo>
                  <a:pt x="176" y="616"/>
                </a:lnTo>
                <a:lnTo>
                  <a:pt x="183" y="630"/>
                </a:lnTo>
                <a:lnTo>
                  <a:pt x="191" y="644"/>
                </a:lnTo>
                <a:lnTo>
                  <a:pt x="200" y="657"/>
                </a:lnTo>
                <a:lnTo>
                  <a:pt x="209" y="670"/>
                </a:lnTo>
                <a:lnTo>
                  <a:pt x="219" y="682"/>
                </a:lnTo>
                <a:lnTo>
                  <a:pt x="224" y="688"/>
                </a:lnTo>
                <a:lnTo>
                  <a:pt x="229" y="694"/>
                </a:lnTo>
                <a:lnTo>
                  <a:pt x="240" y="706"/>
                </a:lnTo>
                <a:lnTo>
                  <a:pt x="248" y="714"/>
                </a:lnTo>
                <a:lnTo>
                  <a:pt x="256" y="721"/>
                </a:lnTo>
                <a:lnTo>
                  <a:pt x="272" y="734"/>
                </a:lnTo>
                <a:lnTo>
                  <a:pt x="290" y="747"/>
                </a:lnTo>
                <a:lnTo>
                  <a:pt x="308" y="758"/>
                </a:lnTo>
                <a:lnTo>
                  <a:pt x="326" y="768"/>
                </a:lnTo>
                <a:lnTo>
                  <a:pt x="346" y="776"/>
                </a:lnTo>
                <a:lnTo>
                  <a:pt x="355" y="780"/>
                </a:lnTo>
                <a:lnTo>
                  <a:pt x="365" y="784"/>
                </a:lnTo>
                <a:lnTo>
                  <a:pt x="386" y="790"/>
                </a:lnTo>
                <a:lnTo>
                  <a:pt x="406" y="795"/>
                </a:lnTo>
                <a:lnTo>
                  <a:pt x="416" y="797"/>
                </a:lnTo>
                <a:lnTo>
                  <a:pt x="427" y="799"/>
                </a:lnTo>
                <a:lnTo>
                  <a:pt x="448" y="801"/>
                </a:lnTo>
                <a:lnTo>
                  <a:pt x="469" y="802"/>
                </a:lnTo>
                <a:lnTo>
                  <a:pt x="480" y="802"/>
                </a:lnTo>
                <a:lnTo>
                  <a:pt x="490" y="802"/>
                </a:lnTo>
                <a:lnTo>
                  <a:pt x="501" y="801"/>
                </a:lnTo>
                <a:lnTo>
                  <a:pt x="512" y="800"/>
                </a:lnTo>
                <a:lnTo>
                  <a:pt x="522" y="798"/>
                </a:lnTo>
                <a:lnTo>
                  <a:pt x="533" y="797"/>
                </a:lnTo>
                <a:lnTo>
                  <a:pt x="554" y="792"/>
                </a:lnTo>
                <a:lnTo>
                  <a:pt x="563" y="790"/>
                </a:lnTo>
                <a:lnTo>
                  <a:pt x="572" y="790"/>
                </a:lnTo>
                <a:close/>
                <a:moveTo>
                  <a:pt x="1422" y="1357"/>
                </a:moveTo>
                <a:lnTo>
                  <a:pt x="1428" y="1358"/>
                </a:lnTo>
                <a:lnTo>
                  <a:pt x="1434" y="1358"/>
                </a:lnTo>
                <a:lnTo>
                  <a:pt x="1440" y="1360"/>
                </a:lnTo>
                <a:lnTo>
                  <a:pt x="1445" y="1362"/>
                </a:lnTo>
                <a:lnTo>
                  <a:pt x="1451" y="1364"/>
                </a:lnTo>
                <a:lnTo>
                  <a:pt x="1456" y="1367"/>
                </a:lnTo>
                <a:lnTo>
                  <a:pt x="1460" y="1371"/>
                </a:lnTo>
                <a:lnTo>
                  <a:pt x="1464" y="1375"/>
                </a:lnTo>
                <a:lnTo>
                  <a:pt x="1468" y="1379"/>
                </a:lnTo>
                <a:lnTo>
                  <a:pt x="1472" y="1384"/>
                </a:lnTo>
                <a:lnTo>
                  <a:pt x="1475" y="1389"/>
                </a:lnTo>
                <a:lnTo>
                  <a:pt x="1477" y="1394"/>
                </a:lnTo>
                <a:lnTo>
                  <a:pt x="1479" y="1399"/>
                </a:lnTo>
                <a:lnTo>
                  <a:pt x="1481" y="1405"/>
                </a:lnTo>
                <a:lnTo>
                  <a:pt x="1482" y="1411"/>
                </a:lnTo>
                <a:lnTo>
                  <a:pt x="1482" y="1417"/>
                </a:lnTo>
                <a:lnTo>
                  <a:pt x="1482" y="1423"/>
                </a:lnTo>
                <a:lnTo>
                  <a:pt x="1481" y="1429"/>
                </a:lnTo>
                <a:lnTo>
                  <a:pt x="1479" y="1435"/>
                </a:lnTo>
                <a:lnTo>
                  <a:pt x="1477" y="1440"/>
                </a:lnTo>
                <a:lnTo>
                  <a:pt x="1475" y="1446"/>
                </a:lnTo>
                <a:lnTo>
                  <a:pt x="1472" y="1451"/>
                </a:lnTo>
                <a:lnTo>
                  <a:pt x="1468" y="1455"/>
                </a:lnTo>
                <a:lnTo>
                  <a:pt x="1464" y="1459"/>
                </a:lnTo>
                <a:lnTo>
                  <a:pt x="1460" y="1463"/>
                </a:lnTo>
                <a:lnTo>
                  <a:pt x="1456" y="1467"/>
                </a:lnTo>
                <a:lnTo>
                  <a:pt x="1451" y="1470"/>
                </a:lnTo>
                <a:lnTo>
                  <a:pt x="1445" y="1472"/>
                </a:lnTo>
                <a:lnTo>
                  <a:pt x="1440" y="1474"/>
                </a:lnTo>
                <a:lnTo>
                  <a:pt x="1434" y="1476"/>
                </a:lnTo>
                <a:lnTo>
                  <a:pt x="1428" y="1477"/>
                </a:lnTo>
                <a:lnTo>
                  <a:pt x="1422" y="1477"/>
                </a:lnTo>
                <a:lnTo>
                  <a:pt x="1416" y="1477"/>
                </a:lnTo>
                <a:lnTo>
                  <a:pt x="1410" y="1476"/>
                </a:lnTo>
                <a:lnTo>
                  <a:pt x="1404" y="1474"/>
                </a:lnTo>
                <a:lnTo>
                  <a:pt x="1399" y="1472"/>
                </a:lnTo>
                <a:lnTo>
                  <a:pt x="1393" y="1470"/>
                </a:lnTo>
                <a:lnTo>
                  <a:pt x="1388" y="1467"/>
                </a:lnTo>
                <a:lnTo>
                  <a:pt x="1384" y="1463"/>
                </a:lnTo>
                <a:lnTo>
                  <a:pt x="1380" y="1459"/>
                </a:lnTo>
                <a:lnTo>
                  <a:pt x="1376" y="1455"/>
                </a:lnTo>
                <a:lnTo>
                  <a:pt x="1372" y="1451"/>
                </a:lnTo>
                <a:lnTo>
                  <a:pt x="1369" y="1446"/>
                </a:lnTo>
                <a:lnTo>
                  <a:pt x="1367" y="1440"/>
                </a:lnTo>
                <a:lnTo>
                  <a:pt x="1365" y="1435"/>
                </a:lnTo>
                <a:lnTo>
                  <a:pt x="1363" y="1429"/>
                </a:lnTo>
                <a:lnTo>
                  <a:pt x="1362" y="1423"/>
                </a:lnTo>
                <a:lnTo>
                  <a:pt x="1362" y="1417"/>
                </a:lnTo>
                <a:lnTo>
                  <a:pt x="1362" y="1411"/>
                </a:lnTo>
                <a:lnTo>
                  <a:pt x="1363" y="1405"/>
                </a:lnTo>
                <a:lnTo>
                  <a:pt x="1365" y="1399"/>
                </a:lnTo>
                <a:lnTo>
                  <a:pt x="1367" y="1394"/>
                </a:lnTo>
                <a:lnTo>
                  <a:pt x="1369" y="1389"/>
                </a:lnTo>
                <a:lnTo>
                  <a:pt x="1372" y="1384"/>
                </a:lnTo>
                <a:lnTo>
                  <a:pt x="1376" y="1379"/>
                </a:lnTo>
                <a:lnTo>
                  <a:pt x="1380" y="1375"/>
                </a:lnTo>
                <a:lnTo>
                  <a:pt x="1384" y="1371"/>
                </a:lnTo>
                <a:lnTo>
                  <a:pt x="1388" y="1367"/>
                </a:lnTo>
                <a:lnTo>
                  <a:pt x="1393" y="1364"/>
                </a:lnTo>
                <a:lnTo>
                  <a:pt x="1399" y="1362"/>
                </a:lnTo>
                <a:lnTo>
                  <a:pt x="1404" y="1360"/>
                </a:lnTo>
                <a:lnTo>
                  <a:pt x="1410" y="1358"/>
                </a:lnTo>
                <a:lnTo>
                  <a:pt x="1416" y="1358"/>
                </a:lnTo>
                <a:lnTo>
                  <a:pt x="1422" y="13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ooter Placeholder 3">
            <a:extLst>
              <a:ext uri="{FF2B5EF4-FFF2-40B4-BE49-F238E27FC236}">
                <a16:creationId xmlns:a16="http://schemas.microsoft.com/office/drawing/2014/main" id="{E1EBF576-CDE8-0D4A-9DF2-BB66D82D235D}"/>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848089541"/>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Safer: </a:t>
            </a:r>
            <a:r>
              <a:rPr lang="en-US" dirty="0" err="1">
                <a:latin typeface="Courier New"/>
                <a:cs typeface="Courier New"/>
              </a:rPr>
              <a:t>arg</a:t>
            </a:r>
            <a:r>
              <a:rPr lang="en-US" dirty="0">
                <a:latin typeface="Courier New"/>
                <a:cs typeface="Courier New"/>
              </a:rPr>
              <a:t>(</a:t>
            </a:r>
            <a:r>
              <a:rPr lang="en-US" dirty="0" err="1">
                <a:latin typeface="Courier New"/>
                <a:cs typeface="Courier New"/>
              </a:rPr>
              <a:t>QString</a:t>
            </a:r>
            <a:r>
              <a:rPr lang="en-US" dirty="0">
                <a:latin typeface="Courier New"/>
                <a:cs typeface="Courier New"/>
              </a:rPr>
              <a:t>,...,</a:t>
            </a:r>
            <a:r>
              <a:rPr lang="en-US" dirty="0" err="1">
                <a:latin typeface="Courier New"/>
                <a:cs typeface="Courier New"/>
              </a:rPr>
              <a:t>QString</a:t>
            </a:r>
            <a:r>
              <a:rPr lang="en-US" dirty="0">
                <a:latin typeface="Courier New"/>
                <a:cs typeface="Courier New"/>
              </a:rPr>
              <a:t>)</a:t>
            </a:r>
            <a:r>
              <a:rPr lang="en-US" dirty="0"/>
              <a:t>(“multi-</a:t>
            </a:r>
            <a:r>
              <a:rPr lang="en-US" dirty="0" err="1"/>
              <a:t>arg</a:t>
            </a:r>
            <a:r>
              <a:rPr lang="en-US" dirty="0"/>
              <a:t>()”)</a:t>
            </a:r>
          </a:p>
          <a:p>
            <a:pPr lvl="1"/>
            <a:r>
              <a:rPr lang="en-US" dirty="0"/>
              <a:t>But: only works with </a:t>
            </a:r>
            <a:r>
              <a:rPr lang="en-US" dirty="0" err="1">
                <a:latin typeface="Courier New"/>
                <a:cs typeface="Courier New"/>
              </a:rPr>
              <a:t>QString</a:t>
            </a:r>
            <a:r>
              <a:rPr lang="en-US" dirty="0"/>
              <a:t> arguments</a:t>
            </a:r>
          </a:p>
          <a:p>
            <a:pPr lvl="1"/>
            <a:endParaRPr lang="en-US" dirty="0"/>
          </a:p>
          <a:p>
            <a:r>
              <a:rPr lang="en-US" dirty="0"/>
              <a:t>Strings may be formatted using similar syntax to </a:t>
            </a:r>
            <a:r>
              <a:rPr lang="en-US" dirty="0" err="1">
                <a:latin typeface="Courier New"/>
                <a:cs typeface="Courier New"/>
              </a:rPr>
              <a:t>printf</a:t>
            </a:r>
            <a:r>
              <a:rPr lang="en-US" dirty="0">
                <a:latin typeface="Courier New"/>
                <a:cs typeface="Courier New"/>
              </a:rPr>
              <a:t>() – </a:t>
            </a:r>
            <a:r>
              <a:rPr lang="en-US" dirty="0" err="1">
                <a:latin typeface="Courier New"/>
                <a:cs typeface="Courier New"/>
              </a:rPr>
              <a:t>QString</a:t>
            </a:r>
            <a:r>
              <a:rPr lang="en-US" dirty="0">
                <a:latin typeface="Courier New"/>
                <a:cs typeface="Courier New"/>
              </a:rPr>
              <a:t>::</a:t>
            </a:r>
            <a:r>
              <a:rPr lang="en-US" dirty="0" err="1">
                <a:latin typeface="Courier New"/>
                <a:cs typeface="Courier New"/>
              </a:rPr>
              <a:t>asprintf</a:t>
            </a:r>
            <a:r>
              <a:rPr lang="en-US" dirty="0">
                <a:latin typeface="Courier New"/>
                <a:cs typeface="Courier New"/>
              </a:rPr>
              <a:t>();</a:t>
            </a:r>
          </a:p>
          <a:p>
            <a:pPr lvl="1"/>
            <a:r>
              <a:rPr lang="en-US" dirty="0"/>
              <a:t>Prefer </a:t>
            </a:r>
            <a:r>
              <a:rPr lang="en-US" dirty="0" err="1">
                <a:latin typeface="Courier New"/>
                <a:cs typeface="Courier New"/>
              </a:rPr>
              <a:t>QString.arg</a:t>
            </a:r>
            <a:r>
              <a:rPr lang="en-US" dirty="0">
                <a:latin typeface="Courier New"/>
                <a:cs typeface="Courier New"/>
              </a:rPr>
              <a:t>()</a:t>
            </a:r>
            <a:r>
              <a:rPr lang="en-US" dirty="0"/>
              <a:t> in new code, because it supports </a:t>
            </a:r>
            <a:r>
              <a:rPr lang="en-US" dirty="0" err="1"/>
              <a:t>unicode</a:t>
            </a:r>
            <a:r>
              <a:rPr lang="en-US" dirty="0"/>
              <a:t> seamlessly and is type-safe</a:t>
            </a:r>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100</a:t>
            </a:fld>
            <a:endParaRPr lang="en-US" dirty="0"/>
          </a:p>
        </p:txBody>
      </p:sp>
      <p:sp>
        <p:nvSpPr>
          <p:cNvPr id="6" name="Title 5"/>
          <p:cNvSpPr>
            <a:spLocks noGrp="1"/>
          </p:cNvSpPr>
          <p:nvPr>
            <p:ph type="title"/>
          </p:nvPr>
        </p:nvSpPr>
        <p:spPr/>
        <p:txBody>
          <a:bodyPr/>
          <a:lstStyle/>
          <a:p>
            <a:r>
              <a:rPr lang="en-US" dirty="0"/>
              <a:t>Formatted Output with </a:t>
            </a:r>
            <a:r>
              <a:rPr lang="en-US" dirty="0" err="1"/>
              <a:t>QString</a:t>
            </a:r>
            <a:r>
              <a:rPr lang="en-US" dirty="0"/>
              <a:t>::</a:t>
            </a:r>
            <a:r>
              <a:rPr lang="en-US" dirty="0" err="1"/>
              <a:t>arg</a:t>
            </a:r>
            <a:r>
              <a:rPr lang="en-US" dirty="0"/>
              <a:t>() </a:t>
            </a:r>
          </a:p>
        </p:txBody>
      </p:sp>
      <p:sp>
        <p:nvSpPr>
          <p:cNvPr id="7" name="Content Placeholder 2"/>
          <p:cNvSpPr txBox="1">
            <a:spLocks/>
          </p:cNvSpPr>
          <p:nvPr/>
        </p:nvSpPr>
        <p:spPr>
          <a:xfrm>
            <a:off x="551385" y="1844824"/>
            <a:ext cx="10871619" cy="1996872"/>
          </a:xfrm>
          <a:prstGeom prst="rect">
            <a:avLst/>
          </a:prstGeom>
          <a:solidFill>
            <a:schemeClr val="bg1">
              <a:lumMod val="95000"/>
            </a:schemeClr>
          </a:solidFill>
          <a:ln>
            <a:solidFill>
              <a:schemeClr val="accent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80008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pPr>
              <a:lnSpc>
                <a:spcPct val="110000"/>
              </a:lnSpc>
            </a:pPr>
            <a:r>
              <a:rPr lang="en-US" sz="1500" dirty="0" err="1">
                <a:solidFill>
                  <a:srgbClr val="808000"/>
                </a:solidFill>
              </a:rPr>
              <a:t>int</a:t>
            </a:r>
            <a:r>
              <a:rPr lang="en-US" sz="1500" dirty="0">
                <a:solidFill>
                  <a:srgbClr val="C0C0C0"/>
                </a:solidFill>
              </a:rPr>
              <a:t> </a:t>
            </a:r>
            <a:r>
              <a:rPr lang="en-US" sz="1500" dirty="0" err="1"/>
              <a:t>i</a:t>
            </a:r>
            <a:r>
              <a:rPr lang="en-US" sz="1500" dirty="0">
                <a:solidFill>
                  <a:srgbClr val="C0C0C0"/>
                </a:solidFill>
              </a:rPr>
              <a:t> </a:t>
            </a:r>
            <a:r>
              <a:rPr lang="en-US" sz="1500" dirty="0"/>
              <a:t>=</a:t>
            </a:r>
            <a:r>
              <a:rPr lang="en-US" sz="1500" dirty="0">
                <a:solidFill>
                  <a:srgbClr val="C0C0C0"/>
                </a:solidFill>
              </a:rPr>
              <a:t> </a:t>
            </a:r>
            <a:r>
              <a:rPr lang="en-US" sz="1500" dirty="0"/>
              <a:t>...;</a:t>
            </a:r>
            <a:br>
              <a:rPr lang="en-US" sz="1500" dirty="0">
                <a:solidFill>
                  <a:srgbClr val="C0C0C0"/>
                </a:solidFill>
              </a:rPr>
            </a:br>
            <a:r>
              <a:rPr lang="en-US" sz="1500" dirty="0" err="1">
                <a:solidFill>
                  <a:srgbClr val="808000"/>
                </a:solidFill>
              </a:rPr>
              <a:t>int</a:t>
            </a:r>
            <a:r>
              <a:rPr lang="en-US" sz="1500" dirty="0">
                <a:solidFill>
                  <a:srgbClr val="C0C0C0"/>
                </a:solidFill>
              </a:rPr>
              <a:t> </a:t>
            </a:r>
            <a:r>
              <a:rPr lang="en-US" sz="1500" dirty="0"/>
              <a:t>total</a:t>
            </a:r>
            <a:r>
              <a:rPr lang="en-US" sz="1500" dirty="0">
                <a:solidFill>
                  <a:srgbClr val="C0C0C0"/>
                </a:solidFill>
              </a:rPr>
              <a:t> </a:t>
            </a:r>
            <a:r>
              <a:rPr lang="en-US" sz="1500" dirty="0"/>
              <a:t>=</a:t>
            </a:r>
            <a:r>
              <a:rPr lang="en-US" sz="1500" dirty="0">
                <a:solidFill>
                  <a:srgbClr val="C0C0C0"/>
                </a:solidFill>
              </a:rPr>
              <a:t> </a:t>
            </a:r>
            <a:r>
              <a:rPr lang="en-US" sz="1500" dirty="0"/>
              <a:t>...; </a:t>
            </a:r>
          </a:p>
          <a:p>
            <a:pPr>
              <a:lnSpc>
                <a:spcPct val="110000"/>
              </a:lnSpc>
            </a:pPr>
            <a:r>
              <a:rPr lang="en-US" sz="1500" dirty="0" err="1"/>
              <a:t>QString</a:t>
            </a:r>
            <a:r>
              <a:rPr lang="en-US" sz="1500" dirty="0">
                <a:solidFill>
                  <a:srgbClr val="C0C0C0"/>
                </a:solidFill>
              </a:rPr>
              <a:t> </a:t>
            </a:r>
            <a:r>
              <a:rPr lang="en-US" sz="1500" dirty="0" err="1"/>
              <a:t>fileName</a:t>
            </a:r>
            <a:r>
              <a:rPr lang="en-US" sz="1500" dirty="0">
                <a:solidFill>
                  <a:srgbClr val="C0C0C0"/>
                </a:solidFill>
              </a:rPr>
              <a:t> </a:t>
            </a:r>
            <a:r>
              <a:rPr lang="en-US" sz="1500" dirty="0"/>
              <a:t>=</a:t>
            </a:r>
            <a:r>
              <a:rPr lang="en-US" sz="1500" dirty="0">
                <a:solidFill>
                  <a:srgbClr val="C0C0C0"/>
                </a:solidFill>
              </a:rPr>
              <a:t> </a:t>
            </a:r>
            <a:r>
              <a:rPr lang="en-US" sz="1500" dirty="0"/>
              <a:t>...;</a:t>
            </a:r>
            <a:br>
              <a:rPr lang="en-US" sz="1500" dirty="0">
                <a:solidFill>
                  <a:srgbClr val="C0C0C0"/>
                </a:solidFill>
              </a:rPr>
            </a:br>
            <a:r>
              <a:rPr lang="en-US" sz="1500" dirty="0" err="1"/>
              <a:t>QString</a:t>
            </a:r>
            <a:r>
              <a:rPr lang="en-US" sz="1500" dirty="0">
                <a:solidFill>
                  <a:srgbClr val="C0C0C0"/>
                </a:solidFill>
              </a:rPr>
              <a:t> </a:t>
            </a:r>
            <a:r>
              <a:rPr lang="en-US" sz="1500" dirty="0"/>
              <a:t>status</a:t>
            </a:r>
            <a:r>
              <a:rPr lang="en-US" sz="1500" dirty="0">
                <a:solidFill>
                  <a:srgbClr val="C0C0C0"/>
                </a:solidFill>
              </a:rPr>
              <a:t> </a:t>
            </a:r>
            <a:r>
              <a:rPr lang="en-US" sz="1500" dirty="0"/>
              <a:t>=</a:t>
            </a:r>
            <a:r>
              <a:rPr lang="en-US" sz="1500" dirty="0">
                <a:solidFill>
                  <a:srgbClr val="C0C0C0"/>
                </a:solidFill>
              </a:rPr>
              <a:t> </a:t>
            </a:r>
            <a:r>
              <a:rPr lang="en-US" sz="1500" dirty="0" err="1"/>
              <a:t>tr</a:t>
            </a:r>
            <a:r>
              <a:rPr lang="en-US" sz="1500" dirty="0"/>
              <a:t>(</a:t>
            </a:r>
            <a:r>
              <a:rPr lang="en-US" sz="1500" dirty="0">
                <a:solidFill>
                  <a:srgbClr val="008000"/>
                </a:solidFill>
              </a:rPr>
              <a:t>"Processing</a:t>
            </a:r>
            <a:r>
              <a:rPr lang="en-US" sz="1500" dirty="0">
                <a:solidFill>
                  <a:srgbClr val="C0C0C0"/>
                </a:solidFill>
              </a:rPr>
              <a:t> </a:t>
            </a:r>
            <a:r>
              <a:rPr lang="en-US" sz="1500" dirty="0">
                <a:solidFill>
                  <a:srgbClr val="008000"/>
                </a:solidFill>
              </a:rPr>
              <a:t>file</a:t>
            </a:r>
            <a:r>
              <a:rPr lang="en-US" sz="1500" dirty="0">
                <a:solidFill>
                  <a:srgbClr val="C0C0C0"/>
                </a:solidFill>
              </a:rPr>
              <a:t> </a:t>
            </a:r>
            <a:r>
              <a:rPr lang="en-US" sz="1500" dirty="0">
                <a:solidFill>
                  <a:srgbClr val="008000"/>
                </a:solidFill>
              </a:rPr>
              <a:t>%1</a:t>
            </a:r>
            <a:r>
              <a:rPr lang="en-US" sz="1500" dirty="0">
                <a:solidFill>
                  <a:srgbClr val="C0C0C0"/>
                </a:solidFill>
              </a:rPr>
              <a:t> </a:t>
            </a:r>
            <a:r>
              <a:rPr lang="en-US" sz="1500" dirty="0">
                <a:solidFill>
                  <a:srgbClr val="008000"/>
                </a:solidFill>
              </a:rPr>
              <a:t>of</a:t>
            </a:r>
            <a:r>
              <a:rPr lang="en-US" sz="1500" dirty="0">
                <a:solidFill>
                  <a:srgbClr val="C0C0C0"/>
                </a:solidFill>
              </a:rPr>
              <a:t> </a:t>
            </a:r>
            <a:r>
              <a:rPr lang="en-US" sz="1500" dirty="0">
                <a:solidFill>
                  <a:srgbClr val="008000"/>
                </a:solidFill>
              </a:rPr>
              <a:t>%2:</a:t>
            </a:r>
            <a:r>
              <a:rPr lang="en-US" sz="1500" dirty="0">
                <a:solidFill>
                  <a:srgbClr val="C0C0C0"/>
                </a:solidFill>
              </a:rPr>
              <a:t> </a:t>
            </a:r>
            <a:r>
              <a:rPr lang="en-US" sz="1500" dirty="0">
                <a:solidFill>
                  <a:srgbClr val="008000"/>
                </a:solidFill>
              </a:rPr>
              <a:t>%3”)</a:t>
            </a:r>
            <a:r>
              <a:rPr lang="en-US" sz="1500" dirty="0"/>
              <a:t>.</a:t>
            </a:r>
            <a:r>
              <a:rPr lang="en-US" sz="1500" dirty="0" err="1"/>
              <a:t>arg</a:t>
            </a:r>
            <a:r>
              <a:rPr lang="en-US" sz="1500" dirty="0"/>
              <a:t>(</a:t>
            </a:r>
            <a:r>
              <a:rPr lang="en-US" sz="1500" dirty="0" err="1"/>
              <a:t>i</a:t>
            </a:r>
            <a:r>
              <a:rPr lang="en-US" sz="1500" dirty="0"/>
              <a:t>).</a:t>
            </a:r>
            <a:r>
              <a:rPr lang="en-US" sz="1500" dirty="0" err="1"/>
              <a:t>arg</a:t>
            </a:r>
            <a:r>
              <a:rPr lang="en-US" sz="1500" dirty="0"/>
              <a:t>(total).</a:t>
            </a:r>
            <a:r>
              <a:rPr lang="en-US" sz="1500" dirty="0" err="1"/>
              <a:t>arg</a:t>
            </a:r>
            <a:r>
              <a:rPr lang="en-US" sz="1500" dirty="0"/>
              <a:t>(</a:t>
            </a:r>
            <a:r>
              <a:rPr lang="en-US" sz="1500" dirty="0" err="1"/>
              <a:t>fileName</a:t>
            </a:r>
            <a:r>
              <a:rPr lang="en-US" sz="1500" dirty="0"/>
              <a:t>);</a:t>
            </a:r>
            <a:r>
              <a:rPr lang="en-US" sz="1500" dirty="0">
                <a:solidFill>
                  <a:srgbClr val="C0C0C0"/>
                </a:solidFill>
              </a:rPr>
              <a:t> </a:t>
            </a:r>
          </a:p>
          <a:p>
            <a:pPr>
              <a:lnSpc>
                <a:spcPct val="110000"/>
              </a:lnSpc>
            </a:pPr>
            <a:r>
              <a:rPr lang="en-US" sz="1500" dirty="0">
                <a:solidFill>
                  <a:srgbClr val="808000"/>
                </a:solidFill>
              </a:rPr>
              <a:t>double</a:t>
            </a:r>
            <a:r>
              <a:rPr lang="en-US" sz="1500" dirty="0">
                <a:solidFill>
                  <a:srgbClr val="C0C0C0"/>
                </a:solidFill>
              </a:rPr>
              <a:t> </a:t>
            </a:r>
            <a:r>
              <a:rPr lang="en-US" sz="1500" dirty="0"/>
              <a:t>d</a:t>
            </a:r>
            <a:r>
              <a:rPr lang="en-US" sz="1500" dirty="0">
                <a:solidFill>
                  <a:srgbClr val="C0C0C0"/>
                </a:solidFill>
              </a:rPr>
              <a:t> </a:t>
            </a:r>
            <a:r>
              <a:rPr lang="en-US" sz="1500" dirty="0"/>
              <a:t>=</a:t>
            </a:r>
            <a:r>
              <a:rPr lang="en-US" sz="1500" dirty="0">
                <a:solidFill>
                  <a:srgbClr val="C0C0C0"/>
                </a:solidFill>
              </a:rPr>
              <a:t> </a:t>
            </a:r>
            <a:r>
              <a:rPr lang="en-US" sz="1500" dirty="0">
                <a:solidFill>
                  <a:srgbClr val="000080"/>
                </a:solidFill>
              </a:rPr>
              <a:t>12.34</a:t>
            </a:r>
            <a:r>
              <a:rPr lang="en-US" sz="1500" dirty="0"/>
              <a:t>;</a:t>
            </a:r>
            <a:r>
              <a:rPr lang="en-US" sz="1500" dirty="0">
                <a:solidFill>
                  <a:srgbClr val="C0C0C0"/>
                </a:solidFill>
              </a:rPr>
              <a:t> </a:t>
            </a:r>
          </a:p>
          <a:p>
            <a:pPr>
              <a:lnSpc>
                <a:spcPct val="110000"/>
              </a:lnSpc>
            </a:pPr>
            <a:r>
              <a:rPr lang="en-US" sz="1500" dirty="0" err="1"/>
              <a:t>QString</a:t>
            </a:r>
            <a:r>
              <a:rPr lang="en-US" sz="1500" dirty="0">
                <a:solidFill>
                  <a:srgbClr val="C0C0C0"/>
                </a:solidFill>
              </a:rPr>
              <a:t> </a:t>
            </a:r>
            <a:r>
              <a:rPr lang="en-US" sz="1500" dirty="0" err="1"/>
              <a:t>str</a:t>
            </a:r>
            <a:r>
              <a:rPr lang="en-US" sz="1500" dirty="0">
                <a:solidFill>
                  <a:srgbClr val="C0C0C0"/>
                </a:solidFill>
              </a:rPr>
              <a:t> </a:t>
            </a:r>
            <a:r>
              <a:rPr lang="en-US" sz="1500" dirty="0"/>
              <a:t>=</a:t>
            </a:r>
            <a:r>
              <a:rPr lang="en-US" sz="1500" dirty="0">
                <a:solidFill>
                  <a:srgbClr val="C0C0C0"/>
                </a:solidFill>
              </a:rPr>
              <a:t> </a:t>
            </a:r>
            <a:r>
              <a:rPr lang="en-US" sz="1500" dirty="0" err="1"/>
              <a:t>QString</a:t>
            </a:r>
            <a:r>
              <a:rPr lang="en-US" sz="1500" dirty="0"/>
              <a:t>::fromLatin1(</a:t>
            </a:r>
            <a:r>
              <a:rPr lang="en-US" sz="1500" dirty="0">
                <a:solidFill>
                  <a:srgbClr val="008000"/>
                </a:solidFill>
              </a:rPr>
              <a:t>"delta:</a:t>
            </a:r>
            <a:r>
              <a:rPr lang="en-US" sz="1500" dirty="0">
                <a:solidFill>
                  <a:srgbClr val="C0C0C0"/>
                </a:solidFill>
              </a:rPr>
              <a:t> </a:t>
            </a:r>
            <a:r>
              <a:rPr lang="en-US" sz="1500" dirty="0">
                <a:solidFill>
                  <a:srgbClr val="008000"/>
                </a:solidFill>
              </a:rPr>
              <a:t>%1"</a:t>
            </a:r>
            <a:r>
              <a:rPr lang="en-US" sz="1500" dirty="0"/>
              <a:t>).</a:t>
            </a:r>
            <a:r>
              <a:rPr lang="en-US" sz="1500" dirty="0" err="1"/>
              <a:t>arg</a:t>
            </a:r>
            <a:r>
              <a:rPr lang="en-US" sz="1500" dirty="0"/>
              <a:t>(d,</a:t>
            </a:r>
            <a:r>
              <a:rPr lang="en-US" sz="1500" dirty="0">
                <a:solidFill>
                  <a:srgbClr val="000080"/>
                </a:solidFill>
              </a:rPr>
              <a:t>0</a:t>
            </a:r>
            <a:r>
              <a:rPr lang="en-US" sz="1500" dirty="0"/>
              <a:t>,</a:t>
            </a:r>
            <a:r>
              <a:rPr lang="en-US" sz="1500" dirty="0">
                <a:solidFill>
                  <a:srgbClr val="008000"/>
                </a:solidFill>
              </a:rPr>
              <a:t>'E'</a:t>
            </a:r>
            <a:r>
              <a:rPr lang="en-US" sz="1500" dirty="0"/>
              <a:t>,</a:t>
            </a:r>
            <a:r>
              <a:rPr lang="en-US" sz="1500" dirty="0">
                <a:solidFill>
                  <a:srgbClr val="000080"/>
                </a:solidFill>
              </a:rPr>
              <a:t>3</a:t>
            </a:r>
            <a:r>
              <a:rPr lang="en-US" sz="1500" dirty="0"/>
              <a:t>);</a:t>
            </a:r>
            <a:r>
              <a:rPr lang="en-US" sz="1500" dirty="0">
                <a:solidFill>
                  <a:srgbClr val="C0C0C0"/>
                </a:solidFill>
              </a:rPr>
              <a:t> </a:t>
            </a:r>
          </a:p>
          <a:p>
            <a:pPr>
              <a:lnSpc>
                <a:spcPct val="110000"/>
              </a:lnSpc>
            </a:pPr>
            <a:r>
              <a:rPr lang="en-US" sz="1500" dirty="0">
                <a:solidFill>
                  <a:srgbClr val="008000"/>
                </a:solidFill>
              </a:rPr>
              <a:t>//</a:t>
            </a:r>
            <a:r>
              <a:rPr lang="en-US" sz="1500" dirty="0">
                <a:solidFill>
                  <a:srgbClr val="C0C0C0"/>
                </a:solidFill>
              </a:rPr>
              <a:t> </a:t>
            </a:r>
            <a:r>
              <a:rPr lang="en-US" sz="1500" dirty="0" err="1">
                <a:solidFill>
                  <a:srgbClr val="008000"/>
                </a:solidFill>
              </a:rPr>
              <a:t>str</a:t>
            </a:r>
            <a:r>
              <a:rPr lang="en-US" sz="1500" dirty="0">
                <a:solidFill>
                  <a:srgbClr val="C0C0C0"/>
                </a:solidFill>
              </a:rPr>
              <a:t> </a:t>
            </a:r>
            <a:r>
              <a:rPr lang="en-US" sz="1500" dirty="0">
                <a:solidFill>
                  <a:srgbClr val="008000"/>
                </a:solidFill>
              </a:rPr>
              <a:t>==</a:t>
            </a:r>
            <a:r>
              <a:rPr lang="en-US" sz="1500" dirty="0">
                <a:solidFill>
                  <a:srgbClr val="C0C0C0"/>
                </a:solidFill>
              </a:rPr>
              <a:t> </a:t>
            </a:r>
            <a:r>
              <a:rPr lang="en-US" sz="1500" dirty="0">
                <a:solidFill>
                  <a:srgbClr val="008000"/>
                </a:solidFill>
              </a:rPr>
              <a:t>"delta:</a:t>
            </a:r>
            <a:r>
              <a:rPr lang="en-US" sz="1500" dirty="0">
                <a:solidFill>
                  <a:srgbClr val="C0C0C0"/>
                </a:solidFill>
              </a:rPr>
              <a:t> </a:t>
            </a:r>
            <a:r>
              <a:rPr lang="en-US" sz="1500" dirty="0">
                <a:solidFill>
                  <a:srgbClr val="008000"/>
                </a:solidFill>
              </a:rPr>
              <a:t>1.234E+01"</a:t>
            </a:r>
            <a:r>
              <a:rPr lang="en-US" sz="1500" dirty="0">
                <a:solidFill>
                  <a:srgbClr val="C0C0C0"/>
                </a:solidFill>
              </a:rPr>
              <a:t> </a:t>
            </a:r>
          </a:p>
        </p:txBody>
      </p:sp>
      <p:sp>
        <p:nvSpPr>
          <p:cNvPr id="9" name="Footer Placeholder 3">
            <a:extLst>
              <a:ext uri="{FF2B5EF4-FFF2-40B4-BE49-F238E27FC236}">
                <a16:creationId xmlns:a16="http://schemas.microsoft.com/office/drawing/2014/main" id="{0F5166C4-6132-AC45-B430-B350A160DDF4}"/>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420575554"/>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auto"/>
            <a:r>
              <a:rPr lang="en-US" dirty="0" err="1">
                <a:latin typeface="Courier New"/>
                <a:cs typeface="Courier New"/>
              </a:rPr>
              <a:t>QRegularExpression</a:t>
            </a:r>
            <a:r>
              <a:rPr lang="en-US" dirty="0"/>
              <a:t> supports</a:t>
            </a:r>
          </a:p>
          <a:p>
            <a:pPr lvl="1"/>
            <a:r>
              <a:rPr lang="en-US" dirty="0"/>
              <a:t>Regular expression matching </a:t>
            </a:r>
          </a:p>
          <a:p>
            <a:pPr lvl="1"/>
            <a:r>
              <a:rPr lang="en-US" dirty="0"/>
              <a:t>Wildcard matching </a:t>
            </a:r>
          </a:p>
          <a:p>
            <a:pPr marL="0" indent="0">
              <a:buNone/>
            </a:pPr>
            <a:endParaRPr lang="en-US" dirty="0"/>
          </a:p>
          <a:p>
            <a:pPr marL="457200" lvl="1" indent="0">
              <a:buNone/>
            </a:pPr>
            <a:r>
              <a:rPr lang="en-US" dirty="0" err="1">
                <a:latin typeface="Courier New"/>
                <a:cs typeface="Courier New"/>
              </a:rPr>
              <a:t>QRegularExpression</a:t>
            </a:r>
            <a:r>
              <a:rPr lang="en-US" dirty="0">
                <a:latin typeface="Courier New"/>
                <a:cs typeface="Courier New"/>
              </a:rPr>
              <a:t> </a:t>
            </a:r>
            <a:r>
              <a:rPr lang="en-US" dirty="0" err="1">
                <a:latin typeface="Courier New"/>
                <a:cs typeface="Courier New"/>
              </a:rPr>
              <a:t>rx</a:t>
            </a:r>
            <a:r>
              <a:rPr lang="en-US" dirty="0">
                <a:latin typeface="Courier New"/>
                <a:cs typeface="Courier New"/>
              </a:rPr>
              <a:t>("^\\d\\d?$"); // match integers 0 to 99 </a:t>
            </a:r>
          </a:p>
          <a:p>
            <a:pPr marL="457200" lvl="1" indent="0">
              <a:buNone/>
            </a:pPr>
            <a:r>
              <a:rPr lang="en-US" dirty="0" err="1">
                <a:latin typeface="Courier New"/>
                <a:cs typeface="Courier New"/>
              </a:rPr>
              <a:t>rx.match</a:t>
            </a:r>
            <a:r>
              <a:rPr lang="en-US" dirty="0">
                <a:latin typeface="Courier New"/>
                <a:cs typeface="Courier New"/>
              </a:rPr>
              <a:t>("123"); // </a:t>
            </a:r>
            <a:r>
              <a:rPr lang="en-US" dirty="0" err="1">
                <a:latin typeface="Courier New"/>
                <a:cs typeface="Courier New"/>
              </a:rPr>
              <a:t>QRegularExpressionMatch</a:t>
            </a:r>
            <a:r>
              <a:rPr lang="en-US" dirty="0">
                <a:latin typeface="Courier New"/>
                <a:cs typeface="Courier New"/>
              </a:rPr>
              <a:t>(Valid, no match)</a:t>
            </a:r>
          </a:p>
          <a:p>
            <a:pPr marL="457200" lvl="1" indent="0">
              <a:buNone/>
            </a:pPr>
            <a:r>
              <a:rPr lang="en-US" dirty="0" err="1">
                <a:latin typeface="Courier New"/>
                <a:cs typeface="Courier New"/>
              </a:rPr>
              <a:t>rx.match</a:t>
            </a:r>
            <a:r>
              <a:rPr lang="en-US" dirty="0">
                <a:latin typeface="Courier New"/>
                <a:cs typeface="Courier New"/>
              </a:rPr>
              <a:t>("-6");  // </a:t>
            </a:r>
            <a:r>
              <a:rPr lang="en-US" dirty="0" err="1">
                <a:latin typeface="Courier New"/>
                <a:cs typeface="Courier New"/>
              </a:rPr>
              <a:t>QRegularExpressionMatch</a:t>
            </a:r>
            <a:r>
              <a:rPr lang="en-US" dirty="0">
                <a:latin typeface="Courier New"/>
                <a:cs typeface="Courier New"/>
              </a:rPr>
              <a:t>(Valid, no match) </a:t>
            </a:r>
          </a:p>
          <a:p>
            <a:pPr marL="457200" lvl="1" indent="0">
              <a:buNone/>
            </a:pPr>
            <a:r>
              <a:rPr lang="en-US" dirty="0" err="1">
                <a:latin typeface="Courier New"/>
                <a:cs typeface="Courier New"/>
              </a:rPr>
              <a:t>rx.match</a:t>
            </a:r>
            <a:r>
              <a:rPr lang="en-US" dirty="0">
                <a:latin typeface="Courier New"/>
                <a:cs typeface="Courier New"/>
              </a:rPr>
              <a:t>("6");   // </a:t>
            </a:r>
            <a:r>
              <a:rPr lang="en-US" dirty="0" err="1">
                <a:latin typeface="Courier New"/>
                <a:cs typeface="Courier New"/>
              </a:rPr>
              <a:t>QRegularExpressionMatch</a:t>
            </a:r>
            <a:r>
              <a:rPr lang="en-US" dirty="0">
                <a:latin typeface="Courier New"/>
                <a:cs typeface="Courier New"/>
              </a:rPr>
              <a:t>(Valid, has match: 0:(0, 1, "6"))</a:t>
            </a:r>
          </a:p>
          <a:p>
            <a:endParaRPr lang="en-US" dirty="0"/>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101</a:t>
            </a:fld>
            <a:endParaRPr lang="en-US" dirty="0"/>
          </a:p>
        </p:txBody>
      </p:sp>
      <p:sp>
        <p:nvSpPr>
          <p:cNvPr id="6" name="Title 5"/>
          <p:cNvSpPr>
            <a:spLocks noGrp="1"/>
          </p:cNvSpPr>
          <p:nvPr>
            <p:ph type="title"/>
          </p:nvPr>
        </p:nvSpPr>
        <p:spPr/>
        <p:txBody>
          <a:bodyPr/>
          <a:lstStyle/>
          <a:p>
            <a:r>
              <a:rPr lang="en-US" dirty="0"/>
              <a:t>Text Processing with Regular Expressions </a:t>
            </a:r>
          </a:p>
        </p:txBody>
      </p:sp>
      <p:sp>
        <p:nvSpPr>
          <p:cNvPr id="8" name="Footer Placeholder 3">
            <a:extLst>
              <a:ext uri="{FF2B5EF4-FFF2-40B4-BE49-F238E27FC236}">
                <a16:creationId xmlns:a16="http://schemas.microsoft.com/office/drawing/2014/main" id="{33A5D30E-F14F-154E-BE6F-B07E1BD91221}"/>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651681641"/>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US" dirty="0"/>
              <a:t>General purpose template-based container classes </a:t>
            </a:r>
          </a:p>
          <a:p>
            <a:pPr lvl="1"/>
            <a:r>
              <a:rPr lang="en-US" dirty="0" err="1">
                <a:latin typeface="Courier New"/>
                <a:cs typeface="Courier New"/>
              </a:rPr>
              <a:t>QList</a:t>
            </a:r>
            <a:r>
              <a:rPr lang="en-US" dirty="0">
                <a:latin typeface="Courier New"/>
                <a:cs typeface="Courier New"/>
              </a:rPr>
              <a:t>&lt;</a:t>
            </a:r>
            <a:r>
              <a:rPr lang="en-US" dirty="0" err="1">
                <a:latin typeface="Courier New"/>
                <a:cs typeface="Courier New"/>
              </a:rPr>
              <a:t>QString</a:t>
            </a:r>
            <a:r>
              <a:rPr lang="en-US" dirty="0">
                <a:latin typeface="Courier New"/>
                <a:cs typeface="Courier New"/>
              </a:rPr>
              <a:t>&gt; </a:t>
            </a:r>
            <a:r>
              <a:rPr lang="en-US" dirty="0"/>
              <a:t>- </a:t>
            </a:r>
            <a:r>
              <a:rPr lang="en-US" i="1" dirty="0"/>
              <a:t>Sequence Container </a:t>
            </a:r>
            <a:endParaRPr lang="en-US" dirty="0"/>
          </a:p>
          <a:p>
            <a:pPr lvl="1"/>
            <a:r>
              <a:rPr lang="en-US" dirty="0"/>
              <a:t>Other: </a:t>
            </a:r>
            <a:r>
              <a:rPr lang="en-US" dirty="0" err="1">
                <a:latin typeface="Courier New"/>
                <a:cs typeface="Courier New"/>
              </a:rPr>
              <a:t>QVector</a:t>
            </a:r>
            <a:r>
              <a:rPr lang="en-US" dirty="0">
                <a:latin typeface="Courier New"/>
                <a:cs typeface="Courier New"/>
              </a:rPr>
              <a:t>, </a:t>
            </a:r>
            <a:r>
              <a:rPr lang="en-US" dirty="0" err="1">
                <a:latin typeface="Courier New"/>
                <a:cs typeface="Courier New"/>
              </a:rPr>
              <a:t>QLinkedList</a:t>
            </a:r>
            <a:r>
              <a:rPr lang="en-US" dirty="0">
                <a:latin typeface="Courier New"/>
                <a:cs typeface="Courier New"/>
              </a:rPr>
              <a:t>, </a:t>
            </a:r>
            <a:r>
              <a:rPr lang="en-US" dirty="0" err="1">
                <a:latin typeface="Courier New"/>
                <a:cs typeface="Courier New"/>
              </a:rPr>
              <a:t>QStack</a:t>
            </a:r>
            <a:r>
              <a:rPr lang="en-US" dirty="0">
                <a:latin typeface="Courier New"/>
                <a:cs typeface="Courier New"/>
              </a:rPr>
              <a:t>, </a:t>
            </a:r>
            <a:r>
              <a:rPr lang="en-US" dirty="0" err="1">
                <a:latin typeface="Courier New"/>
                <a:cs typeface="Courier New"/>
              </a:rPr>
              <a:t>QQueue</a:t>
            </a:r>
            <a:r>
              <a:rPr lang="en-US" dirty="0">
                <a:latin typeface="Courier New"/>
                <a:cs typeface="Courier New"/>
              </a:rPr>
              <a:t>... </a:t>
            </a:r>
          </a:p>
          <a:p>
            <a:pPr lvl="1"/>
            <a:r>
              <a:rPr lang="en-US" dirty="0" err="1">
                <a:latin typeface="Courier New"/>
                <a:cs typeface="Courier New"/>
              </a:rPr>
              <a:t>QMap</a:t>
            </a:r>
            <a:r>
              <a:rPr lang="en-US" dirty="0">
                <a:latin typeface="Courier New"/>
                <a:cs typeface="Courier New"/>
              </a:rPr>
              <a:t>&lt;</a:t>
            </a:r>
            <a:r>
              <a:rPr lang="en-US" dirty="0" err="1">
                <a:latin typeface="Courier New"/>
                <a:cs typeface="Courier New"/>
              </a:rPr>
              <a:t>int</a:t>
            </a:r>
            <a:r>
              <a:rPr lang="en-US" dirty="0">
                <a:latin typeface="Courier New"/>
                <a:cs typeface="Courier New"/>
              </a:rPr>
              <a:t>, </a:t>
            </a:r>
            <a:r>
              <a:rPr lang="en-US" dirty="0" err="1">
                <a:latin typeface="Courier New"/>
                <a:cs typeface="Courier New"/>
              </a:rPr>
              <a:t>QString</a:t>
            </a:r>
            <a:r>
              <a:rPr lang="en-US" dirty="0">
                <a:latin typeface="Courier New"/>
                <a:cs typeface="Courier New"/>
              </a:rPr>
              <a:t>&gt;</a:t>
            </a:r>
            <a:r>
              <a:rPr lang="en-US" dirty="0"/>
              <a:t> - </a:t>
            </a:r>
            <a:r>
              <a:rPr lang="en-US" i="1" dirty="0"/>
              <a:t>Associative Container </a:t>
            </a:r>
            <a:endParaRPr lang="en-US" dirty="0"/>
          </a:p>
          <a:p>
            <a:pPr lvl="1"/>
            <a:r>
              <a:rPr lang="en-US" dirty="0"/>
              <a:t>Other: </a:t>
            </a:r>
            <a:r>
              <a:rPr lang="en-US" dirty="0" err="1">
                <a:latin typeface="Courier New"/>
                <a:cs typeface="Courier New"/>
              </a:rPr>
              <a:t>QHash</a:t>
            </a:r>
            <a:r>
              <a:rPr lang="en-US" dirty="0">
                <a:latin typeface="Courier New"/>
                <a:cs typeface="Courier New"/>
              </a:rPr>
              <a:t>, </a:t>
            </a:r>
            <a:r>
              <a:rPr lang="en-US" dirty="0" err="1">
                <a:latin typeface="Courier New"/>
                <a:cs typeface="Courier New"/>
              </a:rPr>
              <a:t>QSet</a:t>
            </a:r>
            <a:r>
              <a:rPr lang="en-US" dirty="0">
                <a:latin typeface="Courier New"/>
                <a:cs typeface="Courier New"/>
              </a:rPr>
              <a:t>, </a:t>
            </a:r>
            <a:r>
              <a:rPr lang="en-US" dirty="0" err="1">
                <a:latin typeface="Courier New"/>
                <a:cs typeface="Courier New"/>
              </a:rPr>
              <a:t>QMultiMap</a:t>
            </a:r>
            <a:r>
              <a:rPr lang="en-US" dirty="0">
                <a:latin typeface="Courier New"/>
                <a:cs typeface="Courier New"/>
              </a:rPr>
              <a:t>, </a:t>
            </a:r>
            <a:r>
              <a:rPr lang="en-US" dirty="0" err="1">
                <a:latin typeface="Courier New"/>
                <a:cs typeface="Courier New"/>
              </a:rPr>
              <a:t>QMultiHash</a:t>
            </a:r>
            <a:r>
              <a:rPr lang="en-US" dirty="0">
                <a:latin typeface="Courier New"/>
                <a:cs typeface="Courier New"/>
              </a:rPr>
              <a:t>, </a:t>
            </a:r>
            <a:r>
              <a:rPr lang="en-US" dirty="0" err="1">
                <a:latin typeface="Courier New"/>
                <a:cs typeface="Courier New"/>
              </a:rPr>
              <a:t>QCache</a:t>
            </a:r>
            <a:r>
              <a:rPr lang="en-US" dirty="0">
                <a:latin typeface="Courier New"/>
                <a:cs typeface="Courier New"/>
              </a:rPr>
              <a:t> </a:t>
            </a:r>
          </a:p>
          <a:p>
            <a:endParaRPr lang="en-US" dirty="0"/>
          </a:p>
          <a:p>
            <a:pPr marL="0" indent="0">
              <a:buNone/>
            </a:pPr>
            <a:r>
              <a:rPr lang="en-US" dirty="0" err="1"/>
              <a:t>Qt's</a:t>
            </a:r>
            <a:r>
              <a:rPr lang="en-US" dirty="0"/>
              <a:t> Container Classes compared to STL</a:t>
            </a:r>
          </a:p>
          <a:p>
            <a:r>
              <a:rPr lang="en-US" dirty="0"/>
              <a:t>Lighter, safer, and easier to use than STL containers</a:t>
            </a:r>
          </a:p>
          <a:p>
            <a:r>
              <a:rPr lang="en-US" dirty="0"/>
              <a:t>If you prefer STL, feel free to continue using it.</a:t>
            </a:r>
          </a:p>
          <a:p>
            <a:r>
              <a:rPr lang="en-US" dirty="0"/>
              <a:t>Methods exist that convert between Qt and STL</a:t>
            </a:r>
          </a:p>
          <a:p>
            <a:pPr lvl="1"/>
            <a:r>
              <a:rPr lang="en-US" dirty="0"/>
              <a:t>e.g. you need to pass </a:t>
            </a:r>
            <a:r>
              <a:rPr lang="en-US" dirty="0" err="1">
                <a:latin typeface="Courier New"/>
                <a:cs typeface="Courier New"/>
              </a:rPr>
              <a:t>std</a:t>
            </a:r>
            <a:r>
              <a:rPr lang="en-US" dirty="0">
                <a:latin typeface="Courier New"/>
                <a:cs typeface="Courier New"/>
              </a:rPr>
              <a:t>::list </a:t>
            </a:r>
            <a:r>
              <a:rPr lang="en-US" dirty="0"/>
              <a:t>to a Qt method </a:t>
            </a:r>
          </a:p>
          <a:p>
            <a:endParaRPr lang="en-US" dirty="0"/>
          </a:p>
        </p:txBody>
      </p:sp>
      <p:sp>
        <p:nvSpPr>
          <p:cNvPr id="8"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7" name="Slide Number Placeholder 3"/>
          <p:cNvSpPr>
            <a:spLocks noGrp="1"/>
          </p:cNvSpPr>
          <p:nvPr>
            <p:ph type="sldNum" sz="quarter" idx="12"/>
          </p:nvPr>
        </p:nvSpPr>
        <p:spPr/>
        <p:txBody>
          <a:bodyPr/>
          <a:lstStyle/>
          <a:p>
            <a:fld id="{ABA6B483-D54A-6F4C-ABB1-789E9E7B1B73}" type="slidenum">
              <a:rPr lang="en-US" smtClean="0"/>
              <a:pPr/>
              <a:t>102</a:t>
            </a:fld>
            <a:endParaRPr lang="en-US" dirty="0"/>
          </a:p>
        </p:txBody>
      </p:sp>
      <p:sp>
        <p:nvSpPr>
          <p:cNvPr id="5" name="Title 4"/>
          <p:cNvSpPr>
            <a:spLocks noGrp="1"/>
          </p:cNvSpPr>
          <p:nvPr>
            <p:ph type="title"/>
          </p:nvPr>
        </p:nvSpPr>
        <p:spPr/>
        <p:txBody>
          <a:bodyPr/>
          <a:lstStyle/>
          <a:p>
            <a:r>
              <a:rPr lang="en-US" dirty="0"/>
              <a:t>Item Containers</a:t>
            </a:r>
          </a:p>
        </p:txBody>
      </p:sp>
      <p:sp>
        <p:nvSpPr>
          <p:cNvPr id="9" name="Footer Placeholder 3">
            <a:extLst>
              <a:ext uri="{FF2B5EF4-FFF2-40B4-BE49-F238E27FC236}">
                <a16:creationId xmlns:a16="http://schemas.microsoft.com/office/drawing/2014/main" id="{B79C8DDC-0633-3341-80F5-7F891768987F}"/>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86918821"/>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Using </a:t>
            </a:r>
            <a:r>
              <a:rPr lang="en-US" dirty="0" err="1">
                <a:latin typeface="Courier New"/>
                <a:cs typeface="Courier New"/>
              </a:rPr>
              <a:t>QList</a:t>
            </a:r>
            <a:r>
              <a:rPr lang="en-US" dirty="0">
                <a:latin typeface="Courier New"/>
                <a:cs typeface="Courier New"/>
              </a:rPr>
              <a:t> </a:t>
            </a:r>
          </a:p>
          <a:p>
            <a:endParaRPr lang="en-US" dirty="0"/>
          </a:p>
          <a:p>
            <a:endParaRPr lang="en-US" dirty="0"/>
          </a:p>
          <a:p>
            <a:pPr marL="0" indent="0">
              <a:buNone/>
            </a:pPr>
            <a:endParaRPr lang="en-US" dirty="0"/>
          </a:p>
          <a:p>
            <a:pPr marL="0" indent="0">
              <a:buNone/>
            </a:pPr>
            <a:endParaRPr lang="en-US" dirty="0"/>
          </a:p>
          <a:p>
            <a:pPr marL="0" indent="0">
              <a:buNone/>
            </a:pPr>
            <a:endParaRPr lang="en-US" dirty="0"/>
          </a:p>
          <a:p>
            <a:r>
              <a:rPr lang="en-US" dirty="0"/>
              <a:t>Using </a:t>
            </a:r>
            <a:r>
              <a:rPr lang="en-US" dirty="0" err="1">
                <a:latin typeface="Courier New"/>
                <a:cs typeface="Courier New"/>
              </a:rPr>
              <a:t>QMap</a:t>
            </a:r>
            <a:r>
              <a:rPr lang="en-US" dirty="0">
                <a:latin typeface="Courier New"/>
                <a:cs typeface="Courier New"/>
              </a:rPr>
              <a:t> </a:t>
            </a:r>
          </a:p>
          <a:p>
            <a:endParaRPr lang="en-US" dirty="0"/>
          </a:p>
          <a:p>
            <a:pPr marL="0" indent="0">
              <a:buNone/>
            </a:pPr>
            <a:endParaRPr lang="en-US" dirty="0"/>
          </a:p>
          <a:p>
            <a:endParaRPr lang="en-US" dirty="0"/>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103</a:t>
            </a:fld>
            <a:endParaRPr lang="en-US" dirty="0"/>
          </a:p>
        </p:txBody>
      </p:sp>
      <p:sp>
        <p:nvSpPr>
          <p:cNvPr id="6" name="Title 5"/>
          <p:cNvSpPr>
            <a:spLocks noGrp="1"/>
          </p:cNvSpPr>
          <p:nvPr>
            <p:ph type="title"/>
          </p:nvPr>
        </p:nvSpPr>
        <p:spPr/>
        <p:txBody>
          <a:bodyPr/>
          <a:lstStyle/>
          <a:p>
            <a:r>
              <a:rPr lang="en-US" dirty="0"/>
              <a:t>Using Containers </a:t>
            </a:r>
            <a:br>
              <a:rPr lang="en-US" dirty="0"/>
            </a:br>
            <a:endParaRPr lang="en-US" dirty="0"/>
          </a:p>
        </p:txBody>
      </p:sp>
      <p:sp>
        <p:nvSpPr>
          <p:cNvPr id="7" name="Content Placeholder 1"/>
          <p:cNvSpPr txBox="1">
            <a:spLocks/>
          </p:cNvSpPr>
          <p:nvPr/>
        </p:nvSpPr>
        <p:spPr>
          <a:xfrm>
            <a:off x="623392" y="2276872"/>
            <a:ext cx="10657184" cy="1512168"/>
          </a:xfrm>
          <a:prstGeom prst="rect">
            <a:avLst/>
          </a:prstGeom>
          <a:solidFill>
            <a:schemeClr val="bg1">
              <a:lumMod val="95000"/>
            </a:schemeClr>
          </a:solidFill>
          <a:ln>
            <a:solidFill>
              <a:schemeClr val="accent1"/>
            </a:solidFill>
          </a:ln>
        </p:spPr>
        <p:txBody>
          <a:bodyPr vert="horz" lIns="91440" tIns="45720" rIns="91440" bIns="45720" rtlCol="0">
            <a:no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en-US" sz="1500" dirty="0" err="1">
                <a:solidFill>
                  <a:srgbClr val="800080"/>
                </a:solidFill>
                <a:latin typeface="Courier New"/>
                <a:cs typeface="Courier New"/>
              </a:rPr>
              <a:t>QList</a:t>
            </a:r>
            <a:r>
              <a:rPr lang="en-US" sz="1500" dirty="0">
                <a:latin typeface="Courier New"/>
                <a:cs typeface="Courier New"/>
              </a:rPr>
              <a:t>&lt;</a:t>
            </a:r>
            <a:r>
              <a:rPr lang="en-US" sz="1500" dirty="0" err="1">
                <a:solidFill>
                  <a:srgbClr val="800080"/>
                </a:solidFill>
                <a:latin typeface="Courier New"/>
                <a:cs typeface="Courier New"/>
              </a:rPr>
              <a:t>QString</a:t>
            </a:r>
            <a:r>
              <a:rPr lang="en-US" sz="1500" dirty="0">
                <a:latin typeface="Courier New"/>
                <a:cs typeface="Courier New"/>
              </a:rPr>
              <a:t>&gt;</a:t>
            </a:r>
            <a:r>
              <a:rPr lang="en-US" sz="1500" dirty="0">
                <a:solidFill>
                  <a:srgbClr val="C0C0C0"/>
                </a:solidFill>
                <a:latin typeface="Courier New"/>
                <a:cs typeface="Courier New"/>
              </a:rPr>
              <a:t> </a:t>
            </a:r>
            <a:r>
              <a:rPr lang="en-US" sz="1500" dirty="0">
                <a:latin typeface="Courier New"/>
                <a:cs typeface="Courier New"/>
              </a:rPr>
              <a:t>list({</a:t>
            </a:r>
            <a:r>
              <a:rPr lang="en-US" sz="1500" dirty="0">
                <a:solidFill>
                  <a:srgbClr val="C0C0C0"/>
                </a:solidFill>
                <a:latin typeface="Courier New"/>
                <a:cs typeface="Courier New"/>
              </a:rPr>
              <a:t> </a:t>
            </a:r>
            <a:r>
              <a:rPr lang="en-US" sz="1500" dirty="0">
                <a:solidFill>
                  <a:srgbClr val="008000"/>
                </a:solidFill>
                <a:latin typeface="Courier New"/>
                <a:cs typeface="Courier New"/>
              </a:rPr>
              <a:t>"one"</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"two"</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"three"</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list</a:t>
            </a:r>
            <a:r>
              <a:rPr lang="en-US" sz="1500" dirty="0">
                <a:solidFill>
                  <a:srgbClr val="C0C0C0"/>
                </a:solidFill>
                <a:latin typeface="Courier New"/>
                <a:cs typeface="Courier New"/>
              </a:rPr>
              <a:t> </a:t>
            </a:r>
            <a:r>
              <a:rPr lang="en-US" sz="1500" dirty="0">
                <a:solidFill>
                  <a:srgbClr val="008000"/>
                </a:solidFill>
                <a:latin typeface="Courier New"/>
                <a:cs typeface="Courier New"/>
              </a:rPr>
              <a:t>&lt;&lt;</a:t>
            </a:r>
            <a:r>
              <a:rPr lang="en-US" sz="1500" dirty="0">
                <a:solidFill>
                  <a:srgbClr val="C0C0C0"/>
                </a:solidFill>
                <a:latin typeface="Courier New"/>
                <a:cs typeface="Courier New"/>
              </a:rPr>
              <a:t> </a:t>
            </a:r>
            <a:r>
              <a:rPr lang="en-US" sz="1500" dirty="0">
                <a:solidFill>
                  <a:srgbClr val="008000"/>
                </a:solidFill>
                <a:latin typeface="Courier New"/>
                <a:cs typeface="Courier New"/>
              </a:rPr>
              <a:t>"one"</a:t>
            </a:r>
            <a:r>
              <a:rPr lang="en-US" sz="1500" dirty="0">
                <a:solidFill>
                  <a:srgbClr val="C0C0C0"/>
                </a:solidFill>
                <a:latin typeface="Courier New"/>
                <a:cs typeface="Courier New"/>
              </a:rPr>
              <a:t> </a:t>
            </a:r>
            <a:r>
              <a:rPr lang="en-US" sz="1500" dirty="0">
                <a:solidFill>
                  <a:srgbClr val="008000"/>
                </a:solidFill>
                <a:latin typeface="Courier New"/>
                <a:cs typeface="Courier New"/>
              </a:rPr>
              <a:t>&lt;&lt;</a:t>
            </a:r>
            <a:r>
              <a:rPr lang="en-US" sz="1500" dirty="0">
                <a:solidFill>
                  <a:srgbClr val="C0C0C0"/>
                </a:solidFill>
                <a:latin typeface="Courier New"/>
                <a:cs typeface="Courier New"/>
              </a:rPr>
              <a:t> </a:t>
            </a:r>
            <a:r>
              <a:rPr lang="en-US" sz="1500" dirty="0">
                <a:solidFill>
                  <a:srgbClr val="008000"/>
                </a:solidFill>
                <a:latin typeface="Courier New"/>
                <a:cs typeface="Courier New"/>
              </a:rPr>
              <a:t>"two"...</a:t>
            </a:r>
            <a:r>
              <a:rPr lang="en-US" sz="1500" dirty="0">
                <a:latin typeface="Courier New"/>
                <a:cs typeface="Courier New"/>
              </a:rPr>
              <a:t> </a:t>
            </a:r>
          </a:p>
          <a:p>
            <a:pPr indent="0">
              <a:spcBef>
                <a:spcPts val="0"/>
              </a:spcBef>
              <a:spcAft>
                <a:spcPts val="0"/>
              </a:spcAft>
              <a:buNone/>
            </a:pPr>
            <a:r>
              <a:rPr lang="en-US" sz="1500" dirty="0" err="1">
                <a:solidFill>
                  <a:srgbClr val="800080"/>
                </a:solidFill>
                <a:latin typeface="Courier New"/>
                <a:cs typeface="Courier New"/>
              </a:rPr>
              <a:t>QString</a:t>
            </a:r>
            <a:r>
              <a:rPr lang="en-US" sz="1500" dirty="0">
                <a:solidFill>
                  <a:srgbClr val="C0C0C0"/>
                </a:solidFill>
                <a:latin typeface="Courier New"/>
                <a:cs typeface="Courier New"/>
              </a:rPr>
              <a:t> </a:t>
            </a:r>
            <a:r>
              <a:rPr lang="en-US" sz="1500" dirty="0">
                <a:latin typeface="Courier New"/>
                <a:cs typeface="Courier New"/>
              </a:rPr>
              <a:t>item1</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list[</a:t>
            </a:r>
            <a:r>
              <a:rPr lang="en-US" sz="1500" dirty="0">
                <a:solidFill>
                  <a:srgbClr val="000080"/>
                </a:solidFill>
                <a:latin typeface="Courier New"/>
                <a:cs typeface="Courier New"/>
              </a:rPr>
              <a:t>1</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"two"</a:t>
            </a:r>
            <a:r>
              <a:rPr lang="en-US" sz="1500" dirty="0">
                <a:latin typeface="Courier New"/>
                <a:cs typeface="Courier New"/>
              </a:rPr>
              <a:t> </a:t>
            </a:r>
          </a:p>
          <a:p>
            <a:pPr indent="0">
              <a:spcBef>
                <a:spcPts val="0"/>
              </a:spcBef>
              <a:spcAft>
                <a:spcPts val="0"/>
              </a:spcAft>
              <a:buNone/>
            </a:pPr>
            <a:r>
              <a:rPr lang="en-US" sz="1500" dirty="0">
                <a:solidFill>
                  <a:srgbClr val="808000"/>
                </a:solidFill>
                <a:latin typeface="Courier New"/>
                <a:cs typeface="Courier New"/>
              </a:rPr>
              <a:t>for</a:t>
            </a:r>
            <a:r>
              <a:rPr lang="en-US" sz="1500" dirty="0">
                <a:solidFill>
                  <a:srgbClr val="C0C0C0"/>
                </a:solidFill>
                <a:latin typeface="Courier New"/>
                <a:cs typeface="Courier New"/>
              </a:rPr>
              <a:t> </a:t>
            </a:r>
            <a:r>
              <a:rPr lang="en-US" sz="1500" dirty="0">
                <a:latin typeface="Courier New"/>
                <a:cs typeface="Courier New"/>
              </a:rPr>
              <a:t>(</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err="1">
                <a:solidFill>
                  <a:srgbClr val="800080"/>
                </a:solidFill>
                <a:latin typeface="Courier New"/>
                <a:cs typeface="Courier New"/>
              </a:rPr>
              <a:t>QString</a:t>
            </a:r>
            <a:r>
              <a:rPr lang="en-US" sz="1500" dirty="0">
                <a:solidFill>
                  <a:srgbClr val="C0C0C0"/>
                </a:solidFill>
                <a:latin typeface="Courier New"/>
                <a:cs typeface="Courier New"/>
              </a:rPr>
              <a:t> </a:t>
            </a:r>
            <a:r>
              <a:rPr lang="en-US" sz="1500" dirty="0">
                <a:latin typeface="Courier New"/>
                <a:cs typeface="Courier New"/>
              </a:rPr>
              <a:t>&amp;item</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list)</a:t>
            </a:r>
            <a:r>
              <a:rPr lang="en-US" sz="1500" dirty="0">
                <a:solidFill>
                  <a:srgbClr val="C0C0C0"/>
                </a:solidFill>
                <a:latin typeface="Courier New"/>
                <a:cs typeface="Courier New"/>
              </a:rPr>
              <a:t> </a:t>
            </a:r>
            <a:r>
              <a:rPr lang="en-US" sz="1500" dirty="0">
                <a:latin typeface="Courier New"/>
                <a:cs typeface="Courier New"/>
              </a:rPr>
              <a:t>{ </a:t>
            </a:r>
          </a:p>
          <a:p>
            <a:pPr indent="0">
              <a:spcBef>
                <a:spcPts val="0"/>
              </a:spcBef>
              <a:spcAft>
                <a:spcPts val="0"/>
              </a:spcAft>
              <a:buNone/>
            </a:pPr>
            <a:r>
              <a:rPr lang="en-US" sz="1500" dirty="0">
                <a:solidFill>
                  <a:srgbClr val="000080"/>
                </a:solidFill>
                <a:latin typeface="Courier New"/>
                <a:cs typeface="Courier New"/>
              </a:rPr>
              <a:t>    </a:t>
            </a:r>
            <a:r>
              <a:rPr lang="en-US" sz="1500" dirty="0" err="1">
                <a:solidFill>
                  <a:srgbClr val="000080"/>
                </a:solidFill>
                <a:latin typeface="Courier New"/>
                <a:cs typeface="Courier New"/>
              </a:rPr>
              <a:t>qDebug</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&lt;&lt;</a:t>
            </a:r>
            <a:r>
              <a:rPr lang="en-US" sz="1500" dirty="0">
                <a:solidFill>
                  <a:srgbClr val="C0C0C0"/>
                </a:solidFill>
                <a:latin typeface="Courier New"/>
                <a:cs typeface="Courier New"/>
              </a:rPr>
              <a:t> </a:t>
            </a:r>
            <a:r>
              <a:rPr lang="en-US" sz="1500" dirty="0">
                <a:latin typeface="Courier New"/>
                <a:cs typeface="Courier New"/>
              </a:rPr>
              <a:t>item;</a:t>
            </a: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Do</a:t>
            </a:r>
            <a:r>
              <a:rPr lang="en-US" sz="1500" dirty="0">
                <a:solidFill>
                  <a:srgbClr val="C0C0C0"/>
                </a:solidFill>
                <a:latin typeface="Courier New"/>
                <a:cs typeface="Courier New"/>
              </a:rPr>
              <a:t> </a:t>
            </a:r>
            <a:r>
              <a:rPr lang="en-US" sz="1500" dirty="0" err="1">
                <a:solidFill>
                  <a:srgbClr val="008000"/>
                </a:solidFill>
                <a:latin typeface="Courier New"/>
                <a:cs typeface="Courier New"/>
              </a:rPr>
              <a:t>somethinh</a:t>
            </a:r>
            <a:r>
              <a:rPr lang="en-US" sz="1500" dirty="0">
                <a:solidFill>
                  <a:srgbClr val="C0C0C0"/>
                </a:solidFill>
                <a:latin typeface="Courier New"/>
                <a:cs typeface="Courier New"/>
              </a:rPr>
              <a:t> </a:t>
            </a:r>
            <a:r>
              <a:rPr lang="en-US" sz="1500" dirty="0">
                <a:solidFill>
                  <a:srgbClr val="008000"/>
                </a:solidFill>
                <a:latin typeface="Courier New"/>
                <a:cs typeface="Courier New"/>
              </a:rPr>
              <a:t>with</a:t>
            </a:r>
            <a:r>
              <a:rPr lang="en-US" sz="1500" dirty="0">
                <a:solidFill>
                  <a:srgbClr val="C0C0C0"/>
                </a:solidFill>
                <a:latin typeface="Courier New"/>
                <a:cs typeface="Courier New"/>
              </a:rPr>
              <a:t> </a:t>
            </a:r>
            <a:r>
              <a:rPr lang="en-US" sz="1500" dirty="0">
                <a:solidFill>
                  <a:srgbClr val="008000"/>
                </a:solidFill>
                <a:latin typeface="Courier New"/>
                <a:cs typeface="Courier New"/>
              </a:rPr>
              <a:t>item</a:t>
            </a:r>
            <a:r>
              <a:rPr lang="en-US" sz="1500" dirty="0">
                <a:solidFill>
                  <a:srgbClr val="C0C0C0"/>
                </a:solidFill>
                <a:latin typeface="Courier New"/>
                <a:cs typeface="Courier New"/>
              </a:rPr>
              <a:t> </a:t>
            </a:r>
            <a:r>
              <a:rPr lang="en-US" sz="1500" dirty="0">
                <a:solidFill>
                  <a:srgbClr val="008000"/>
                </a:solidFill>
                <a:latin typeface="Courier New"/>
                <a:cs typeface="Courier New"/>
              </a:rPr>
              <a:t>reference</a:t>
            </a:r>
            <a:r>
              <a:rPr lang="en-US" sz="1500" dirty="0">
                <a:latin typeface="Courier New"/>
                <a:cs typeface="Courier New"/>
              </a:rPr>
              <a:t> </a:t>
            </a:r>
          </a:p>
          <a:p>
            <a:pPr indent="0">
              <a:spcBef>
                <a:spcPts val="0"/>
              </a:spcBef>
              <a:spcAft>
                <a:spcPts val="0"/>
              </a:spcAft>
              <a:buNone/>
            </a:pPr>
            <a:r>
              <a:rPr lang="en-US" sz="1500" dirty="0">
                <a:latin typeface="Courier New"/>
                <a:cs typeface="Courier New"/>
              </a:rPr>
              <a:t>} </a:t>
            </a:r>
          </a:p>
          <a:p>
            <a:pPr indent="0">
              <a:spcBef>
                <a:spcPts val="0"/>
              </a:spcBef>
              <a:spcAft>
                <a:spcPts val="0"/>
              </a:spcAft>
              <a:buNone/>
            </a:pPr>
            <a:r>
              <a:rPr lang="en-US" sz="1500" dirty="0" err="1">
                <a:solidFill>
                  <a:srgbClr val="808000"/>
                </a:solidFill>
                <a:latin typeface="Courier New"/>
                <a:cs typeface="Courier New"/>
              </a:rPr>
              <a:t>int</a:t>
            </a:r>
            <a:r>
              <a:rPr lang="en-US" sz="1500" dirty="0">
                <a:solidFill>
                  <a:srgbClr val="C0C0C0"/>
                </a:solidFill>
                <a:latin typeface="Courier New"/>
                <a:cs typeface="Courier New"/>
              </a:rPr>
              <a:t> </a:t>
            </a:r>
            <a:r>
              <a:rPr lang="en-US" sz="1500" dirty="0">
                <a:latin typeface="Courier New"/>
                <a:cs typeface="Courier New"/>
              </a:rPr>
              <a:t>index</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err="1">
                <a:latin typeface="Courier New"/>
                <a:cs typeface="Courier New"/>
              </a:rPr>
              <a:t>list.indexOf</a:t>
            </a:r>
            <a:r>
              <a:rPr lang="en-US" sz="1500" dirty="0">
                <a:latin typeface="Courier New"/>
                <a:cs typeface="Courier New"/>
              </a:rPr>
              <a:t>(</a:t>
            </a:r>
            <a:r>
              <a:rPr lang="en-US" sz="1500" dirty="0">
                <a:solidFill>
                  <a:srgbClr val="008000"/>
                </a:solidFill>
                <a:latin typeface="Courier New"/>
                <a:cs typeface="Courier New"/>
              </a:rPr>
              <a:t>"two"</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returns</a:t>
            </a:r>
            <a:r>
              <a:rPr lang="en-US" sz="1500" dirty="0">
                <a:solidFill>
                  <a:srgbClr val="C0C0C0"/>
                </a:solidFill>
                <a:latin typeface="Courier New"/>
                <a:cs typeface="Courier New"/>
              </a:rPr>
              <a:t> </a:t>
            </a:r>
            <a:r>
              <a:rPr lang="en-US" sz="1500" dirty="0">
                <a:solidFill>
                  <a:srgbClr val="008000"/>
                </a:solidFill>
                <a:latin typeface="Courier New"/>
                <a:cs typeface="Courier New"/>
              </a:rPr>
              <a:t>1</a:t>
            </a:r>
            <a:endParaRPr lang="en-US" sz="1500" dirty="0">
              <a:latin typeface="Courier New"/>
              <a:cs typeface="Courier New"/>
            </a:endParaRPr>
          </a:p>
        </p:txBody>
      </p:sp>
      <p:sp>
        <p:nvSpPr>
          <p:cNvPr id="8" name="Content Placeholder 1"/>
          <p:cNvSpPr txBox="1">
            <a:spLocks/>
          </p:cNvSpPr>
          <p:nvPr/>
        </p:nvSpPr>
        <p:spPr>
          <a:xfrm>
            <a:off x="695400" y="4653136"/>
            <a:ext cx="10657184" cy="1368152"/>
          </a:xfrm>
          <a:prstGeom prst="rect">
            <a:avLst/>
          </a:prstGeom>
          <a:solidFill>
            <a:schemeClr val="bg1">
              <a:lumMod val="95000"/>
            </a:schemeClr>
          </a:solidFill>
          <a:ln>
            <a:solidFill>
              <a:schemeClr val="accent1"/>
            </a:solidFill>
          </a:ln>
        </p:spPr>
        <p:txBody>
          <a:bodyPr vert="horz" lIns="91440" tIns="45720" rIns="91440" bIns="45720" rtlCol="0">
            <a:no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en-US" sz="1500" dirty="0" err="1">
                <a:solidFill>
                  <a:srgbClr val="800080"/>
                </a:solidFill>
                <a:latin typeface="Courier New"/>
                <a:cs typeface="Courier New"/>
              </a:rPr>
              <a:t>QMap</a:t>
            </a:r>
            <a:r>
              <a:rPr lang="en-US" sz="1500" dirty="0">
                <a:latin typeface="Courier New"/>
                <a:cs typeface="Courier New"/>
              </a:rPr>
              <a:t>&lt;</a:t>
            </a:r>
            <a:r>
              <a:rPr lang="en-US" sz="1500" dirty="0" err="1">
                <a:solidFill>
                  <a:srgbClr val="800080"/>
                </a:solidFill>
                <a:latin typeface="Courier New"/>
                <a:cs typeface="Courier New"/>
              </a:rPr>
              <a:t>QString</a:t>
            </a:r>
            <a:r>
              <a:rPr lang="en-US" sz="1500" dirty="0">
                <a:latin typeface="Courier New"/>
                <a:cs typeface="Courier New"/>
              </a:rPr>
              <a:t>,</a:t>
            </a:r>
            <a:r>
              <a:rPr lang="en-US" sz="1500" dirty="0">
                <a:solidFill>
                  <a:srgbClr val="C0C0C0"/>
                </a:solidFill>
                <a:latin typeface="Courier New"/>
                <a:cs typeface="Courier New"/>
              </a:rPr>
              <a:t> </a:t>
            </a:r>
            <a:r>
              <a:rPr lang="en-US" sz="1500" dirty="0" err="1">
                <a:solidFill>
                  <a:srgbClr val="808000"/>
                </a:solidFill>
                <a:latin typeface="Courier New"/>
                <a:cs typeface="Courier New"/>
              </a:rPr>
              <a:t>int</a:t>
            </a:r>
            <a:r>
              <a:rPr lang="en-US" sz="1500" dirty="0">
                <a:latin typeface="Courier New"/>
                <a:cs typeface="Courier New"/>
              </a:rPr>
              <a:t>&gt;</a:t>
            </a:r>
            <a:r>
              <a:rPr lang="en-US" sz="1500" dirty="0">
                <a:solidFill>
                  <a:srgbClr val="C0C0C0"/>
                </a:solidFill>
                <a:latin typeface="Courier New"/>
                <a:cs typeface="Courier New"/>
              </a:rPr>
              <a:t> </a:t>
            </a:r>
            <a:r>
              <a:rPr lang="en-US" sz="1500" dirty="0">
                <a:latin typeface="Courier New"/>
                <a:cs typeface="Courier New"/>
              </a:rPr>
              <a:t>map({</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"Norway"</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0080"/>
                </a:solidFill>
                <a:latin typeface="Courier New"/>
                <a:cs typeface="Courier New"/>
              </a:rPr>
              <a:t>47</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"Italy"</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0080"/>
                </a:solidFill>
                <a:latin typeface="Courier New"/>
                <a:cs typeface="Courier New"/>
              </a:rPr>
              <a:t>39</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 </a:t>
            </a:r>
          </a:p>
          <a:p>
            <a:pPr indent="0">
              <a:spcBef>
                <a:spcPts val="0"/>
              </a:spcBef>
              <a:spcAft>
                <a:spcPts val="0"/>
              </a:spcAft>
              <a:buNone/>
            </a:pPr>
            <a:r>
              <a:rPr lang="en-US" sz="1500" dirty="0">
                <a:solidFill>
                  <a:srgbClr val="808000"/>
                </a:solidFill>
                <a:latin typeface="Courier New"/>
                <a:cs typeface="Courier New"/>
              </a:rPr>
              <a:t>auto</a:t>
            </a:r>
            <a:r>
              <a:rPr lang="en-US" sz="1500" dirty="0">
                <a:solidFill>
                  <a:srgbClr val="C0C0C0"/>
                </a:solidFill>
                <a:latin typeface="Courier New"/>
                <a:cs typeface="Courier New"/>
              </a:rPr>
              <a:t> </a:t>
            </a:r>
            <a:r>
              <a:rPr lang="en-US" sz="1500" dirty="0">
                <a:latin typeface="Courier New"/>
                <a:cs typeface="Courier New"/>
              </a:rPr>
              <a:t>value</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map[</a:t>
            </a:r>
            <a:r>
              <a:rPr lang="en-US" sz="1500" dirty="0">
                <a:solidFill>
                  <a:srgbClr val="008000"/>
                </a:solidFill>
                <a:latin typeface="Courier New"/>
                <a:cs typeface="Courier New"/>
              </a:rPr>
              <a:t>"France"</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inserts</a:t>
            </a:r>
            <a:r>
              <a:rPr lang="en-US" sz="1500" dirty="0">
                <a:solidFill>
                  <a:srgbClr val="C0C0C0"/>
                </a:solidFill>
                <a:latin typeface="Courier New"/>
                <a:cs typeface="Courier New"/>
              </a:rPr>
              <a:t> </a:t>
            </a:r>
            <a:r>
              <a:rPr lang="en-US" sz="1500" dirty="0">
                <a:solidFill>
                  <a:srgbClr val="008000"/>
                </a:solidFill>
                <a:latin typeface="Courier New"/>
                <a:cs typeface="Courier New"/>
              </a:rPr>
              <a:t>key</a:t>
            </a:r>
            <a:r>
              <a:rPr lang="en-US" sz="1500" dirty="0">
                <a:solidFill>
                  <a:srgbClr val="C0C0C0"/>
                </a:solidFill>
                <a:latin typeface="Courier New"/>
                <a:cs typeface="Courier New"/>
              </a:rPr>
              <a:t> </a:t>
            </a:r>
            <a:r>
              <a:rPr lang="en-US" sz="1500" dirty="0">
                <a:solidFill>
                  <a:srgbClr val="008000"/>
                </a:solidFill>
                <a:latin typeface="Courier New"/>
                <a:cs typeface="Courier New"/>
              </a:rPr>
              <a:t>if</a:t>
            </a:r>
            <a:r>
              <a:rPr lang="en-US" sz="1500" dirty="0">
                <a:solidFill>
                  <a:srgbClr val="C0C0C0"/>
                </a:solidFill>
                <a:latin typeface="Courier New"/>
                <a:cs typeface="Courier New"/>
              </a:rPr>
              <a:t> </a:t>
            </a:r>
            <a:r>
              <a:rPr lang="en-US" sz="1500" dirty="0">
                <a:solidFill>
                  <a:srgbClr val="008000"/>
                </a:solidFill>
                <a:latin typeface="Courier New"/>
                <a:cs typeface="Courier New"/>
              </a:rPr>
              <a:t>it does</a:t>
            </a:r>
            <a:r>
              <a:rPr lang="en-US" sz="1500" dirty="0">
                <a:solidFill>
                  <a:srgbClr val="C0C0C0"/>
                </a:solidFill>
                <a:latin typeface="Courier New"/>
                <a:cs typeface="Courier New"/>
              </a:rPr>
              <a:t> </a:t>
            </a:r>
            <a:r>
              <a:rPr lang="en-US" sz="1500" dirty="0">
                <a:solidFill>
                  <a:srgbClr val="008000"/>
                </a:solidFill>
                <a:latin typeface="Courier New"/>
                <a:cs typeface="Courier New"/>
              </a:rPr>
              <a:t>not</a:t>
            </a:r>
            <a:r>
              <a:rPr lang="en-US" sz="1500" dirty="0">
                <a:solidFill>
                  <a:srgbClr val="C0C0C0"/>
                </a:solidFill>
                <a:latin typeface="Courier New"/>
                <a:cs typeface="Courier New"/>
              </a:rPr>
              <a:t> </a:t>
            </a:r>
            <a:r>
              <a:rPr lang="en-US" sz="1500" dirty="0">
                <a:solidFill>
                  <a:srgbClr val="008000"/>
                </a:solidFill>
                <a:latin typeface="Courier New"/>
                <a:cs typeface="Courier New"/>
              </a:rPr>
              <a:t>exist</a:t>
            </a:r>
            <a:r>
              <a:rPr lang="en-US" sz="1500" dirty="0">
                <a:latin typeface="Courier New"/>
                <a:cs typeface="Courier New"/>
              </a:rPr>
              <a:t> </a:t>
            </a:r>
          </a:p>
          <a:p>
            <a:pPr indent="0">
              <a:spcBef>
                <a:spcPts val="0"/>
              </a:spcBef>
              <a:spcAft>
                <a:spcPts val="0"/>
              </a:spcAft>
              <a:buNone/>
            </a:pPr>
            <a:r>
              <a:rPr lang="en-US" sz="1500" dirty="0">
                <a:solidFill>
                  <a:srgbClr val="808000"/>
                </a:solidFill>
                <a:latin typeface="Courier New"/>
                <a:cs typeface="Courier New"/>
              </a:rPr>
              <a:t>if</a:t>
            </a:r>
            <a:r>
              <a:rPr lang="en-US" sz="1500" dirty="0">
                <a:solidFill>
                  <a:srgbClr val="C0C0C0"/>
                </a:solidFill>
                <a:latin typeface="Courier New"/>
                <a:cs typeface="Courier New"/>
              </a:rPr>
              <a:t> </a:t>
            </a:r>
            <a:r>
              <a:rPr lang="en-US" sz="1500" dirty="0">
                <a:latin typeface="Courier New"/>
                <a:cs typeface="Courier New"/>
              </a:rPr>
              <a:t>(</a:t>
            </a:r>
            <a:r>
              <a:rPr lang="en-US" sz="1500" dirty="0" err="1">
                <a:latin typeface="Courier New"/>
                <a:cs typeface="Courier New"/>
              </a:rPr>
              <a:t>map.contains</a:t>
            </a:r>
            <a:r>
              <a:rPr lang="en-US" sz="1500" dirty="0">
                <a:latin typeface="Courier New"/>
                <a:cs typeface="Courier New"/>
              </a:rPr>
              <a:t>(</a:t>
            </a:r>
            <a:r>
              <a:rPr lang="en-US" sz="1500" dirty="0">
                <a:solidFill>
                  <a:srgbClr val="008000"/>
                </a:solidFill>
                <a:latin typeface="Courier New"/>
                <a:cs typeface="Courier New"/>
              </a:rPr>
              <a:t>"Norway"</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 </a:t>
            </a:r>
          </a:p>
          <a:p>
            <a:pPr indent="0">
              <a:spcBef>
                <a:spcPts val="0"/>
              </a:spcBef>
              <a:spcAft>
                <a:spcPts val="0"/>
              </a:spcAft>
              <a:buNone/>
            </a:pPr>
            <a:r>
              <a:rPr lang="en-US" sz="1500" dirty="0">
                <a:solidFill>
                  <a:srgbClr val="808000"/>
                </a:solidFill>
                <a:latin typeface="Courier New"/>
                <a:cs typeface="Courier New"/>
              </a:rPr>
              <a:t>    </a:t>
            </a:r>
            <a:r>
              <a:rPr lang="en-US" sz="1500" dirty="0" err="1">
                <a:solidFill>
                  <a:srgbClr val="808000"/>
                </a:solidFill>
                <a:latin typeface="Courier New"/>
                <a:cs typeface="Courier New"/>
              </a:rPr>
              <a:t>int</a:t>
            </a:r>
            <a:r>
              <a:rPr lang="en-US" sz="1500" dirty="0">
                <a:solidFill>
                  <a:srgbClr val="C0C0C0"/>
                </a:solidFill>
                <a:latin typeface="Courier New"/>
                <a:cs typeface="Courier New"/>
              </a:rPr>
              <a:t> </a:t>
            </a:r>
            <a:r>
              <a:rPr lang="en-US" sz="1500" dirty="0">
                <a:latin typeface="Courier New"/>
                <a:cs typeface="Courier New"/>
              </a:rPr>
              <a:t>value2</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err="1">
                <a:latin typeface="Courier New"/>
                <a:cs typeface="Courier New"/>
              </a:rPr>
              <a:t>map.value</a:t>
            </a:r>
            <a:r>
              <a:rPr lang="en-US" sz="1500" dirty="0">
                <a:latin typeface="Courier New"/>
                <a:cs typeface="Courier New"/>
              </a:rPr>
              <a:t>(</a:t>
            </a:r>
            <a:r>
              <a:rPr lang="en-US" sz="1500" dirty="0">
                <a:solidFill>
                  <a:srgbClr val="008000"/>
                </a:solidFill>
                <a:latin typeface="Courier New"/>
                <a:cs typeface="Courier New"/>
              </a:rPr>
              <a:t>"Norway"</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recommended</a:t>
            </a:r>
            <a:r>
              <a:rPr lang="en-US" sz="1500" dirty="0">
                <a:solidFill>
                  <a:srgbClr val="C0C0C0"/>
                </a:solidFill>
                <a:latin typeface="Courier New"/>
                <a:cs typeface="Courier New"/>
              </a:rPr>
              <a:t> </a:t>
            </a:r>
            <a:r>
              <a:rPr lang="en-US" sz="1500" dirty="0">
                <a:solidFill>
                  <a:srgbClr val="008000"/>
                </a:solidFill>
                <a:latin typeface="Courier New"/>
                <a:cs typeface="Courier New"/>
              </a:rPr>
              <a:t>lookup</a:t>
            </a:r>
            <a:r>
              <a:rPr lang="en-US" sz="1500" dirty="0">
                <a:latin typeface="Courier New"/>
                <a:cs typeface="Courier New"/>
              </a:rPr>
              <a:t> </a:t>
            </a:r>
          </a:p>
          <a:p>
            <a:pPr indent="0">
              <a:spcBef>
                <a:spcPts val="0"/>
              </a:spcBef>
              <a:spcAft>
                <a:spcPts val="0"/>
              </a:spcAft>
              <a:buNone/>
            </a:pPr>
            <a:r>
              <a:rPr lang="en-US" sz="1500" dirty="0">
                <a:latin typeface="Courier New"/>
                <a:cs typeface="Courier New"/>
              </a:rPr>
              <a:t>}</a:t>
            </a:r>
          </a:p>
        </p:txBody>
      </p:sp>
      <p:sp>
        <p:nvSpPr>
          <p:cNvPr id="10" name="Footer Placeholder 3">
            <a:extLst>
              <a:ext uri="{FF2B5EF4-FFF2-40B4-BE49-F238E27FC236}">
                <a16:creationId xmlns:a16="http://schemas.microsoft.com/office/drawing/2014/main" id="{68AF10C4-3D57-2F41-8803-9C35D45004BE}"/>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924742987"/>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BE75F3D-A828-B041-A812-C44AEB2AE2BB}"/>
              </a:ext>
            </a:extLst>
          </p:cNvPr>
          <p:cNvSpPr>
            <a:spLocks noGrp="1"/>
          </p:cNvSpPr>
          <p:nvPr>
            <p:ph type="dt" sz="half" idx="10"/>
          </p:nvPr>
        </p:nvSpPr>
        <p:spPr/>
        <p:txBody>
          <a:bodyPr/>
          <a:lstStyle/>
          <a:p>
            <a:fld id="{B051396F-C39B-4224-81A1-5F6D16B5898B}" type="datetime3">
              <a:rPr lang="en-US" smtClean="0"/>
              <a:t>12 March 2018</a:t>
            </a:fld>
            <a:endParaRPr lang="en-US" dirty="0"/>
          </a:p>
        </p:txBody>
      </p:sp>
      <p:sp>
        <p:nvSpPr>
          <p:cNvPr id="5" name="Slide Number Placeholder 4">
            <a:extLst>
              <a:ext uri="{FF2B5EF4-FFF2-40B4-BE49-F238E27FC236}">
                <a16:creationId xmlns:a16="http://schemas.microsoft.com/office/drawing/2014/main" id="{380CA47A-265A-114F-A3B9-7F8F40DD25A4}"/>
              </a:ext>
            </a:extLst>
          </p:cNvPr>
          <p:cNvSpPr>
            <a:spLocks noGrp="1"/>
          </p:cNvSpPr>
          <p:nvPr>
            <p:ph type="sldNum" sz="quarter" idx="12"/>
          </p:nvPr>
        </p:nvSpPr>
        <p:spPr/>
        <p:txBody>
          <a:bodyPr/>
          <a:lstStyle/>
          <a:p>
            <a:fld id="{A683D178-98AA-4574-9EAA-8EB007C55176}" type="slidenum">
              <a:rPr lang="en-US" smtClean="0"/>
              <a:pPr/>
              <a:t>104</a:t>
            </a:fld>
            <a:endParaRPr lang="en-US" dirty="0"/>
          </a:p>
        </p:txBody>
      </p:sp>
      <p:sp>
        <p:nvSpPr>
          <p:cNvPr id="6" name="Title 5">
            <a:extLst>
              <a:ext uri="{FF2B5EF4-FFF2-40B4-BE49-F238E27FC236}">
                <a16:creationId xmlns:a16="http://schemas.microsoft.com/office/drawing/2014/main" id="{46C4F8F9-7804-174E-8EB5-D15E3C065325}"/>
              </a:ext>
            </a:extLst>
          </p:cNvPr>
          <p:cNvSpPr>
            <a:spLocks noGrp="1"/>
          </p:cNvSpPr>
          <p:nvPr>
            <p:ph type="title"/>
          </p:nvPr>
        </p:nvSpPr>
        <p:spPr/>
        <p:txBody>
          <a:bodyPr/>
          <a:lstStyle/>
          <a:p>
            <a:r>
              <a:rPr lang="en-US" dirty="0"/>
              <a:t>Container Complexity</a:t>
            </a:r>
          </a:p>
        </p:txBody>
      </p:sp>
      <p:graphicFrame>
        <p:nvGraphicFramePr>
          <p:cNvPr id="7" name="Table 6">
            <a:extLst>
              <a:ext uri="{FF2B5EF4-FFF2-40B4-BE49-F238E27FC236}">
                <a16:creationId xmlns:a16="http://schemas.microsoft.com/office/drawing/2014/main" id="{B639C77E-8A3A-F846-AC7A-93DF3C149B95}"/>
              </a:ext>
            </a:extLst>
          </p:cNvPr>
          <p:cNvGraphicFramePr>
            <a:graphicFrameLocks noGrp="1"/>
          </p:cNvGraphicFramePr>
          <p:nvPr>
            <p:extLst>
              <p:ext uri="{D42A27DB-BD31-4B8C-83A1-F6EECF244321}">
                <p14:modId xmlns:p14="http://schemas.microsoft.com/office/powerpoint/2010/main" val="4216246260"/>
              </p:ext>
            </p:extLst>
          </p:nvPr>
        </p:nvGraphicFramePr>
        <p:xfrm>
          <a:off x="1526103" y="1916832"/>
          <a:ext cx="8962385" cy="1483360"/>
        </p:xfrm>
        <a:graphic>
          <a:graphicData uri="http://schemas.openxmlformats.org/drawingml/2006/table">
            <a:tbl>
              <a:tblPr firstRow="1" bandRow="1">
                <a:tableStyleId>{21E4AEA4-8DFA-4A89-87EB-49C32662AFE0}</a:tableStyleId>
              </a:tblPr>
              <a:tblGrid>
                <a:gridCol w="2173570">
                  <a:extLst>
                    <a:ext uri="{9D8B030D-6E8A-4147-A177-3AD203B41FA5}">
                      <a16:colId xmlns:a16="http://schemas.microsoft.com/office/drawing/2014/main" val="3906430100"/>
                    </a:ext>
                  </a:extLst>
                </a:gridCol>
                <a:gridCol w="1411384">
                  <a:extLst>
                    <a:ext uri="{9D8B030D-6E8A-4147-A177-3AD203B41FA5}">
                      <a16:colId xmlns:a16="http://schemas.microsoft.com/office/drawing/2014/main" val="1816774571"/>
                    </a:ext>
                  </a:extLst>
                </a:gridCol>
                <a:gridCol w="1792477">
                  <a:extLst>
                    <a:ext uri="{9D8B030D-6E8A-4147-A177-3AD203B41FA5}">
                      <a16:colId xmlns:a16="http://schemas.microsoft.com/office/drawing/2014/main" val="3754875660"/>
                    </a:ext>
                  </a:extLst>
                </a:gridCol>
                <a:gridCol w="1792477">
                  <a:extLst>
                    <a:ext uri="{9D8B030D-6E8A-4147-A177-3AD203B41FA5}">
                      <a16:colId xmlns:a16="http://schemas.microsoft.com/office/drawing/2014/main" val="4255570999"/>
                    </a:ext>
                  </a:extLst>
                </a:gridCol>
                <a:gridCol w="1792477">
                  <a:extLst>
                    <a:ext uri="{9D8B030D-6E8A-4147-A177-3AD203B41FA5}">
                      <a16:colId xmlns:a16="http://schemas.microsoft.com/office/drawing/2014/main" val="387117346"/>
                    </a:ext>
                  </a:extLst>
                </a:gridCol>
              </a:tblGrid>
              <a:tr h="370840">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endParaRPr kumimoji="0" lang="en-US" sz="1800" b="0" i="0" u="none" strike="noStrike" cap="none" normalizeH="0" baseline="0" dirty="0">
                        <a:ln>
                          <a:noFill/>
                        </a:ln>
                        <a:solidFill>
                          <a:srgbClr val="333333"/>
                        </a:solidFill>
                        <a:effectLst/>
                        <a:latin typeface="Open Sans Light"/>
                        <a:cs typeface="Open Sans Light"/>
                      </a:endParaRP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Lookup</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Insert</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Append</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Prepend</a:t>
                      </a:r>
                    </a:p>
                  </a:txBody>
                  <a:tcPr marL="124754" marR="124754" marT="46800" marB="46800" horzOverflow="overflow"/>
                </a:tc>
                <a:extLst>
                  <a:ext uri="{0D108BD9-81ED-4DB2-BD59-A6C34878D82A}">
                    <a16:rowId xmlns:a16="http://schemas.microsoft.com/office/drawing/2014/main" val="1823930171"/>
                  </a:ext>
                </a:extLst>
              </a:tr>
              <a:tr h="370840">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err="1">
                          <a:ln>
                            <a:noFill/>
                          </a:ln>
                          <a:solidFill>
                            <a:srgbClr val="333333"/>
                          </a:solidFill>
                          <a:effectLst/>
                          <a:latin typeface="Courier New"/>
                          <a:cs typeface="Courier New"/>
                        </a:rPr>
                        <a:t>QLinkedList</a:t>
                      </a:r>
                      <a:endParaRPr kumimoji="0" lang="en-US" sz="1800" b="0" i="0" u="none" strike="noStrike" cap="none" normalizeH="0" baseline="0" dirty="0">
                        <a:ln>
                          <a:noFill/>
                        </a:ln>
                        <a:solidFill>
                          <a:srgbClr val="333333"/>
                        </a:solidFill>
                        <a:effectLst/>
                        <a:latin typeface="Courier New"/>
                        <a:cs typeface="Courier New"/>
                      </a:endParaRP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O(n)</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O(1)</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O(1)</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O(1)</a:t>
                      </a:r>
                    </a:p>
                  </a:txBody>
                  <a:tcPr marL="124754" marR="124754" marT="46800" marB="46800" horzOverflow="overflow"/>
                </a:tc>
                <a:extLst>
                  <a:ext uri="{0D108BD9-81ED-4DB2-BD59-A6C34878D82A}">
                    <a16:rowId xmlns:a16="http://schemas.microsoft.com/office/drawing/2014/main" val="2074844197"/>
                  </a:ext>
                </a:extLst>
              </a:tr>
              <a:tr h="370840">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err="1">
                          <a:ln>
                            <a:noFill/>
                          </a:ln>
                          <a:solidFill>
                            <a:srgbClr val="333333"/>
                          </a:solidFill>
                          <a:effectLst/>
                          <a:latin typeface="Courier New"/>
                          <a:cs typeface="Courier New"/>
                        </a:rPr>
                        <a:t>QVector</a:t>
                      </a:r>
                      <a:endParaRPr kumimoji="0" lang="en-US" sz="1800" b="0" i="0" u="none" strike="noStrike" cap="none" normalizeH="0" baseline="0" dirty="0">
                        <a:ln>
                          <a:noFill/>
                        </a:ln>
                        <a:solidFill>
                          <a:srgbClr val="333333"/>
                        </a:solidFill>
                        <a:effectLst/>
                        <a:latin typeface="Courier New"/>
                        <a:cs typeface="Courier New"/>
                      </a:endParaRP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O(1)</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O(n)</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defRPr/>
                      </a:pPr>
                      <a:r>
                        <a:rPr kumimoji="0" lang="en-US" sz="1800" b="0" i="0" u="none" strike="noStrike" cap="none" normalizeH="0" baseline="0" dirty="0">
                          <a:ln>
                            <a:noFill/>
                          </a:ln>
                          <a:solidFill>
                            <a:srgbClr val="333333"/>
                          </a:solidFill>
                          <a:effectLst/>
                          <a:latin typeface="+mn-lt"/>
                          <a:cs typeface="Open Sans Light"/>
                        </a:rPr>
                        <a:t>O(1)</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defRPr/>
                      </a:pPr>
                      <a:r>
                        <a:rPr kumimoji="0" lang="en-US" sz="1800" b="0" i="0" u="none" strike="noStrike" cap="none" normalizeH="0" baseline="0" dirty="0">
                          <a:ln>
                            <a:noFill/>
                          </a:ln>
                          <a:solidFill>
                            <a:srgbClr val="333333"/>
                          </a:solidFill>
                          <a:effectLst/>
                          <a:latin typeface="+mn-lt"/>
                          <a:cs typeface="Open Sans Light"/>
                        </a:rPr>
                        <a:t>O(n)</a:t>
                      </a:r>
                    </a:p>
                  </a:txBody>
                  <a:tcPr marL="124754" marR="124754" marT="46800" marB="46800" horzOverflow="overflow"/>
                </a:tc>
                <a:extLst>
                  <a:ext uri="{0D108BD9-81ED-4DB2-BD59-A6C34878D82A}">
                    <a16:rowId xmlns:a16="http://schemas.microsoft.com/office/drawing/2014/main" val="1585775416"/>
                  </a:ext>
                </a:extLst>
              </a:tr>
              <a:tr h="370840">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err="1">
                          <a:ln>
                            <a:noFill/>
                          </a:ln>
                          <a:solidFill>
                            <a:srgbClr val="333333"/>
                          </a:solidFill>
                          <a:effectLst/>
                          <a:latin typeface="Courier New"/>
                          <a:cs typeface="Courier New"/>
                        </a:rPr>
                        <a:t>QList</a:t>
                      </a:r>
                      <a:endParaRPr kumimoji="0" lang="en-US" sz="1800" b="0" i="0" u="none" strike="noStrike" cap="none" normalizeH="0" baseline="0" dirty="0">
                        <a:ln>
                          <a:noFill/>
                        </a:ln>
                        <a:solidFill>
                          <a:srgbClr val="333333"/>
                        </a:solidFill>
                        <a:effectLst/>
                        <a:latin typeface="Courier New"/>
                        <a:cs typeface="Courier New"/>
                      </a:endParaRP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a:ln>
                            <a:noFill/>
                          </a:ln>
                          <a:solidFill>
                            <a:srgbClr val="333333"/>
                          </a:solidFill>
                          <a:effectLst/>
                          <a:latin typeface="+mn-lt"/>
                          <a:cs typeface="Open Sans Light"/>
                        </a:rPr>
                        <a:t>O(1)</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a:ln>
                            <a:noFill/>
                          </a:ln>
                          <a:solidFill>
                            <a:srgbClr val="333333"/>
                          </a:solidFill>
                          <a:effectLst/>
                          <a:latin typeface="+mn-lt"/>
                          <a:cs typeface="Open Sans Light"/>
                        </a:rPr>
                        <a:t>O(n)</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O(1)</a:t>
                      </a:r>
                    </a:p>
                  </a:txBody>
                  <a:tcPr marL="124754" marR="124754" marT="46800" marB="46800"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O(1)</a:t>
                      </a:r>
                    </a:p>
                  </a:txBody>
                  <a:tcPr marL="124754" marR="124754" marT="46800" marB="46800" horzOverflow="overflow"/>
                </a:tc>
                <a:extLst>
                  <a:ext uri="{0D108BD9-81ED-4DB2-BD59-A6C34878D82A}">
                    <a16:rowId xmlns:a16="http://schemas.microsoft.com/office/drawing/2014/main" val="3995907151"/>
                  </a:ext>
                </a:extLst>
              </a:tr>
            </a:tbl>
          </a:graphicData>
        </a:graphic>
      </p:graphicFrame>
      <p:graphicFrame>
        <p:nvGraphicFramePr>
          <p:cNvPr id="8" name="Table 7">
            <a:extLst>
              <a:ext uri="{FF2B5EF4-FFF2-40B4-BE49-F238E27FC236}">
                <a16:creationId xmlns:a16="http://schemas.microsoft.com/office/drawing/2014/main" id="{B7C72829-E7F6-2F44-8090-CA466A5A83D8}"/>
              </a:ext>
            </a:extLst>
          </p:cNvPr>
          <p:cNvGraphicFramePr>
            <a:graphicFrameLocks noGrp="1"/>
          </p:cNvGraphicFramePr>
          <p:nvPr>
            <p:extLst>
              <p:ext uri="{D42A27DB-BD31-4B8C-83A1-F6EECF244321}">
                <p14:modId xmlns:p14="http://schemas.microsoft.com/office/powerpoint/2010/main" val="3601927161"/>
              </p:ext>
            </p:extLst>
          </p:nvPr>
        </p:nvGraphicFramePr>
        <p:xfrm>
          <a:off x="1559496" y="4026015"/>
          <a:ext cx="8928993" cy="1493674"/>
        </p:xfrm>
        <a:graphic>
          <a:graphicData uri="http://schemas.openxmlformats.org/drawingml/2006/table">
            <a:tbl>
              <a:tblPr firstRow="1" bandRow="1">
                <a:tableStyleId>{21E4AEA4-8DFA-4A89-87EB-49C32662AFE0}</a:tableStyleId>
              </a:tblPr>
              <a:tblGrid>
                <a:gridCol w="2976331">
                  <a:extLst>
                    <a:ext uri="{9D8B030D-6E8A-4147-A177-3AD203B41FA5}">
                      <a16:colId xmlns:a16="http://schemas.microsoft.com/office/drawing/2014/main" val="972317202"/>
                    </a:ext>
                  </a:extLst>
                </a:gridCol>
                <a:gridCol w="2976331">
                  <a:extLst>
                    <a:ext uri="{9D8B030D-6E8A-4147-A177-3AD203B41FA5}">
                      <a16:colId xmlns:a16="http://schemas.microsoft.com/office/drawing/2014/main" val="75018952"/>
                    </a:ext>
                  </a:extLst>
                </a:gridCol>
                <a:gridCol w="2976331">
                  <a:extLst>
                    <a:ext uri="{9D8B030D-6E8A-4147-A177-3AD203B41FA5}">
                      <a16:colId xmlns:a16="http://schemas.microsoft.com/office/drawing/2014/main" val="953235819"/>
                    </a:ext>
                  </a:extLst>
                </a:gridCol>
              </a:tblGrid>
              <a:tr h="370840">
                <a:tc>
                  <a:txBody>
                    <a:bodyPr/>
                    <a:lstStyle/>
                    <a:p>
                      <a:pPr marL="0" marR="0" lvl="0" indent="0" algn="l" defTabSz="914400" rtl="0" eaLnBrk="0" fontAlgn="base" latinLnBrk="0" hangingPunct="0">
                        <a:lnSpc>
                          <a:spcPct val="100000"/>
                        </a:lnSpc>
                        <a:spcBef>
                          <a:spcPct val="40000"/>
                        </a:spcBef>
                        <a:spcAft>
                          <a:spcPct val="0"/>
                        </a:spcAft>
                        <a:buClr>
                          <a:srgbClr val="CC0000"/>
                        </a:buClr>
                        <a:buSzPct val="60000"/>
                        <a:buFontTx/>
                        <a:buNone/>
                        <a:tabLst/>
                      </a:pPr>
                      <a:endParaRPr kumimoji="0" lang="en-US" sz="1800" b="0" i="0" u="none" strike="noStrike" cap="none" normalizeH="0" baseline="0" dirty="0">
                        <a:ln>
                          <a:noFill/>
                        </a:ln>
                        <a:solidFill>
                          <a:srgbClr val="333333"/>
                        </a:solidFill>
                        <a:effectLst/>
                        <a:latin typeface="Verdana" pitchFamily="34" charset="0"/>
                      </a:endParaRPr>
                    </a:p>
                  </a:txBody>
                  <a:tcPr marL="119969" marR="119969" marT="46813" marB="46813" horzOverflow="overflow"/>
                </a:tc>
                <a:tc>
                  <a:txBody>
                    <a:bodyPr/>
                    <a:lstStyle/>
                    <a:p>
                      <a:pPr marL="0" marR="0" lvl="0" indent="0" algn="l"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Lookup</a:t>
                      </a:r>
                    </a:p>
                  </a:txBody>
                  <a:tcPr marL="119969" marR="119969" marT="46813" marB="46813" horzOverflow="overflow"/>
                </a:tc>
                <a:tc>
                  <a:txBody>
                    <a:bodyPr/>
                    <a:lstStyle/>
                    <a:p>
                      <a:pPr marL="0" marR="0" lvl="0" indent="0" algn="l"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a:ln>
                            <a:noFill/>
                          </a:ln>
                          <a:solidFill>
                            <a:srgbClr val="333333"/>
                          </a:solidFill>
                          <a:effectLst/>
                          <a:latin typeface="+mn-lt"/>
                          <a:cs typeface="Open Sans Light"/>
                        </a:rPr>
                        <a:t>Insert</a:t>
                      </a:r>
                    </a:p>
                  </a:txBody>
                  <a:tcPr marL="119969" marR="119969" marT="46813" marB="46813" horzOverflow="overflow"/>
                </a:tc>
                <a:extLst>
                  <a:ext uri="{0D108BD9-81ED-4DB2-BD59-A6C34878D82A}">
                    <a16:rowId xmlns:a16="http://schemas.microsoft.com/office/drawing/2014/main" val="127343929"/>
                  </a:ext>
                </a:extLst>
              </a:tr>
              <a:tr h="370840">
                <a:tc>
                  <a:txBody>
                    <a:bodyPr/>
                    <a:lstStyle/>
                    <a:p>
                      <a:pPr marL="0" marR="0" lvl="0" indent="0" algn="l"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a:ln>
                            <a:noFill/>
                          </a:ln>
                          <a:solidFill>
                            <a:srgbClr val="333333"/>
                          </a:solidFill>
                          <a:effectLst/>
                          <a:latin typeface="Courier New"/>
                          <a:cs typeface="Courier New"/>
                        </a:rPr>
                        <a:t>Q(Multi)Map</a:t>
                      </a:r>
                    </a:p>
                  </a:txBody>
                  <a:tcPr marL="119969" marR="119969" marT="46813" marB="46813" horzOverflow="overflow"/>
                </a:tc>
                <a:tc>
                  <a:txBody>
                    <a:bodyPr/>
                    <a:lstStyle/>
                    <a:p>
                      <a:pPr marL="0" marR="0" lvl="0" indent="0" algn="l"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O( log(n) )</a:t>
                      </a:r>
                    </a:p>
                  </a:txBody>
                  <a:tcPr marL="119969" marR="119969" marT="46813" marB="46813" horzOverflow="overflow"/>
                </a:tc>
                <a:tc>
                  <a:txBody>
                    <a:bodyPr/>
                    <a:lstStyle/>
                    <a:p>
                      <a:pPr marL="0" marR="0" lvl="0" indent="0" algn="l"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a:ln>
                            <a:noFill/>
                          </a:ln>
                          <a:solidFill>
                            <a:srgbClr val="333333"/>
                          </a:solidFill>
                          <a:effectLst/>
                          <a:latin typeface="+mn-lt"/>
                          <a:cs typeface="Open Sans Light"/>
                        </a:rPr>
                        <a:t>O( log(n) )</a:t>
                      </a:r>
                    </a:p>
                  </a:txBody>
                  <a:tcPr marL="119969" marR="119969" marT="46813" marB="46813" horzOverflow="overflow"/>
                </a:tc>
                <a:extLst>
                  <a:ext uri="{0D108BD9-81ED-4DB2-BD59-A6C34878D82A}">
                    <a16:rowId xmlns:a16="http://schemas.microsoft.com/office/drawing/2014/main" val="2436042370"/>
                  </a:ext>
                </a:extLst>
              </a:tr>
              <a:tr h="370840">
                <a:tc>
                  <a:txBody>
                    <a:bodyPr/>
                    <a:lstStyle/>
                    <a:p>
                      <a:pPr marL="0" marR="0" lvl="0" indent="0" algn="l"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Courier New"/>
                          <a:cs typeface="Courier New"/>
                        </a:rPr>
                        <a:t>Q(Multi)Hash</a:t>
                      </a:r>
                    </a:p>
                  </a:txBody>
                  <a:tcPr marL="119969" marR="119969" marT="46813" marB="46813" horzOverflow="overflow"/>
                </a:tc>
                <a:tc>
                  <a:txBody>
                    <a:bodyPr/>
                    <a:lstStyle/>
                    <a:p>
                      <a:pPr marL="0" marR="0" lvl="0" indent="0" algn="l"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O(1) </a:t>
                      </a:r>
                    </a:p>
                    <a:p>
                      <a:pPr marL="0" marR="0" lvl="0" indent="0" algn="l"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Worst: O(n)</a:t>
                      </a:r>
                    </a:p>
                  </a:txBody>
                  <a:tcPr marL="119969" marR="119969" marT="46813" marB="46813" horzOverflow="overflow"/>
                </a:tc>
                <a:tc>
                  <a:txBody>
                    <a:bodyPr/>
                    <a:lstStyle/>
                    <a:p>
                      <a:pPr marL="0" marR="0" lvl="0" indent="0" algn="l"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O(1) </a:t>
                      </a:r>
                    </a:p>
                    <a:p>
                      <a:pPr marL="0" marR="0" lvl="0" indent="0" algn="l" defTabSz="914400" rtl="0" eaLnBrk="0" fontAlgn="base" latinLnBrk="0" hangingPunct="0">
                        <a:lnSpc>
                          <a:spcPct val="100000"/>
                        </a:lnSpc>
                        <a:spcBef>
                          <a:spcPct val="40000"/>
                        </a:spcBef>
                        <a:spcAft>
                          <a:spcPct val="0"/>
                        </a:spcAft>
                        <a:buClr>
                          <a:srgbClr val="CC0000"/>
                        </a:buClr>
                        <a:buSzPct val="60000"/>
                        <a:buFontTx/>
                        <a:buNone/>
                        <a:tabLst/>
                      </a:pPr>
                      <a:r>
                        <a:rPr kumimoji="0" lang="en-US" sz="1800" b="0" i="0" u="none" strike="noStrike" cap="none" normalizeH="0" baseline="0" dirty="0">
                          <a:ln>
                            <a:noFill/>
                          </a:ln>
                          <a:solidFill>
                            <a:srgbClr val="333333"/>
                          </a:solidFill>
                          <a:effectLst/>
                          <a:latin typeface="+mn-lt"/>
                          <a:cs typeface="Open Sans Light"/>
                        </a:rPr>
                        <a:t>Worst: O(n)</a:t>
                      </a:r>
                    </a:p>
                  </a:txBody>
                  <a:tcPr marL="119969" marR="119969" marT="46813" marB="46813" horzOverflow="overflow"/>
                </a:tc>
                <a:extLst>
                  <a:ext uri="{0D108BD9-81ED-4DB2-BD59-A6C34878D82A}">
                    <a16:rowId xmlns:a16="http://schemas.microsoft.com/office/drawing/2014/main" val="3165036836"/>
                  </a:ext>
                </a:extLst>
              </a:tr>
            </a:tbl>
          </a:graphicData>
        </a:graphic>
      </p:graphicFrame>
      <p:sp>
        <p:nvSpPr>
          <p:cNvPr id="9" name="Footer Placeholder 3">
            <a:extLst>
              <a:ext uri="{FF2B5EF4-FFF2-40B4-BE49-F238E27FC236}">
                <a16:creationId xmlns:a16="http://schemas.microsoft.com/office/drawing/2014/main" id="{BBB1047F-2787-5147-8944-2C780C29C80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959106182"/>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Class must be an </a:t>
            </a:r>
            <a:r>
              <a:rPr lang="en-US" i="1" dirty="0"/>
              <a:t>assignable data type </a:t>
            </a:r>
            <a:endParaRPr lang="en-US" dirty="0"/>
          </a:p>
          <a:p>
            <a:r>
              <a:rPr lang="en-US" dirty="0"/>
              <a:t>Class is </a:t>
            </a:r>
            <a:r>
              <a:rPr lang="en-US" i="1" dirty="0"/>
              <a:t>assignable</a:t>
            </a:r>
            <a:r>
              <a:rPr lang="en-US" dirty="0"/>
              <a:t>, if:</a:t>
            </a:r>
          </a:p>
          <a:p>
            <a:endParaRPr lang="en-US" dirty="0"/>
          </a:p>
          <a:p>
            <a:pPr fontAlgn="auto"/>
            <a:endParaRPr lang="en-US" i="1" dirty="0"/>
          </a:p>
          <a:p>
            <a:pPr fontAlgn="auto"/>
            <a:endParaRPr lang="en-US" i="1" dirty="0"/>
          </a:p>
          <a:p>
            <a:pPr fontAlgn="auto"/>
            <a:endParaRPr lang="en-US" i="1" dirty="0"/>
          </a:p>
          <a:p>
            <a:pPr marL="0" indent="0">
              <a:buNone/>
            </a:pPr>
            <a:endParaRPr lang="en-US" i="1" dirty="0"/>
          </a:p>
          <a:p>
            <a:pPr fontAlgn="auto"/>
            <a:r>
              <a:rPr lang="en-US" i="1" dirty="0"/>
              <a:t>If copy constructor or assignment operator is not provided </a:t>
            </a:r>
            <a:endParaRPr lang="en-US" dirty="0"/>
          </a:p>
          <a:p>
            <a:pPr lvl="1"/>
            <a:r>
              <a:rPr lang="en-US" dirty="0"/>
              <a:t>C++will provide one (uses member copying) </a:t>
            </a:r>
          </a:p>
          <a:p>
            <a:pPr fontAlgn="auto"/>
            <a:r>
              <a:rPr lang="en-US" i="1" dirty="0"/>
              <a:t>If no constructors provided</a:t>
            </a:r>
          </a:p>
          <a:p>
            <a:pPr lvl="1"/>
            <a:r>
              <a:rPr lang="en-US" dirty="0"/>
              <a:t>Empty default constructor provided by C++ </a:t>
            </a:r>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105</a:t>
            </a:fld>
            <a:endParaRPr lang="en-US" dirty="0"/>
          </a:p>
        </p:txBody>
      </p:sp>
      <p:sp>
        <p:nvSpPr>
          <p:cNvPr id="6" name="Title 5"/>
          <p:cNvSpPr>
            <a:spLocks noGrp="1"/>
          </p:cNvSpPr>
          <p:nvPr>
            <p:ph type="title"/>
          </p:nvPr>
        </p:nvSpPr>
        <p:spPr/>
        <p:txBody>
          <a:bodyPr/>
          <a:lstStyle/>
          <a:p>
            <a:r>
              <a:rPr lang="en-US" dirty="0"/>
              <a:t>Storing Classes in Qt Container </a:t>
            </a:r>
          </a:p>
        </p:txBody>
      </p:sp>
      <p:sp>
        <p:nvSpPr>
          <p:cNvPr id="7" name="Content Placeholder 1"/>
          <p:cNvSpPr txBox="1">
            <a:spLocks/>
          </p:cNvSpPr>
          <p:nvPr/>
        </p:nvSpPr>
        <p:spPr>
          <a:xfrm>
            <a:off x="767408" y="2708920"/>
            <a:ext cx="10585176" cy="1728192"/>
          </a:xfrm>
          <a:prstGeom prst="rect">
            <a:avLst/>
          </a:prstGeom>
          <a:solidFill>
            <a:schemeClr val="bg1">
              <a:lumMod val="95000"/>
            </a:schemeClr>
          </a:solidFill>
          <a:ln>
            <a:solidFill>
              <a:schemeClr val="accent1"/>
            </a:solidFill>
          </a:ln>
        </p:spPr>
        <p:txBody>
          <a:bodyPr vert="horz" lIns="91440" tIns="45720" rIns="91440" bIns="45720" rtlCol="0">
            <a:no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lnSpc>
                <a:spcPct val="60000"/>
              </a:lnSpc>
              <a:spcBef>
                <a:spcPts val="300"/>
              </a:spcBef>
              <a:spcAft>
                <a:spcPts val="300"/>
              </a:spcAft>
              <a:buNone/>
            </a:pPr>
            <a:r>
              <a:rPr lang="en-US" sz="1500" dirty="0">
                <a:solidFill>
                  <a:srgbClr val="808000"/>
                </a:solidFill>
                <a:latin typeface="Courier New"/>
                <a:cs typeface="Courier New"/>
              </a:rPr>
              <a:t>class</a:t>
            </a:r>
            <a:r>
              <a:rPr lang="en-US" sz="1500" dirty="0">
                <a:solidFill>
                  <a:srgbClr val="C0C0C0"/>
                </a:solidFill>
                <a:latin typeface="Courier New"/>
                <a:cs typeface="Courier New"/>
              </a:rPr>
              <a:t> </a:t>
            </a:r>
            <a:r>
              <a:rPr lang="en-US" sz="1500" dirty="0">
                <a:solidFill>
                  <a:srgbClr val="800080"/>
                </a:solidFill>
                <a:latin typeface="Courier New"/>
                <a:cs typeface="Courier New"/>
              </a:rPr>
              <a:t>Contact</a:t>
            </a:r>
            <a:r>
              <a:rPr lang="en-US" sz="1500" dirty="0">
                <a:solidFill>
                  <a:srgbClr val="C0C0C0"/>
                </a:solidFill>
                <a:latin typeface="Courier New"/>
                <a:cs typeface="Courier New"/>
              </a:rPr>
              <a:t> </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p>
          <a:p>
            <a:pPr indent="0">
              <a:lnSpc>
                <a:spcPct val="60000"/>
              </a:lnSpc>
              <a:spcBef>
                <a:spcPts val="300"/>
              </a:spcBef>
              <a:spcAft>
                <a:spcPts val="300"/>
              </a:spcAft>
              <a:buNone/>
            </a:pPr>
            <a:r>
              <a:rPr lang="en-US" sz="1500" dirty="0">
                <a:solidFill>
                  <a:srgbClr val="808000"/>
                </a:solidFill>
                <a:latin typeface="Courier New"/>
                <a:cs typeface="Courier New"/>
              </a:rPr>
              <a:t>public</a:t>
            </a:r>
            <a:r>
              <a:rPr lang="en-US" sz="1500" dirty="0">
                <a:solidFill>
                  <a:srgbClr val="000000"/>
                </a:solidFill>
                <a:latin typeface="Courier New"/>
                <a:cs typeface="Courier New"/>
              </a:rPr>
              <a:t>:</a:t>
            </a:r>
            <a:r>
              <a:rPr lang="en-US" sz="1500" dirty="0">
                <a:latin typeface="Courier New"/>
                <a:cs typeface="Courier New"/>
              </a:rPr>
              <a:t> </a:t>
            </a:r>
          </a:p>
          <a:p>
            <a:pPr indent="0">
              <a:lnSpc>
                <a:spcPct val="60000"/>
              </a:lnSpc>
              <a:spcBef>
                <a:spcPts val="300"/>
              </a:spcBef>
              <a:spcAft>
                <a:spcPts val="300"/>
              </a:spcAft>
              <a:buNone/>
            </a:pPr>
            <a:r>
              <a:rPr lang="en-US" sz="1500" dirty="0">
                <a:solidFill>
                  <a:srgbClr val="800080"/>
                </a:solidFill>
                <a:latin typeface="Courier New"/>
                <a:cs typeface="Courier New"/>
              </a:rPr>
              <a:t>    Contact</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default</a:t>
            </a:r>
            <a:r>
              <a:rPr lang="en-US" sz="1500" dirty="0">
                <a:solidFill>
                  <a:srgbClr val="C0C0C0"/>
                </a:solidFill>
                <a:latin typeface="Courier New"/>
                <a:cs typeface="Courier New"/>
              </a:rPr>
              <a:t> </a:t>
            </a:r>
            <a:r>
              <a:rPr lang="en-US" sz="1500" dirty="0">
                <a:solidFill>
                  <a:srgbClr val="008000"/>
                </a:solidFill>
                <a:latin typeface="Courier New"/>
                <a:cs typeface="Courier New"/>
              </a:rPr>
              <a:t>constructor</a:t>
            </a:r>
            <a:r>
              <a:rPr lang="en-US" sz="1500" dirty="0">
                <a:latin typeface="Courier New"/>
                <a:cs typeface="Courier New"/>
              </a:rPr>
              <a:t> </a:t>
            </a:r>
          </a:p>
          <a:p>
            <a:pPr indent="0">
              <a:lnSpc>
                <a:spcPct val="60000"/>
              </a:lnSpc>
              <a:spcBef>
                <a:spcPts val="300"/>
              </a:spcBef>
              <a:spcAft>
                <a:spcPts val="300"/>
              </a:spcAft>
              <a:buNone/>
            </a:pPr>
            <a:r>
              <a:rPr lang="en-US" sz="1500" dirty="0">
                <a:solidFill>
                  <a:srgbClr val="800080"/>
                </a:solidFill>
                <a:latin typeface="Courier New"/>
                <a:cs typeface="Courier New"/>
              </a:rPr>
              <a:t>    Contact</a:t>
            </a:r>
            <a:r>
              <a:rPr lang="en-US" sz="1500" dirty="0">
                <a:solidFill>
                  <a:srgbClr val="000000"/>
                </a:solidFill>
                <a:latin typeface="Courier New"/>
                <a:cs typeface="Courier New"/>
              </a:rPr>
              <a:t>(</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solidFill>
                  <a:srgbClr val="800080"/>
                </a:solidFill>
                <a:latin typeface="Courier New"/>
                <a:cs typeface="Courier New"/>
              </a:rPr>
              <a:t>Contact</a:t>
            </a:r>
            <a:r>
              <a:rPr lang="en-US" sz="1500" dirty="0">
                <a:solidFill>
                  <a:srgbClr val="C0C0C0"/>
                </a:solidFill>
                <a:latin typeface="Courier New"/>
                <a:cs typeface="Courier New"/>
              </a:rPr>
              <a:t> </a:t>
            </a:r>
            <a:r>
              <a:rPr lang="en-US" sz="1500" dirty="0">
                <a:solidFill>
                  <a:srgbClr val="000000"/>
                </a:solidFill>
                <a:latin typeface="Courier New"/>
                <a:cs typeface="Courier New"/>
              </a:rPr>
              <a:t>&amp;</a:t>
            </a:r>
            <a:r>
              <a:rPr lang="en-US" sz="1500" dirty="0">
                <a:latin typeface="Courier New"/>
                <a:cs typeface="Courier New"/>
              </a:rPr>
              <a:t>other</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copy</a:t>
            </a:r>
            <a:r>
              <a:rPr lang="en-US" sz="1500" dirty="0">
                <a:solidFill>
                  <a:srgbClr val="C0C0C0"/>
                </a:solidFill>
                <a:latin typeface="Courier New"/>
                <a:cs typeface="Courier New"/>
              </a:rPr>
              <a:t> </a:t>
            </a:r>
            <a:r>
              <a:rPr lang="en-US" sz="1500" dirty="0">
                <a:solidFill>
                  <a:srgbClr val="008000"/>
                </a:solidFill>
                <a:latin typeface="Courier New"/>
                <a:cs typeface="Courier New"/>
              </a:rPr>
              <a:t>constructor</a:t>
            </a:r>
            <a:r>
              <a:rPr lang="en-US" sz="1500" dirty="0">
                <a:solidFill>
                  <a:srgbClr val="C0C0C0"/>
                </a:solidFill>
                <a:latin typeface="Courier New"/>
                <a:cs typeface="Courier New"/>
              </a:rPr>
              <a:t> </a:t>
            </a:r>
          </a:p>
          <a:p>
            <a:pPr indent="0">
              <a:lnSpc>
                <a:spcPct val="60000"/>
              </a:lnSpc>
              <a:spcBef>
                <a:spcPts val="300"/>
              </a:spcBef>
              <a:spcAft>
                <a:spcPts val="300"/>
              </a:spcAft>
              <a:buNone/>
            </a:pP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assignment</a:t>
            </a:r>
            <a:r>
              <a:rPr lang="en-US" sz="1500" dirty="0">
                <a:solidFill>
                  <a:srgbClr val="C0C0C0"/>
                </a:solidFill>
                <a:latin typeface="Courier New"/>
                <a:cs typeface="Courier New"/>
              </a:rPr>
              <a:t> </a:t>
            </a:r>
            <a:r>
              <a:rPr lang="en-US" sz="1500" dirty="0">
                <a:solidFill>
                  <a:srgbClr val="008000"/>
                </a:solidFill>
                <a:latin typeface="Courier New"/>
                <a:cs typeface="Courier New"/>
              </a:rPr>
              <a:t>operator</a:t>
            </a:r>
            <a:r>
              <a:rPr lang="en-US" sz="1500" dirty="0">
                <a:latin typeface="Courier New"/>
                <a:cs typeface="Courier New"/>
              </a:rPr>
              <a:t> </a:t>
            </a:r>
          </a:p>
          <a:p>
            <a:pPr indent="0">
              <a:lnSpc>
                <a:spcPct val="60000"/>
              </a:lnSpc>
              <a:spcBef>
                <a:spcPts val="300"/>
              </a:spcBef>
              <a:spcAft>
                <a:spcPts val="300"/>
              </a:spcAft>
              <a:buNone/>
            </a:pPr>
            <a:r>
              <a:rPr lang="en-US" sz="1500" dirty="0">
                <a:solidFill>
                  <a:srgbClr val="800080"/>
                </a:solidFill>
                <a:latin typeface="Courier New"/>
                <a:cs typeface="Courier New"/>
              </a:rPr>
              <a:t>    Contact</a:t>
            </a:r>
            <a:r>
              <a:rPr lang="en-US" sz="1500" dirty="0">
                <a:solidFill>
                  <a:srgbClr val="C0C0C0"/>
                </a:solidFill>
                <a:latin typeface="Courier New"/>
                <a:cs typeface="Courier New"/>
              </a:rPr>
              <a:t> </a:t>
            </a:r>
            <a:r>
              <a:rPr lang="en-US" sz="1500" dirty="0">
                <a:solidFill>
                  <a:srgbClr val="000000"/>
                </a:solidFill>
                <a:latin typeface="Courier New"/>
                <a:cs typeface="Courier New"/>
              </a:rPr>
              <a:t>&amp;operator=(</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solidFill>
                  <a:srgbClr val="800080"/>
                </a:solidFill>
                <a:latin typeface="Courier New"/>
                <a:cs typeface="Courier New"/>
              </a:rPr>
              <a:t>Contact</a:t>
            </a:r>
            <a:r>
              <a:rPr lang="en-US" sz="1500" dirty="0">
                <a:solidFill>
                  <a:srgbClr val="C0C0C0"/>
                </a:solidFill>
                <a:latin typeface="Courier New"/>
                <a:cs typeface="Courier New"/>
              </a:rPr>
              <a:t> </a:t>
            </a:r>
            <a:r>
              <a:rPr lang="en-US" sz="1500" dirty="0">
                <a:solidFill>
                  <a:srgbClr val="000000"/>
                </a:solidFill>
                <a:latin typeface="Courier New"/>
                <a:cs typeface="Courier New"/>
              </a:rPr>
              <a:t>&amp;</a:t>
            </a:r>
            <a:r>
              <a:rPr lang="en-US" sz="1500" dirty="0">
                <a:latin typeface="Courier New"/>
                <a:cs typeface="Courier New"/>
              </a:rPr>
              <a:t>other</a:t>
            </a:r>
            <a:r>
              <a:rPr lang="en-US" sz="1500" dirty="0">
                <a:solidFill>
                  <a:srgbClr val="000000"/>
                </a:solidFill>
                <a:latin typeface="Courier New"/>
                <a:cs typeface="Courier New"/>
              </a:rPr>
              <a:t>);</a:t>
            </a:r>
            <a:r>
              <a:rPr lang="en-US" sz="1500" dirty="0">
                <a:latin typeface="Courier New"/>
                <a:cs typeface="Courier New"/>
              </a:rPr>
              <a:t> </a:t>
            </a:r>
          </a:p>
          <a:p>
            <a:pPr indent="0">
              <a:lnSpc>
                <a:spcPct val="60000"/>
              </a:lnSpc>
              <a:spcBef>
                <a:spcPts val="300"/>
              </a:spcBef>
              <a:spcAft>
                <a:spcPts val="300"/>
              </a:spcAft>
              <a:buNone/>
            </a:pPr>
            <a:r>
              <a:rPr lang="en-US" sz="1500" dirty="0">
                <a:solidFill>
                  <a:srgbClr val="000000"/>
                </a:solidFill>
                <a:latin typeface="Courier New"/>
                <a:cs typeface="Courier New"/>
              </a:rPr>
              <a:t>};</a:t>
            </a:r>
            <a:endParaRPr lang="en-US" sz="1500" dirty="0">
              <a:latin typeface="Courier New"/>
              <a:cs typeface="Courier New"/>
            </a:endParaRPr>
          </a:p>
        </p:txBody>
      </p:sp>
      <p:sp>
        <p:nvSpPr>
          <p:cNvPr id="9" name="Footer Placeholder 3">
            <a:extLst>
              <a:ext uri="{FF2B5EF4-FFF2-40B4-BE49-F238E27FC236}">
                <a16:creationId xmlns:a16="http://schemas.microsoft.com/office/drawing/2014/main" id="{342C6DA8-385D-DE4D-9E20-4FF8B5DD9520}"/>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016749771"/>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Type </a:t>
            </a:r>
            <a:r>
              <a:rPr lang="en-US" dirty="0">
                <a:latin typeface="Courier New"/>
                <a:cs typeface="Courier New"/>
              </a:rPr>
              <a:t>K</a:t>
            </a:r>
            <a:r>
              <a:rPr lang="en-US" dirty="0"/>
              <a:t> as key for </a:t>
            </a:r>
            <a:r>
              <a:rPr lang="en-US" dirty="0" err="1">
                <a:latin typeface="Courier New"/>
                <a:cs typeface="Courier New"/>
              </a:rPr>
              <a:t>QMap</a:t>
            </a:r>
            <a:r>
              <a:rPr lang="en-US" dirty="0"/>
              <a:t>:</a:t>
            </a:r>
          </a:p>
          <a:p>
            <a:endParaRPr lang="en-US" dirty="0"/>
          </a:p>
          <a:p>
            <a:endParaRPr lang="en-US" dirty="0"/>
          </a:p>
          <a:p>
            <a:pPr marL="0" indent="0">
              <a:buNone/>
            </a:pPr>
            <a:endParaRPr lang="en-US" dirty="0"/>
          </a:p>
          <a:p>
            <a:pPr marL="0" indent="0">
              <a:buNone/>
            </a:pPr>
            <a:endParaRPr lang="en-US" dirty="0"/>
          </a:p>
          <a:p>
            <a:r>
              <a:rPr lang="en-US" dirty="0"/>
              <a:t>Type </a:t>
            </a:r>
            <a:r>
              <a:rPr lang="en-US" dirty="0">
                <a:latin typeface="Courier New"/>
                <a:cs typeface="Courier New"/>
              </a:rPr>
              <a:t>K</a:t>
            </a:r>
            <a:r>
              <a:rPr lang="en-US" dirty="0"/>
              <a:t> as key for </a:t>
            </a:r>
            <a:r>
              <a:rPr lang="en-US" dirty="0" err="1">
                <a:latin typeface="Courier New"/>
                <a:cs typeface="Courier New"/>
              </a:rPr>
              <a:t>QHash</a:t>
            </a:r>
            <a:r>
              <a:rPr lang="en-US" dirty="0"/>
              <a:t> or </a:t>
            </a:r>
            <a:r>
              <a:rPr lang="en-US" dirty="0" err="1">
                <a:latin typeface="Courier New"/>
                <a:cs typeface="Courier New"/>
              </a:rPr>
              <a:t>QSet</a:t>
            </a:r>
            <a:r>
              <a:rPr lang="en-US" dirty="0"/>
              <a:t>:</a:t>
            </a:r>
          </a:p>
          <a:p>
            <a:endParaRPr lang="en-US" dirty="0"/>
          </a:p>
          <a:p>
            <a:pPr marL="0" indent="0">
              <a:buNone/>
            </a:pPr>
            <a:endParaRPr lang="en-US" dirty="0"/>
          </a:p>
          <a:p>
            <a:r>
              <a:rPr lang="en-US" dirty="0"/>
              <a:t>Pay attention to the key type</a:t>
            </a:r>
          </a:p>
          <a:p>
            <a:pPr lvl="1"/>
            <a:r>
              <a:rPr lang="en-US" dirty="0"/>
              <a:t>It’s heavier to calculate hash value from </a:t>
            </a:r>
            <a:r>
              <a:rPr lang="en-US" dirty="0" err="1">
                <a:latin typeface="Courier New"/>
                <a:cs typeface="Courier New"/>
              </a:rPr>
              <a:t>QString</a:t>
            </a:r>
            <a:r>
              <a:rPr lang="en-US" dirty="0"/>
              <a:t> than </a:t>
            </a:r>
            <a:r>
              <a:rPr lang="en-US" dirty="0">
                <a:latin typeface="Courier New"/>
                <a:cs typeface="Courier New"/>
              </a:rPr>
              <a:t>long</a:t>
            </a:r>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106</a:t>
            </a:fld>
            <a:endParaRPr lang="en-US" dirty="0"/>
          </a:p>
        </p:txBody>
      </p:sp>
      <p:sp>
        <p:nvSpPr>
          <p:cNvPr id="6" name="Title 5"/>
          <p:cNvSpPr>
            <a:spLocks noGrp="1"/>
          </p:cNvSpPr>
          <p:nvPr>
            <p:ph type="title"/>
          </p:nvPr>
        </p:nvSpPr>
        <p:spPr/>
        <p:txBody>
          <a:bodyPr/>
          <a:lstStyle/>
          <a:p>
            <a:r>
              <a:rPr lang="en-US" dirty="0"/>
              <a:t>Requirements on Container Keys </a:t>
            </a:r>
          </a:p>
        </p:txBody>
      </p:sp>
      <p:sp>
        <p:nvSpPr>
          <p:cNvPr id="7" name="Content Placeholder 1"/>
          <p:cNvSpPr txBox="1">
            <a:spLocks/>
          </p:cNvSpPr>
          <p:nvPr/>
        </p:nvSpPr>
        <p:spPr>
          <a:xfrm>
            <a:off x="767408" y="2276872"/>
            <a:ext cx="10585176" cy="1296144"/>
          </a:xfrm>
          <a:prstGeom prst="rect">
            <a:avLst/>
          </a:prstGeom>
          <a:solidFill>
            <a:schemeClr val="bg1">
              <a:lumMod val="95000"/>
            </a:schemeClr>
          </a:solidFill>
          <a:ln>
            <a:solidFill>
              <a:schemeClr val="accent1"/>
            </a:solidFill>
          </a:ln>
        </p:spPr>
        <p:txBody>
          <a:bodyPr vert="horz" lIns="91440" tIns="45720" rIns="91440" bIns="45720" rtlCol="0">
            <a:no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lnSpc>
                <a:spcPct val="60000"/>
              </a:lnSpc>
              <a:spcBef>
                <a:spcPts val="300"/>
              </a:spcBef>
              <a:spcAft>
                <a:spcPts val="300"/>
              </a:spcAft>
              <a:buNone/>
            </a:pPr>
            <a:r>
              <a:rPr lang="en-US" sz="1500" dirty="0" err="1">
                <a:solidFill>
                  <a:srgbClr val="808000"/>
                </a:solidFill>
                <a:latin typeface="Courier New"/>
                <a:cs typeface="Courier New"/>
              </a:rPr>
              <a:t>bool</a:t>
            </a:r>
            <a:r>
              <a:rPr lang="en-US" sz="1500" dirty="0">
                <a:solidFill>
                  <a:srgbClr val="C0C0C0"/>
                </a:solidFill>
                <a:latin typeface="Courier New"/>
                <a:cs typeface="Courier New"/>
              </a:rPr>
              <a:t> </a:t>
            </a:r>
            <a:r>
              <a:rPr lang="en-US" sz="1500" dirty="0">
                <a:latin typeface="Courier New"/>
                <a:cs typeface="Courier New"/>
              </a:rPr>
              <a:t>K</a:t>
            </a:r>
            <a:r>
              <a:rPr lang="en-US" sz="1500" dirty="0">
                <a:solidFill>
                  <a:srgbClr val="000000"/>
                </a:solidFill>
                <a:latin typeface="Courier New"/>
                <a:cs typeface="Courier New"/>
              </a:rPr>
              <a:t>::</a:t>
            </a:r>
            <a:r>
              <a:rPr lang="en-US" sz="1500" dirty="0">
                <a:solidFill>
                  <a:srgbClr val="808000"/>
                </a:solidFill>
                <a:latin typeface="Courier New"/>
                <a:cs typeface="Courier New"/>
              </a:rPr>
              <a:t>operator</a:t>
            </a:r>
            <a:r>
              <a:rPr lang="en-US" sz="1500" dirty="0">
                <a:solidFill>
                  <a:srgbClr val="000000"/>
                </a:solidFill>
                <a:latin typeface="Courier New"/>
                <a:cs typeface="Courier New"/>
              </a:rPr>
              <a:t>&lt;(</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latin typeface="Courier New"/>
                <a:cs typeface="Courier New"/>
              </a:rPr>
              <a:t>K </a:t>
            </a:r>
            <a:r>
              <a:rPr lang="en-US" sz="1500" dirty="0">
                <a:solidFill>
                  <a:srgbClr val="000000"/>
                </a:solidFill>
                <a:latin typeface="Courier New"/>
                <a:cs typeface="Courier New"/>
              </a:rPr>
              <a:t>&amp;)</a:t>
            </a:r>
            <a:r>
              <a:rPr lang="en-US" sz="1500" dirty="0">
                <a:solidFill>
                  <a:srgbClr val="C0C0C0"/>
                </a:solidFill>
                <a:latin typeface="Courier New"/>
                <a:cs typeface="Courier New"/>
              </a:rPr>
              <a:t> </a:t>
            </a:r>
            <a:endParaRPr lang="en-US" sz="1500" dirty="0">
              <a:solidFill>
                <a:srgbClr val="000000"/>
              </a:solidFill>
              <a:latin typeface="Courier New"/>
              <a:cs typeface="Courier New"/>
            </a:endParaRPr>
          </a:p>
          <a:p>
            <a:pPr indent="0">
              <a:lnSpc>
                <a:spcPct val="60000"/>
              </a:lnSpc>
              <a:spcBef>
                <a:spcPts val="300"/>
              </a:spcBef>
              <a:spcAft>
                <a:spcPts val="300"/>
              </a:spcAft>
              <a:buNone/>
            </a:pPr>
            <a:r>
              <a:rPr lang="en-US" sz="1500" dirty="0" err="1">
                <a:solidFill>
                  <a:srgbClr val="808000"/>
                </a:solidFill>
                <a:latin typeface="Courier New"/>
                <a:cs typeface="Courier New"/>
              </a:rPr>
              <a:t>bool</a:t>
            </a:r>
            <a:r>
              <a:rPr lang="en-US" sz="1500" dirty="0">
                <a:solidFill>
                  <a:srgbClr val="C0C0C0"/>
                </a:solidFill>
                <a:latin typeface="Courier New"/>
                <a:cs typeface="Courier New"/>
              </a:rPr>
              <a:t> </a:t>
            </a:r>
            <a:r>
              <a:rPr lang="en-US" sz="1500" dirty="0">
                <a:solidFill>
                  <a:srgbClr val="808000"/>
                </a:solidFill>
                <a:latin typeface="Courier New"/>
                <a:cs typeface="Courier New"/>
              </a:rPr>
              <a:t>operator</a:t>
            </a:r>
            <a:r>
              <a:rPr lang="en-US" sz="1500" dirty="0">
                <a:solidFill>
                  <a:srgbClr val="000000"/>
                </a:solidFill>
                <a:latin typeface="Courier New"/>
                <a:cs typeface="Courier New"/>
              </a:rPr>
              <a:t>&lt;(</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latin typeface="Courier New"/>
                <a:cs typeface="Courier New"/>
              </a:rPr>
              <a:t>K </a:t>
            </a:r>
            <a:r>
              <a:rPr lang="en-US" sz="1500" dirty="0">
                <a:solidFill>
                  <a:srgbClr val="000000"/>
                </a:solidFill>
                <a:latin typeface="Courier New"/>
                <a:cs typeface="Courier New"/>
              </a:rPr>
              <a:t>&amp;,</a:t>
            </a:r>
            <a:r>
              <a:rPr lang="en-US" sz="1500" dirty="0">
                <a:solidFill>
                  <a:srgbClr val="C0C0C0"/>
                </a:solidFill>
                <a:latin typeface="Courier New"/>
                <a:cs typeface="Courier New"/>
              </a:rPr>
              <a:t> </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latin typeface="Courier New"/>
                <a:cs typeface="Courier New"/>
              </a:rPr>
              <a:t>K </a:t>
            </a:r>
            <a:r>
              <a:rPr lang="en-US" sz="1500" dirty="0">
                <a:solidFill>
                  <a:srgbClr val="000000"/>
                </a:solidFill>
                <a:latin typeface="Courier New"/>
                <a:cs typeface="Courier New"/>
              </a:rPr>
              <a:t>&amp;)</a:t>
            </a:r>
            <a:r>
              <a:rPr lang="en-US" sz="1500" dirty="0">
                <a:latin typeface="Courier New"/>
                <a:cs typeface="Courier New"/>
              </a:rPr>
              <a:t> </a:t>
            </a:r>
          </a:p>
          <a:p>
            <a:pPr indent="0">
              <a:lnSpc>
                <a:spcPct val="60000"/>
              </a:lnSpc>
              <a:spcBef>
                <a:spcPts val="300"/>
              </a:spcBef>
              <a:spcAft>
                <a:spcPts val="300"/>
              </a:spcAft>
              <a:buNone/>
            </a:pPr>
            <a:endParaRPr lang="en-US" sz="1500" dirty="0">
              <a:solidFill>
                <a:srgbClr val="808000"/>
              </a:solidFill>
              <a:latin typeface="Courier New"/>
              <a:cs typeface="Courier New"/>
            </a:endParaRPr>
          </a:p>
          <a:p>
            <a:pPr indent="0">
              <a:lnSpc>
                <a:spcPct val="60000"/>
              </a:lnSpc>
              <a:spcBef>
                <a:spcPts val="300"/>
              </a:spcBef>
              <a:spcAft>
                <a:spcPts val="300"/>
              </a:spcAft>
              <a:buNone/>
            </a:pPr>
            <a:r>
              <a:rPr lang="en-US" sz="1500" dirty="0" err="1">
                <a:solidFill>
                  <a:srgbClr val="808000"/>
                </a:solidFill>
                <a:latin typeface="Courier New"/>
                <a:cs typeface="Courier New"/>
              </a:rPr>
              <a:t>bool</a:t>
            </a:r>
            <a:r>
              <a:rPr lang="en-US" sz="1500" dirty="0">
                <a:solidFill>
                  <a:srgbClr val="C0C0C0"/>
                </a:solidFill>
                <a:latin typeface="Courier New"/>
                <a:cs typeface="Courier New"/>
              </a:rPr>
              <a:t> </a:t>
            </a:r>
            <a:r>
              <a:rPr lang="en-US" sz="1500" dirty="0">
                <a:solidFill>
                  <a:srgbClr val="800080"/>
                </a:solidFill>
                <a:latin typeface="Courier New"/>
                <a:cs typeface="Courier New"/>
              </a:rPr>
              <a:t>Contact</a:t>
            </a:r>
            <a:r>
              <a:rPr lang="en-US" sz="1500" dirty="0">
                <a:solidFill>
                  <a:srgbClr val="000000"/>
                </a:solidFill>
                <a:latin typeface="Courier New"/>
                <a:cs typeface="Courier New"/>
              </a:rPr>
              <a:t>::</a:t>
            </a:r>
            <a:r>
              <a:rPr lang="en-US" sz="1500" dirty="0">
                <a:solidFill>
                  <a:srgbClr val="800080"/>
                </a:solidFill>
                <a:latin typeface="Courier New"/>
                <a:cs typeface="Courier New"/>
              </a:rPr>
              <a:t>operator</a:t>
            </a:r>
            <a:r>
              <a:rPr lang="en-US" sz="1500" dirty="0">
                <a:solidFill>
                  <a:srgbClr val="000000"/>
                </a:solidFill>
                <a:latin typeface="Courier New"/>
                <a:cs typeface="Courier New"/>
              </a:rPr>
              <a:t>&lt;(</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solidFill>
                  <a:srgbClr val="800080"/>
                </a:solidFill>
                <a:latin typeface="Courier New"/>
                <a:cs typeface="Courier New"/>
              </a:rPr>
              <a:t>Contact </a:t>
            </a:r>
            <a:r>
              <a:rPr lang="en-US" sz="1500" dirty="0">
                <a:solidFill>
                  <a:srgbClr val="000000"/>
                </a:solidFill>
                <a:latin typeface="Courier New"/>
                <a:cs typeface="Courier New"/>
              </a:rPr>
              <a:t>&amp;</a:t>
            </a:r>
            <a:r>
              <a:rPr lang="en-US" sz="1500" dirty="0">
                <a:latin typeface="Courier New"/>
                <a:cs typeface="Courier New"/>
              </a:rPr>
              <a:t>c</a:t>
            </a:r>
            <a:r>
              <a:rPr lang="en-US" sz="1500" dirty="0">
                <a:solidFill>
                  <a:srgbClr val="000000"/>
                </a:solidFill>
                <a:latin typeface="Courier New"/>
                <a:cs typeface="Courier New"/>
              </a:rPr>
              <a:t>);</a:t>
            </a:r>
            <a:r>
              <a:rPr lang="en-US" sz="1500" dirty="0">
                <a:latin typeface="Courier New"/>
                <a:cs typeface="Courier New"/>
              </a:rPr>
              <a:t> </a:t>
            </a:r>
          </a:p>
          <a:p>
            <a:pPr indent="0">
              <a:lnSpc>
                <a:spcPct val="60000"/>
              </a:lnSpc>
              <a:spcBef>
                <a:spcPts val="300"/>
              </a:spcBef>
              <a:spcAft>
                <a:spcPts val="300"/>
              </a:spcAft>
              <a:buNone/>
            </a:pPr>
            <a:r>
              <a:rPr lang="en-US" sz="1500" dirty="0" err="1">
                <a:solidFill>
                  <a:srgbClr val="808000"/>
                </a:solidFill>
                <a:latin typeface="Courier New"/>
                <a:cs typeface="Courier New"/>
              </a:rPr>
              <a:t>bool</a:t>
            </a:r>
            <a:r>
              <a:rPr lang="en-US" sz="1500" dirty="0">
                <a:solidFill>
                  <a:srgbClr val="C0C0C0"/>
                </a:solidFill>
                <a:latin typeface="Courier New"/>
                <a:cs typeface="Courier New"/>
              </a:rPr>
              <a:t> </a:t>
            </a:r>
            <a:r>
              <a:rPr lang="en-US" sz="1500" dirty="0">
                <a:solidFill>
                  <a:srgbClr val="000000"/>
                </a:solidFill>
                <a:latin typeface="Courier New"/>
                <a:cs typeface="Courier New"/>
              </a:rPr>
              <a:t>operator&lt;(</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solidFill>
                  <a:srgbClr val="800080"/>
                </a:solidFill>
                <a:latin typeface="Courier New"/>
                <a:cs typeface="Courier New"/>
              </a:rPr>
              <a:t>Contact </a:t>
            </a:r>
            <a:r>
              <a:rPr lang="en-US" sz="1500" dirty="0">
                <a:solidFill>
                  <a:srgbClr val="000000"/>
                </a:solidFill>
                <a:latin typeface="Courier New"/>
                <a:cs typeface="Courier New"/>
              </a:rPr>
              <a:t>&amp;</a:t>
            </a:r>
            <a:r>
              <a:rPr lang="en-US" sz="1500" dirty="0">
                <a:latin typeface="Courier New"/>
                <a:cs typeface="Courier New"/>
              </a:rPr>
              <a:t>c1</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solidFill>
                  <a:srgbClr val="800080"/>
                </a:solidFill>
                <a:latin typeface="Courier New"/>
                <a:cs typeface="Courier New"/>
              </a:rPr>
              <a:t>Contact </a:t>
            </a:r>
            <a:r>
              <a:rPr lang="en-US" sz="1500" dirty="0">
                <a:solidFill>
                  <a:srgbClr val="000000"/>
                </a:solidFill>
                <a:latin typeface="Courier New"/>
                <a:cs typeface="Courier New"/>
              </a:rPr>
              <a:t>&amp;</a:t>
            </a:r>
            <a:r>
              <a:rPr lang="en-US" sz="1500" dirty="0">
                <a:latin typeface="Courier New"/>
                <a:cs typeface="Courier New"/>
              </a:rPr>
              <a:t>c2</a:t>
            </a:r>
            <a:r>
              <a:rPr lang="en-US" sz="1500" dirty="0">
                <a:solidFill>
                  <a:srgbClr val="000000"/>
                </a:solidFill>
                <a:latin typeface="Courier New"/>
                <a:cs typeface="Courier New"/>
              </a:rPr>
              <a:t>);</a:t>
            </a:r>
            <a:endParaRPr lang="en-US" sz="1500" dirty="0">
              <a:latin typeface="Courier New"/>
              <a:cs typeface="Courier New"/>
            </a:endParaRPr>
          </a:p>
        </p:txBody>
      </p:sp>
      <p:sp>
        <p:nvSpPr>
          <p:cNvPr id="8" name="Content Placeholder 1"/>
          <p:cNvSpPr txBox="1">
            <a:spLocks/>
          </p:cNvSpPr>
          <p:nvPr/>
        </p:nvSpPr>
        <p:spPr>
          <a:xfrm>
            <a:off x="767408" y="4149081"/>
            <a:ext cx="10585176" cy="663227"/>
          </a:xfrm>
          <a:prstGeom prst="rect">
            <a:avLst/>
          </a:prstGeom>
          <a:solidFill>
            <a:schemeClr val="bg1">
              <a:lumMod val="95000"/>
            </a:schemeClr>
          </a:solidFill>
          <a:ln>
            <a:solidFill>
              <a:schemeClr val="accent1"/>
            </a:solidFill>
          </a:ln>
        </p:spPr>
        <p:txBody>
          <a:bodyPr vert="horz" lIns="91440" tIns="45720" rIns="91440" bIns="45720" rtlCol="0">
            <a:norm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lnSpc>
                <a:spcPct val="60000"/>
              </a:lnSpc>
              <a:spcBef>
                <a:spcPts val="300"/>
              </a:spcBef>
              <a:spcAft>
                <a:spcPts val="300"/>
              </a:spcAft>
              <a:buNone/>
            </a:pPr>
            <a:r>
              <a:rPr lang="en-US" sz="1500" dirty="0" err="1">
                <a:solidFill>
                  <a:srgbClr val="808000"/>
                </a:solidFill>
                <a:latin typeface="Courier New"/>
                <a:cs typeface="Courier New"/>
              </a:rPr>
              <a:t>bool</a:t>
            </a:r>
            <a:r>
              <a:rPr lang="en-US" sz="1500" dirty="0">
                <a:solidFill>
                  <a:srgbClr val="C0C0C0"/>
                </a:solidFill>
                <a:latin typeface="Courier New"/>
                <a:cs typeface="Courier New"/>
              </a:rPr>
              <a:t> </a:t>
            </a:r>
            <a:r>
              <a:rPr lang="en-US" sz="1500" dirty="0">
                <a:latin typeface="Courier New"/>
                <a:cs typeface="Courier New"/>
              </a:rPr>
              <a:t>K</a:t>
            </a:r>
            <a:r>
              <a:rPr lang="en-US" sz="1500" dirty="0">
                <a:solidFill>
                  <a:srgbClr val="000000"/>
                </a:solidFill>
                <a:latin typeface="Courier New"/>
                <a:cs typeface="Courier New"/>
              </a:rPr>
              <a:t>::</a:t>
            </a:r>
            <a:r>
              <a:rPr lang="en-US" sz="1500" dirty="0">
                <a:solidFill>
                  <a:srgbClr val="808000"/>
                </a:solidFill>
                <a:latin typeface="Courier New"/>
                <a:cs typeface="Courier New"/>
              </a:rPr>
              <a:t>operator</a:t>
            </a:r>
            <a:r>
              <a:rPr lang="en-US" sz="1500" dirty="0">
                <a:solidFill>
                  <a:srgbClr val="000000"/>
                </a:solidFill>
                <a:latin typeface="Courier New"/>
                <a:cs typeface="Courier New"/>
              </a:rPr>
              <a:t>==(</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latin typeface="Courier New"/>
                <a:cs typeface="Courier New"/>
              </a:rPr>
              <a:t>K </a:t>
            </a:r>
            <a:r>
              <a:rPr lang="en-US" sz="1500" dirty="0">
                <a:solidFill>
                  <a:srgbClr val="000000"/>
                </a:solidFill>
                <a:latin typeface="Courier New"/>
                <a:cs typeface="Courier New"/>
              </a:rPr>
              <a:t>&amp;)</a:t>
            </a:r>
            <a:r>
              <a:rPr lang="en-US" sz="1500" dirty="0">
                <a:solidFill>
                  <a:srgbClr val="C0C0C0"/>
                </a:solidFill>
                <a:latin typeface="Courier New"/>
                <a:cs typeface="Courier New"/>
              </a:rPr>
              <a:t> </a:t>
            </a:r>
            <a:endParaRPr lang="en-US" sz="1500" dirty="0">
              <a:solidFill>
                <a:srgbClr val="000000"/>
              </a:solidFill>
              <a:latin typeface="Courier New"/>
              <a:cs typeface="Courier New"/>
            </a:endParaRPr>
          </a:p>
          <a:p>
            <a:pPr indent="0">
              <a:lnSpc>
                <a:spcPct val="60000"/>
              </a:lnSpc>
              <a:spcBef>
                <a:spcPts val="300"/>
              </a:spcBef>
              <a:spcAft>
                <a:spcPts val="300"/>
              </a:spcAft>
              <a:buNone/>
            </a:pPr>
            <a:r>
              <a:rPr lang="en-US" sz="1500" dirty="0" err="1">
                <a:solidFill>
                  <a:srgbClr val="808000"/>
                </a:solidFill>
                <a:latin typeface="Courier New"/>
                <a:cs typeface="Courier New"/>
              </a:rPr>
              <a:t>bool</a:t>
            </a:r>
            <a:r>
              <a:rPr lang="en-US" sz="1500" dirty="0">
                <a:solidFill>
                  <a:srgbClr val="C0C0C0"/>
                </a:solidFill>
                <a:latin typeface="Courier New"/>
                <a:cs typeface="Courier New"/>
              </a:rPr>
              <a:t> </a:t>
            </a:r>
            <a:r>
              <a:rPr lang="en-US" sz="1500" dirty="0">
                <a:solidFill>
                  <a:srgbClr val="808000"/>
                </a:solidFill>
                <a:latin typeface="Courier New"/>
                <a:cs typeface="Courier New"/>
              </a:rPr>
              <a:t>operator</a:t>
            </a:r>
            <a:r>
              <a:rPr lang="en-US" sz="1500" dirty="0">
                <a:solidFill>
                  <a:srgbClr val="000000"/>
                </a:solidFill>
                <a:latin typeface="Courier New"/>
                <a:cs typeface="Courier New"/>
              </a:rPr>
              <a:t>==(</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latin typeface="Courier New"/>
                <a:cs typeface="Courier New"/>
              </a:rPr>
              <a:t>K </a:t>
            </a:r>
            <a:r>
              <a:rPr lang="en-US" sz="1500" dirty="0">
                <a:solidFill>
                  <a:srgbClr val="000000"/>
                </a:solidFill>
                <a:latin typeface="Courier New"/>
                <a:cs typeface="Courier New"/>
              </a:rPr>
              <a:t>&amp;,</a:t>
            </a:r>
            <a:r>
              <a:rPr lang="en-US" sz="1500" dirty="0">
                <a:solidFill>
                  <a:srgbClr val="C0C0C0"/>
                </a:solidFill>
                <a:latin typeface="Courier New"/>
                <a:cs typeface="Courier New"/>
              </a:rPr>
              <a:t> </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latin typeface="Courier New"/>
                <a:cs typeface="Courier New"/>
              </a:rPr>
              <a:t>K </a:t>
            </a:r>
            <a:r>
              <a:rPr lang="en-US" sz="1500" dirty="0">
                <a:solidFill>
                  <a:srgbClr val="000000"/>
                </a:solidFill>
                <a:latin typeface="Courier New"/>
                <a:cs typeface="Courier New"/>
              </a:rPr>
              <a:t>&amp;)</a:t>
            </a:r>
            <a:r>
              <a:rPr lang="en-US" sz="1500" dirty="0">
                <a:solidFill>
                  <a:srgbClr val="C0C0C0"/>
                </a:solidFill>
                <a:latin typeface="Courier New"/>
                <a:cs typeface="Courier New"/>
              </a:rPr>
              <a:t> </a:t>
            </a:r>
            <a:endParaRPr lang="en-US" sz="1500" dirty="0">
              <a:latin typeface="Courier New"/>
              <a:cs typeface="Courier New"/>
            </a:endParaRPr>
          </a:p>
          <a:p>
            <a:pPr indent="0">
              <a:lnSpc>
                <a:spcPct val="60000"/>
              </a:lnSpc>
              <a:spcBef>
                <a:spcPts val="300"/>
              </a:spcBef>
              <a:spcAft>
                <a:spcPts val="300"/>
              </a:spcAft>
              <a:buNone/>
            </a:pPr>
            <a:r>
              <a:rPr lang="en-US" sz="1500" dirty="0" err="1">
                <a:latin typeface="Courier New"/>
                <a:cs typeface="Courier New"/>
              </a:rPr>
              <a:t>uint</a:t>
            </a:r>
            <a:r>
              <a:rPr lang="en-US" sz="1500" dirty="0">
                <a:solidFill>
                  <a:srgbClr val="C0C0C0"/>
                </a:solidFill>
                <a:latin typeface="Courier New"/>
                <a:cs typeface="Courier New"/>
              </a:rPr>
              <a:t> </a:t>
            </a:r>
            <a:r>
              <a:rPr lang="en-US" sz="1500" dirty="0" err="1">
                <a:latin typeface="Courier New"/>
                <a:cs typeface="Courier New"/>
              </a:rPr>
              <a:t>qHash</a:t>
            </a:r>
            <a:r>
              <a:rPr lang="en-US" sz="1500" dirty="0">
                <a:solidFill>
                  <a:srgbClr val="000000"/>
                </a:solidFill>
                <a:latin typeface="Courier New"/>
                <a:cs typeface="Courier New"/>
              </a:rPr>
              <a:t>(</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a:latin typeface="Courier New"/>
                <a:cs typeface="Courier New"/>
              </a:rPr>
              <a:t>K </a:t>
            </a:r>
            <a:r>
              <a:rPr lang="en-US" sz="1500" dirty="0">
                <a:solidFill>
                  <a:srgbClr val="000000"/>
                </a:solidFill>
                <a:latin typeface="Courier New"/>
                <a:cs typeface="Courier New"/>
              </a:rPr>
              <a:t>&amp;)</a:t>
            </a:r>
            <a:endParaRPr lang="en-US" sz="1500" dirty="0">
              <a:latin typeface="Courier New"/>
              <a:cs typeface="Courier New"/>
            </a:endParaRPr>
          </a:p>
        </p:txBody>
      </p:sp>
      <p:sp>
        <p:nvSpPr>
          <p:cNvPr id="10" name="Footer Placeholder 3">
            <a:extLst>
              <a:ext uri="{FF2B5EF4-FFF2-40B4-BE49-F238E27FC236}">
                <a16:creationId xmlns:a16="http://schemas.microsoft.com/office/drawing/2014/main" id="{5B7BA9D9-080D-AB4E-A261-D9AE524F225D}"/>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4126308497"/>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dirty="0" err="1">
                <a:solidFill>
                  <a:schemeClr val="tx1"/>
                </a:solidFill>
                <a:latin typeface="Courier New" pitchFamily="49" charset="0"/>
                <a:cs typeface="Courier New" pitchFamily="49" charset="0"/>
              </a:rPr>
              <a:t>QVector</a:t>
            </a:r>
            <a:r>
              <a:rPr lang="en-US" dirty="0">
                <a:solidFill>
                  <a:schemeClr val="tx1"/>
                </a:solidFill>
                <a:latin typeface="Courier New" pitchFamily="49" charset="0"/>
                <a:cs typeface="Courier New" pitchFamily="49" charset="0"/>
              </a:rPr>
              <a:t>&lt;T&gt;</a:t>
            </a:r>
            <a:r>
              <a:rPr lang="en-US" dirty="0"/>
              <a:t>,</a:t>
            </a:r>
            <a:r>
              <a:rPr lang="en-US" dirty="0">
                <a:solidFill>
                  <a:schemeClr val="tx1"/>
                </a:solidFill>
              </a:rPr>
              <a:t> </a:t>
            </a:r>
            <a:r>
              <a:rPr lang="en-US" dirty="0" err="1">
                <a:solidFill>
                  <a:schemeClr val="tx1"/>
                </a:solidFill>
                <a:latin typeface="Courier New" pitchFamily="49" charset="0"/>
                <a:cs typeface="Courier New" pitchFamily="49" charset="0"/>
              </a:rPr>
              <a:t>QString</a:t>
            </a:r>
            <a:r>
              <a:rPr lang="en-US" dirty="0"/>
              <a:t>, and</a:t>
            </a:r>
            <a:r>
              <a:rPr lang="en-US" dirty="0">
                <a:solidFill>
                  <a:schemeClr val="tx1"/>
                </a:solidFill>
              </a:rPr>
              <a:t> </a:t>
            </a:r>
            <a:r>
              <a:rPr lang="en-US" dirty="0" err="1">
                <a:solidFill>
                  <a:schemeClr val="tx1"/>
                </a:solidFill>
                <a:latin typeface="Courier New" pitchFamily="49" charset="0"/>
                <a:cs typeface="Courier New" pitchFamily="49" charset="0"/>
              </a:rPr>
              <a:t>QByteArray</a:t>
            </a:r>
            <a:r>
              <a:rPr lang="en-US" dirty="0">
                <a:solidFill>
                  <a:schemeClr val="tx1"/>
                </a:solidFill>
              </a:rPr>
              <a:t> </a:t>
            </a:r>
            <a:r>
              <a:rPr lang="en-US" dirty="0"/>
              <a:t>store their items contiguously in memory</a:t>
            </a:r>
          </a:p>
          <a:p>
            <a:r>
              <a:rPr lang="en-US" dirty="0" err="1">
                <a:latin typeface="Courier New" pitchFamily="49" charset="0"/>
                <a:cs typeface="Courier New" pitchFamily="49" charset="0"/>
              </a:rPr>
              <a:t>QList</a:t>
            </a:r>
            <a:r>
              <a:rPr lang="en-US" dirty="0">
                <a:latin typeface="Courier New" pitchFamily="49" charset="0"/>
                <a:cs typeface="Courier New" pitchFamily="49" charset="0"/>
              </a:rPr>
              <a:t>&lt;T&gt;</a:t>
            </a:r>
            <a:r>
              <a:rPr lang="en-US" dirty="0"/>
              <a:t> maintains an array of pointers to the items it stores to provide fast index-based access</a:t>
            </a:r>
          </a:p>
          <a:p>
            <a:pPr lvl="1"/>
            <a:r>
              <a:rPr lang="en-US" dirty="0"/>
              <a:t>Insert and append require extra memory allocation in the heap, if data item size not shared or larger than the pointer size  </a:t>
            </a:r>
          </a:p>
          <a:p>
            <a:pPr lvl="1"/>
            <a:r>
              <a:rPr lang="en-US" dirty="0"/>
              <a:t>In this case, </a:t>
            </a:r>
            <a:r>
              <a:rPr lang="en-US" dirty="0" err="1">
                <a:latin typeface="Courier New"/>
                <a:cs typeface="Courier New"/>
              </a:rPr>
              <a:t>QVector</a:t>
            </a:r>
            <a:r>
              <a:rPr lang="en-US" dirty="0"/>
              <a:t> will provide better performance</a:t>
            </a:r>
          </a:p>
          <a:p>
            <a:pPr lvl="1"/>
            <a:endParaRPr lang="en-US" dirty="0"/>
          </a:p>
          <a:p>
            <a:r>
              <a:rPr lang="en-US" dirty="0"/>
              <a:t>To avoid possibly frequent re-allocations, it is possible to reserve space for a list and vector</a:t>
            </a:r>
          </a:p>
          <a:p>
            <a:pPr lvl="1"/>
            <a:r>
              <a:rPr lang="en-US" dirty="0"/>
              <a:t>Still list data may require extra allocation  </a:t>
            </a:r>
          </a:p>
          <a:p>
            <a:pPr lvl="1"/>
            <a:r>
              <a:rPr lang="en-US" dirty="0"/>
              <a:t>By default, a list allocates 4kB chunks</a:t>
            </a:r>
          </a:p>
          <a:p>
            <a:pPr lvl="1"/>
            <a:r>
              <a:rPr lang="en-US" dirty="0"/>
              <a:t>A vector doubles its memory in re-allocation </a:t>
            </a:r>
          </a:p>
          <a:p>
            <a:pPr lvl="1"/>
            <a:endParaRPr lang="en-US" dirty="0"/>
          </a:p>
          <a:p>
            <a:r>
              <a:rPr lang="en-US" dirty="0"/>
              <a:t>Typically, hash provides the best lookup and insert performance</a:t>
            </a:r>
          </a:p>
          <a:p>
            <a:pPr lvl="1"/>
            <a:r>
              <a:rPr lang="en-US" dirty="0"/>
              <a:t>If you benefit that items are ordered, use </a:t>
            </a:r>
            <a:r>
              <a:rPr lang="en-US" dirty="0" err="1">
                <a:latin typeface="Courier New"/>
                <a:cs typeface="Courier New"/>
              </a:rPr>
              <a:t>QMap</a:t>
            </a:r>
            <a:endParaRPr lang="en-US" dirty="0">
              <a:latin typeface="Courier New"/>
              <a:cs typeface="Courier New"/>
            </a:endParaRPr>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107</a:t>
            </a:fld>
            <a:endParaRPr lang="en-US" dirty="0"/>
          </a:p>
        </p:txBody>
      </p:sp>
      <p:sp>
        <p:nvSpPr>
          <p:cNvPr id="3" name="Title 2"/>
          <p:cNvSpPr>
            <a:spLocks noGrp="1"/>
          </p:cNvSpPr>
          <p:nvPr>
            <p:ph type="title"/>
          </p:nvPr>
        </p:nvSpPr>
        <p:spPr/>
        <p:txBody>
          <a:bodyPr/>
          <a:lstStyle/>
          <a:p>
            <a:r>
              <a:rPr lang="fi-FI" dirty="0"/>
              <a:t>Memory </a:t>
            </a:r>
            <a:r>
              <a:rPr lang="fi-FI" dirty="0" err="1"/>
              <a:t>Usage</a:t>
            </a:r>
            <a:r>
              <a:rPr lang="fi-FI" dirty="0"/>
              <a:t> and </a:t>
            </a:r>
            <a:r>
              <a:rPr lang="fi-FI" dirty="0" err="1"/>
              <a:t>Performance</a:t>
            </a:r>
            <a:endParaRPr lang="en-US" dirty="0"/>
          </a:p>
        </p:txBody>
      </p:sp>
      <p:sp>
        <p:nvSpPr>
          <p:cNvPr id="7" name="Footer Placeholder 3">
            <a:extLst>
              <a:ext uri="{FF2B5EF4-FFF2-40B4-BE49-F238E27FC236}">
                <a16:creationId xmlns:a16="http://schemas.microsoft.com/office/drawing/2014/main" id="{65A011EC-4E67-DE4C-80DB-4CB3BD792031}"/>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671064218"/>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10000"/>
          </a:bodyPr>
          <a:lstStyle/>
          <a:p>
            <a:r>
              <a:rPr lang="en-US" dirty="0"/>
              <a:t>Provide type information of your custom types to allow </a:t>
            </a:r>
            <a:r>
              <a:rPr lang="en-US" dirty="0" err="1"/>
              <a:t>Qt</a:t>
            </a:r>
            <a:r>
              <a:rPr lang="en-US" dirty="0"/>
              <a:t> containers to choose appropriate storage methods (occurs when space is re-allocated for the container) and algorithms</a:t>
            </a:r>
          </a:p>
          <a:p>
            <a:r>
              <a:rPr lang="en-US" dirty="0">
                <a:latin typeface="Courier New" pitchFamily="49" charset="0"/>
                <a:cs typeface="Courier New" pitchFamily="49" charset="0"/>
              </a:rPr>
              <a:t>Q_DECLARE_TYPEINFO(Type, Flags)</a:t>
            </a:r>
          </a:p>
          <a:p>
            <a:r>
              <a:rPr lang="en-US" dirty="0"/>
              <a:t>Flags</a:t>
            </a:r>
          </a:p>
          <a:p>
            <a:pPr lvl="1"/>
            <a:r>
              <a:rPr lang="en-US" dirty="0">
                <a:latin typeface="Courier New" pitchFamily="49" charset="0"/>
                <a:cs typeface="Courier New" pitchFamily="49" charset="0"/>
              </a:rPr>
              <a:t>Q_PRIMITIVE_TYPE</a:t>
            </a:r>
          </a:p>
          <a:p>
            <a:pPr lvl="2"/>
            <a:r>
              <a:rPr lang="en-US" dirty="0"/>
              <a:t>No constructor or destructor</a:t>
            </a:r>
          </a:p>
          <a:p>
            <a:pPr lvl="2"/>
            <a:r>
              <a:rPr lang="en-US" dirty="0" err="1">
                <a:latin typeface="Courier New" pitchFamily="49" charset="0"/>
                <a:cs typeface="Courier New" pitchFamily="49" charset="0"/>
              </a:rPr>
              <a:t>memcpy</a:t>
            </a:r>
            <a:r>
              <a:rPr lang="en-US" dirty="0">
                <a:latin typeface="Courier New" pitchFamily="49" charset="0"/>
                <a:cs typeface="Courier New" pitchFamily="49" charset="0"/>
              </a:rPr>
              <a:t>() </a:t>
            </a:r>
            <a:r>
              <a:rPr lang="en-US" dirty="0"/>
              <a:t>creates a valid independent copy of the object</a:t>
            </a:r>
          </a:p>
          <a:p>
            <a:pPr lvl="2"/>
            <a:r>
              <a:rPr lang="en-US" dirty="0"/>
              <a:t>Typically enumerations and flags you want to use in the containers </a:t>
            </a:r>
          </a:p>
          <a:p>
            <a:pPr lvl="1"/>
            <a:r>
              <a:rPr lang="en-US" dirty="0">
                <a:latin typeface="Courier New" pitchFamily="49" charset="0"/>
                <a:cs typeface="Courier New" pitchFamily="49" charset="0"/>
              </a:rPr>
              <a:t>Q_MOVABLE_TYPE </a:t>
            </a:r>
          </a:p>
          <a:p>
            <a:pPr lvl="2"/>
            <a:r>
              <a:rPr lang="en-US" dirty="0"/>
              <a:t>Type has constructor and/or destructor</a:t>
            </a:r>
          </a:p>
          <a:p>
            <a:pPr lvl="2"/>
            <a:r>
              <a:rPr lang="en-US" dirty="0"/>
              <a:t>Can be moved using </a:t>
            </a:r>
            <a:r>
              <a:rPr lang="en-US" dirty="0" err="1">
                <a:latin typeface="Courier New" pitchFamily="49" charset="0"/>
                <a:cs typeface="Courier New" pitchFamily="49" charset="0"/>
              </a:rPr>
              <a:t>memcpy</a:t>
            </a:r>
            <a:r>
              <a:rPr lang="en-US" dirty="0">
                <a:latin typeface="Courier New" pitchFamily="49" charset="0"/>
                <a:cs typeface="Courier New" pitchFamily="49" charset="0"/>
              </a:rPr>
              <a:t>()</a:t>
            </a:r>
          </a:p>
          <a:p>
            <a:pPr lvl="1"/>
            <a:r>
              <a:rPr lang="en-US" dirty="0">
                <a:latin typeface="Courier New" pitchFamily="49" charset="0"/>
                <a:cs typeface="Courier New" pitchFamily="49" charset="0"/>
              </a:rPr>
              <a:t>Q_COMPLEX_TYPE</a:t>
            </a:r>
            <a:r>
              <a:rPr lang="en-US" dirty="0"/>
              <a:t> (the default) </a:t>
            </a:r>
          </a:p>
          <a:p>
            <a:pPr lvl="2"/>
            <a:r>
              <a:rPr lang="en-US" dirty="0"/>
              <a:t>Type has constructor and/or destructor </a:t>
            </a:r>
          </a:p>
          <a:p>
            <a:pPr lvl="2"/>
            <a:r>
              <a:rPr lang="en-US" dirty="0"/>
              <a:t>Your class has a member pointer to an object, which has a pointer back to you </a:t>
            </a:r>
          </a:p>
          <a:p>
            <a:pPr lvl="2"/>
            <a:r>
              <a:rPr lang="en-US" dirty="0"/>
              <a:t>May not be moved in memory</a:t>
            </a:r>
          </a:p>
          <a:p>
            <a:endParaRPr lang="en-US" dirty="0"/>
          </a:p>
        </p:txBody>
      </p:sp>
      <p:sp>
        <p:nvSpPr>
          <p:cNvPr id="9"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8" name="Slide Number Placeholder 3"/>
          <p:cNvSpPr>
            <a:spLocks noGrp="1"/>
          </p:cNvSpPr>
          <p:nvPr>
            <p:ph type="sldNum" sz="quarter" idx="12"/>
          </p:nvPr>
        </p:nvSpPr>
        <p:spPr/>
        <p:txBody>
          <a:bodyPr/>
          <a:lstStyle/>
          <a:p>
            <a:fld id="{ABA6B483-D54A-6F4C-ABB1-789E9E7B1B73}" type="slidenum">
              <a:rPr lang="en-US" smtClean="0"/>
              <a:pPr/>
              <a:t>108</a:t>
            </a:fld>
            <a:endParaRPr lang="en-US" dirty="0"/>
          </a:p>
        </p:txBody>
      </p:sp>
      <p:sp>
        <p:nvSpPr>
          <p:cNvPr id="3" name="Title 2"/>
          <p:cNvSpPr>
            <a:spLocks noGrp="1"/>
          </p:cNvSpPr>
          <p:nvPr>
            <p:ph type="title"/>
          </p:nvPr>
        </p:nvSpPr>
        <p:spPr/>
        <p:txBody>
          <a:bodyPr/>
          <a:lstStyle/>
          <a:p>
            <a:r>
              <a:rPr lang="en-US" dirty="0"/>
              <a:t>Custom Types and Performance </a:t>
            </a:r>
          </a:p>
        </p:txBody>
      </p:sp>
      <p:grpSp>
        <p:nvGrpSpPr>
          <p:cNvPr id="5" name="Group 4"/>
          <p:cNvGrpSpPr/>
          <p:nvPr/>
        </p:nvGrpSpPr>
        <p:grpSpPr>
          <a:xfrm>
            <a:off x="7348734" y="2744524"/>
            <a:ext cx="4000613" cy="770967"/>
            <a:chOff x="5560868" y="1223344"/>
            <a:chExt cx="2431226" cy="1020817"/>
          </a:xfrm>
        </p:grpSpPr>
        <p:sp>
          <p:nvSpPr>
            <p:cNvPr id="6" name="Rounded Rectangle 5"/>
            <p:cNvSpPr>
              <a:spLocks noChangeArrowheads="1"/>
            </p:cNvSpPr>
            <p:nvPr/>
          </p:nvSpPr>
          <p:spPr bwMode="auto">
            <a:xfrm>
              <a:off x="5560868" y="1223344"/>
              <a:ext cx="2431226" cy="1020817"/>
            </a:xfrm>
            <a:prstGeom prst="roundRect">
              <a:avLst>
                <a:gd name="adj" fmla="val 2792"/>
              </a:avLst>
            </a:prstGeom>
            <a:solidFill>
              <a:schemeClr val="bg1"/>
            </a:solidFill>
            <a:ln w="19050" cap="rnd">
              <a:solidFill>
                <a:schemeClr val="accent1"/>
              </a:solidFill>
              <a:round/>
              <a:headEnd/>
              <a:tailEnd/>
            </a:ln>
            <a:effectLst>
              <a:outerShdw blurRad="76200" dist="38100" dir="5400000" rotWithShape="0">
                <a:srgbClr val="808080">
                  <a:alpha val="81000"/>
                </a:srgbClr>
              </a:outerShdw>
            </a:effectLst>
          </p:spPr>
          <p:txBody>
            <a:bodyPr lIns="90488" tIns="44450" rIns="90488" bIns="44450" anchor="ctr"/>
            <a:lstStyle/>
            <a:p>
              <a:pPr defTabSz="976884">
                <a:spcBef>
                  <a:spcPct val="50000"/>
                </a:spcBef>
                <a:defRPr/>
              </a:pPr>
              <a:endParaRPr lang="en-US" sz="1700" b="1">
                <a:solidFill>
                  <a:srgbClr val="FFFFFF"/>
                </a:solidFill>
                <a:ea typeface="ヒラギノ角ゴ Pro W3" charset="-128"/>
              </a:endParaRPr>
            </a:p>
          </p:txBody>
        </p:sp>
        <p:sp>
          <p:nvSpPr>
            <p:cNvPr id="7" name="TextBox 6"/>
            <p:cNvSpPr txBox="1"/>
            <p:nvPr/>
          </p:nvSpPr>
          <p:spPr>
            <a:xfrm>
              <a:off x="5560868" y="1342288"/>
              <a:ext cx="2431226" cy="692782"/>
            </a:xfrm>
            <a:prstGeom prst="rect">
              <a:avLst/>
            </a:prstGeom>
            <a:noFill/>
          </p:spPr>
          <p:txBody>
            <a:bodyPr wrap="square" rtlCol="0">
              <a:spAutoFit/>
            </a:bodyPr>
            <a:lstStyle/>
            <a:p>
              <a:pPr algn="l"/>
              <a:r>
                <a:rPr lang="en-US" sz="1400" i="1" dirty="0"/>
                <a:t>Hint! When storing custom types in containers, make them movable or primitive. Most classes are movable.</a:t>
              </a:r>
              <a:endParaRPr lang="en-US" sz="1400" dirty="0">
                <a:latin typeface="Courier New" pitchFamily="49" charset="0"/>
                <a:cs typeface="Courier New" pitchFamily="49" charset="0"/>
              </a:endParaRPr>
            </a:p>
          </p:txBody>
        </p:sp>
      </p:grpSp>
      <p:sp>
        <p:nvSpPr>
          <p:cNvPr id="10" name="Footer Placeholder 3">
            <a:extLst>
              <a:ext uri="{FF2B5EF4-FFF2-40B4-BE49-F238E27FC236}">
                <a16:creationId xmlns:a16="http://schemas.microsoft.com/office/drawing/2014/main" id="{0138D6A1-671F-2747-A2CA-05086A87FE06}"/>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528865325"/>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Traversing the values of the containers</a:t>
            </a:r>
          </a:p>
          <a:p>
            <a:r>
              <a:rPr lang="en-US" dirty="0"/>
              <a:t>Two kinds of iterators:</a:t>
            </a:r>
          </a:p>
          <a:p>
            <a:pPr lvl="1"/>
            <a:r>
              <a:rPr lang="en-US" dirty="0"/>
              <a:t>Java-style iterators: simple and easy to use</a:t>
            </a:r>
          </a:p>
          <a:p>
            <a:pPr lvl="1"/>
            <a:r>
              <a:rPr lang="en-US" dirty="0"/>
              <a:t>STL-style iterators: slightly more efficient and can be used together with </a:t>
            </a:r>
            <a:r>
              <a:rPr lang="en-US" dirty="0" err="1"/>
              <a:t>Qt’s</a:t>
            </a:r>
            <a:r>
              <a:rPr lang="en-US" dirty="0"/>
              <a:t> and STL’s generic algorithms</a:t>
            </a:r>
          </a:p>
          <a:p>
            <a:pPr lvl="1"/>
            <a:endParaRPr lang="en-US" dirty="0"/>
          </a:p>
          <a:p>
            <a:r>
              <a:rPr lang="en-US" dirty="0"/>
              <a:t>In addition a </a:t>
            </a:r>
            <a:r>
              <a:rPr lang="en-US" dirty="0" err="1">
                <a:latin typeface="Courier New" pitchFamily="49" charset="0"/>
                <a:cs typeface="Courier New" pitchFamily="49" charset="0"/>
              </a:rPr>
              <a:t>foreach</a:t>
            </a:r>
            <a:r>
              <a:rPr lang="en-US" dirty="0">
                <a:latin typeface="Courier New" pitchFamily="49" charset="0"/>
                <a:cs typeface="Courier New" pitchFamily="49" charset="0"/>
              </a:rPr>
              <a:t> (Q_FOREACH)</a:t>
            </a:r>
            <a:r>
              <a:rPr lang="en-US" dirty="0"/>
              <a:t> macro exists which allows you to iterate over all the values in a container</a:t>
            </a:r>
          </a:p>
          <a:p>
            <a:pPr lvl="1"/>
            <a:r>
              <a:rPr lang="en-US" dirty="0"/>
              <a:t>Prefer using the range-loop, as the macro will be removed </a:t>
            </a:r>
          </a:p>
          <a:p>
            <a:pPr lvl="1"/>
            <a:r>
              <a:rPr lang="en-US" dirty="0">
                <a:latin typeface="Courier New" pitchFamily="49" charset="0"/>
                <a:cs typeface="Courier New" pitchFamily="49" charset="0"/>
              </a:rPr>
              <a:t>CONFIG += </a:t>
            </a:r>
            <a:r>
              <a:rPr lang="en-US" dirty="0" err="1">
                <a:latin typeface="Courier New" pitchFamily="49" charset="0"/>
                <a:cs typeface="Courier New" pitchFamily="49" charset="0"/>
              </a:rPr>
              <a:t>no_keywords</a:t>
            </a:r>
            <a:r>
              <a:rPr lang="en-US" dirty="0">
                <a:latin typeface="Courier New" pitchFamily="49" charset="0"/>
                <a:cs typeface="Courier New" pitchFamily="49" charset="0"/>
              </a:rPr>
              <a:t> </a:t>
            </a:r>
            <a:r>
              <a:rPr lang="en-US" dirty="0"/>
              <a:t>makes the former macro unavailable in </a:t>
            </a:r>
            <a:r>
              <a:rPr lang="en-US" dirty="0" err="1"/>
              <a:t>Qt</a:t>
            </a:r>
            <a:endParaRPr lang="en-US" dirty="0"/>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109</a:t>
            </a:fld>
            <a:endParaRPr lang="en-US" dirty="0"/>
          </a:p>
        </p:txBody>
      </p:sp>
      <p:sp>
        <p:nvSpPr>
          <p:cNvPr id="3" name="Title 2"/>
          <p:cNvSpPr>
            <a:spLocks noGrp="1"/>
          </p:cNvSpPr>
          <p:nvPr>
            <p:ph type="title"/>
          </p:nvPr>
        </p:nvSpPr>
        <p:spPr/>
        <p:txBody>
          <a:bodyPr/>
          <a:lstStyle/>
          <a:p>
            <a:r>
              <a:rPr lang="en-US" dirty="0"/>
              <a:t>Iterators</a:t>
            </a:r>
          </a:p>
        </p:txBody>
      </p:sp>
      <p:sp>
        <p:nvSpPr>
          <p:cNvPr id="7" name="Footer Placeholder 3">
            <a:extLst>
              <a:ext uri="{FF2B5EF4-FFF2-40B4-BE49-F238E27FC236}">
                <a16:creationId xmlns:a16="http://schemas.microsoft.com/office/drawing/2014/main" id="{FD510079-52D8-D94B-8505-ADB1F087621A}"/>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95721222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Qt</a:t>
            </a:r>
            <a:r>
              <a:rPr lang="en-US" sz="3600" dirty="0"/>
              <a:t> for Application Development &amp; use cases</a:t>
            </a:r>
            <a:endParaRPr lang="fi-FI" dirty="0"/>
          </a:p>
        </p:txBody>
      </p:sp>
      <p:sp>
        <p:nvSpPr>
          <p:cNvPr id="3" name="Date Placeholder 2"/>
          <p:cNvSpPr>
            <a:spLocks noGrp="1"/>
          </p:cNvSpPr>
          <p:nvPr>
            <p:ph type="dt" sz="half" idx="10"/>
          </p:nvPr>
        </p:nvSpPr>
        <p:spPr/>
        <p:txBody>
          <a:bodyPr/>
          <a:lstStyle/>
          <a:p>
            <a:fld id="{5514FFDD-754D-4F9F-B35C-345952A3B6C9}" type="datetime3">
              <a:rPr lang="en-US" smtClean="0"/>
              <a:t>12 March 2018</a:t>
            </a:fld>
            <a:endParaRPr lang="en-US"/>
          </a:p>
        </p:txBody>
      </p:sp>
      <p:sp>
        <p:nvSpPr>
          <p:cNvPr id="5" name="Slide Number Placeholder 4"/>
          <p:cNvSpPr>
            <a:spLocks noGrp="1"/>
          </p:cNvSpPr>
          <p:nvPr>
            <p:ph type="sldNum" sz="quarter" idx="12"/>
          </p:nvPr>
        </p:nvSpPr>
        <p:spPr/>
        <p:txBody>
          <a:bodyPr/>
          <a:lstStyle/>
          <a:p>
            <a:fld id="{A683D178-98AA-4574-9EAA-8EB007C55176}" type="slidenum">
              <a:rPr lang="en-US" smtClean="0"/>
              <a:t>11</a:t>
            </a:fld>
            <a:endParaRPr lang="en-US"/>
          </a:p>
        </p:txBody>
      </p:sp>
      <p:sp>
        <p:nvSpPr>
          <p:cNvPr id="6" name="Snip Diagonal Corner Rectangle 5"/>
          <p:cNvSpPr/>
          <p:nvPr/>
        </p:nvSpPr>
        <p:spPr>
          <a:xfrm>
            <a:off x="550863" y="5013220"/>
            <a:ext cx="11090275" cy="1008140"/>
          </a:xfrm>
          <a:prstGeom prst="snip2DiagRect">
            <a:avLst>
              <a:gd name="adj1" fmla="val 12254"/>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ctr"/>
            <a:r>
              <a:rPr lang="en-US" sz="1400">
                <a:solidFill>
                  <a:schemeClr val="accent3"/>
                </a:solidFill>
                <a:ea typeface="Open Sans" pitchFamily="34" charset="0"/>
                <a:cs typeface="Open Sans" pitchFamily="34" charset="0"/>
              </a:rPr>
              <a:t>Desktop &amp; Mobile Platforms:</a:t>
            </a:r>
          </a:p>
        </p:txBody>
      </p:sp>
      <p:sp>
        <p:nvSpPr>
          <p:cNvPr id="7" name="Snip Diagonal Corner Rectangle 6"/>
          <p:cNvSpPr/>
          <p:nvPr/>
        </p:nvSpPr>
        <p:spPr>
          <a:xfrm flipH="1">
            <a:off x="550857" y="3933070"/>
            <a:ext cx="11090280" cy="1008140"/>
          </a:xfrm>
          <a:prstGeom prst="snip2DiagRect">
            <a:avLst>
              <a:gd name="adj1" fmla="val 0"/>
              <a:gd name="adj2" fmla="val 1175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ea typeface="Open Sans" pitchFamily="34" charset="0"/>
                <a:cs typeface="Open Sans" pitchFamily="34" charset="0"/>
              </a:rPr>
              <a:t>Qt Application Development</a:t>
            </a:r>
          </a:p>
        </p:txBody>
      </p:sp>
      <p:pic>
        <p:nvPicPr>
          <p:cNvPr id="8" name="Picture 5" descr="Kuvahaun tulos haulle linux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5750" y="5448775"/>
            <a:ext cx="583174" cy="428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2178" y="5568381"/>
            <a:ext cx="847644" cy="18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Image result for android png transpar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76200" y="5363053"/>
            <a:ext cx="1080150" cy="595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apple ios icon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47875" y="5336837"/>
            <a:ext cx="648375" cy="6483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87305" y="5444710"/>
            <a:ext cx="576840" cy="4326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50863" y="1844675"/>
            <a:ext cx="5401117" cy="369332"/>
          </a:xfrm>
          <a:prstGeom prst="rect">
            <a:avLst/>
          </a:prstGeom>
          <a:noFill/>
        </p:spPr>
        <p:txBody>
          <a:bodyPr wrap="square" rtlCol="0">
            <a:spAutoFit/>
          </a:bodyPr>
          <a:lstStyle/>
          <a:p>
            <a:r>
              <a:rPr lang="en-US" b="1"/>
              <a:t>Use cases</a:t>
            </a:r>
          </a:p>
        </p:txBody>
      </p:sp>
      <p:cxnSp>
        <p:nvCxnSpPr>
          <p:cNvPr id="15" name="Straight Connector 14"/>
          <p:cNvCxnSpPr/>
          <p:nvPr/>
        </p:nvCxnSpPr>
        <p:spPr>
          <a:xfrm>
            <a:off x="550863" y="2204830"/>
            <a:ext cx="110902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7" name="Picture 2" descr="Image result for tableau deskto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86430" y="2442891"/>
            <a:ext cx="1978010" cy="12915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96500" y="2678957"/>
            <a:ext cx="1481399" cy="966073"/>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1280" y="2492870"/>
            <a:ext cx="2088125" cy="1392761"/>
          </a:xfrm>
          <a:prstGeom prst="rect">
            <a:avLst/>
          </a:prstGeom>
        </p:spPr>
      </p:pic>
      <p:pic>
        <p:nvPicPr>
          <p:cNvPr id="20" name="Picture Placeholder 9"/>
          <p:cNvPicPr>
            <a:picLocks noChangeAspect="1"/>
          </p:cNvPicPr>
          <p:nvPr/>
        </p:nvPicPr>
        <p:blipFill rotWithShape="1">
          <a:blip r:embed="rId11" cstate="print">
            <a:extLst>
              <a:ext uri="{28A0092B-C50C-407E-A947-70E740481C1C}">
                <a14:useLocalDpi xmlns:a14="http://schemas.microsoft.com/office/drawing/2010/main" val="0"/>
              </a:ext>
            </a:extLst>
          </a:blip>
          <a:srcRect l="45021" t="44882"/>
          <a:stretch/>
        </p:blipFill>
        <p:spPr>
          <a:xfrm>
            <a:off x="3200482" y="2492870"/>
            <a:ext cx="1743358" cy="1296180"/>
          </a:xfrm>
          <a:prstGeom prst="rect">
            <a:avLst/>
          </a:prstGeom>
          <a:noFill/>
          <a:ln>
            <a:noFill/>
          </a:ln>
        </p:spPr>
      </p:pic>
      <p:grpSp>
        <p:nvGrpSpPr>
          <p:cNvPr id="24" name="Group 23"/>
          <p:cNvGrpSpPr/>
          <p:nvPr/>
        </p:nvGrpSpPr>
        <p:grpSpPr>
          <a:xfrm>
            <a:off x="5231880" y="2322563"/>
            <a:ext cx="1728240" cy="1466487"/>
            <a:chOff x="5303890" y="2322563"/>
            <a:chExt cx="1728240" cy="1466487"/>
          </a:xfrm>
        </p:grpSpPr>
        <p:pic>
          <p:nvPicPr>
            <p:cNvPr id="21" name="Picture Placeholder 7"/>
            <p:cNvPicPr>
              <a:picLocks noChangeAspect="1"/>
            </p:cNvPicPr>
            <p:nvPr/>
          </p:nvPicPr>
          <p:blipFill rotWithShape="1">
            <a:blip r:embed="rId12" cstate="print">
              <a:extLst>
                <a:ext uri="{28A0092B-C50C-407E-A947-70E740481C1C}">
                  <a14:useLocalDpi xmlns:a14="http://schemas.microsoft.com/office/drawing/2010/main" val="0"/>
                </a:ext>
              </a:extLst>
            </a:blip>
            <a:stretch/>
          </p:blipFill>
          <p:spPr>
            <a:xfrm>
              <a:off x="5303890" y="2322563"/>
              <a:ext cx="1728240" cy="1466487"/>
            </a:xfrm>
            <a:prstGeom prst="rect">
              <a:avLst/>
            </a:prstGeom>
            <a:noFill/>
            <a:ln>
              <a:noFill/>
            </a:ln>
          </p:spPr>
        </p:pic>
        <p:pic>
          <p:nvPicPr>
            <p:cNvPr id="28" name="Picture 4"/>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021" r="7306"/>
            <a:stretch/>
          </p:blipFill>
          <p:spPr bwMode="auto">
            <a:xfrm>
              <a:off x="6004844" y="2612164"/>
              <a:ext cx="578266" cy="620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Footer Placeholder 3">
            <a:extLst>
              <a:ext uri="{FF2B5EF4-FFF2-40B4-BE49-F238E27FC236}">
                <a16:creationId xmlns:a16="http://schemas.microsoft.com/office/drawing/2014/main" id="{C683AA04-6298-9447-A3B3-CDE4AA987E1B}"/>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384906041"/>
      </p:ext>
    </p:extLst>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110</a:t>
            </a:fld>
            <a:endParaRPr lang="en-US" dirty="0"/>
          </a:p>
        </p:txBody>
      </p:sp>
      <p:sp>
        <p:nvSpPr>
          <p:cNvPr id="3" name="Title 2"/>
          <p:cNvSpPr>
            <a:spLocks noGrp="1"/>
          </p:cNvSpPr>
          <p:nvPr>
            <p:ph type="title"/>
          </p:nvPr>
        </p:nvSpPr>
        <p:spPr/>
        <p:txBody>
          <a:bodyPr/>
          <a:lstStyle/>
          <a:p>
            <a:r>
              <a:rPr lang="en-US" dirty="0"/>
              <a:t>Java-Style Iterators</a:t>
            </a:r>
          </a:p>
        </p:txBody>
      </p:sp>
      <p:graphicFrame>
        <p:nvGraphicFramePr>
          <p:cNvPr id="8" name="Table 7">
            <a:extLst>
              <a:ext uri="{FF2B5EF4-FFF2-40B4-BE49-F238E27FC236}">
                <a16:creationId xmlns:a16="http://schemas.microsoft.com/office/drawing/2014/main" id="{386D5CA5-E3A8-A347-83BB-D8618FF80469}"/>
              </a:ext>
            </a:extLst>
          </p:cNvPr>
          <p:cNvGraphicFramePr>
            <a:graphicFrameLocks noGrp="1"/>
          </p:cNvGraphicFramePr>
          <p:nvPr>
            <p:extLst>
              <p:ext uri="{D42A27DB-BD31-4B8C-83A1-F6EECF244321}">
                <p14:modId xmlns:p14="http://schemas.microsoft.com/office/powerpoint/2010/main" val="127408836"/>
              </p:ext>
            </p:extLst>
          </p:nvPr>
        </p:nvGraphicFramePr>
        <p:xfrm>
          <a:off x="567024" y="1412776"/>
          <a:ext cx="10785561" cy="4096108"/>
        </p:xfrm>
        <a:graphic>
          <a:graphicData uri="http://schemas.openxmlformats.org/drawingml/2006/table">
            <a:tbl>
              <a:tblPr firstRow="1" bandRow="1">
                <a:tableStyleId>{21E4AEA4-8DFA-4A89-87EB-49C32662AFE0}</a:tableStyleId>
              </a:tblPr>
              <a:tblGrid>
                <a:gridCol w="3008696">
                  <a:extLst>
                    <a:ext uri="{9D8B030D-6E8A-4147-A177-3AD203B41FA5}">
                      <a16:colId xmlns:a16="http://schemas.microsoft.com/office/drawing/2014/main" val="2642724953"/>
                    </a:ext>
                  </a:extLst>
                </a:gridCol>
                <a:gridCol w="4181678">
                  <a:extLst>
                    <a:ext uri="{9D8B030D-6E8A-4147-A177-3AD203B41FA5}">
                      <a16:colId xmlns:a16="http://schemas.microsoft.com/office/drawing/2014/main" val="3487608035"/>
                    </a:ext>
                  </a:extLst>
                </a:gridCol>
                <a:gridCol w="3595187">
                  <a:extLst>
                    <a:ext uri="{9D8B030D-6E8A-4147-A177-3AD203B41FA5}">
                      <a16:colId xmlns:a16="http://schemas.microsoft.com/office/drawing/2014/main" val="437499279"/>
                    </a:ext>
                  </a:extLst>
                </a:gridCol>
              </a:tblGrid>
              <a:tr h="370840">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2200" b="0" i="0" u="none" strike="noStrike" cap="none" normalizeH="0" baseline="0" dirty="0">
                          <a:ln>
                            <a:noFill/>
                          </a:ln>
                          <a:solidFill>
                            <a:srgbClr val="333333"/>
                          </a:solidFill>
                          <a:effectLst/>
                          <a:latin typeface="+mn-lt"/>
                          <a:cs typeface="Open Sans Light"/>
                        </a:rPr>
                        <a:t>Containers</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2200" b="0" i="0" u="none" strike="noStrike" cap="none" normalizeH="0" baseline="0" dirty="0">
                          <a:ln>
                            <a:noFill/>
                          </a:ln>
                          <a:solidFill>
                            <a:srgbClr val="333333"/>
                          </a:solidFill>
                          <a:effectLst/>
                          <a:latin typeface="+mn-lt"/>
                          <a:cs typeface="Open Sans Light"/>
                        </a:rPr>
                        <a:t>Read-only iterators</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2200" b="0" i="0" u="none" strike="noStrike" cap="none" normalizeH="0" baseline="0" dirty="0">
                          <a:ln>
                            <a:noFill/>
                          </a:ln>
                          <a:solidFill>
                            <a:srgbClr val="333333"/>
                          </a:solidFill>
                          <a:effectLst/>
                          <a:latin typeface="+mn-lt"/>
                          <a:cs typeface="Open Sans Light"/>
                        </a:rPr>
                        <a:t>Read/write iterators</a:t>
                      </a:r>
                    </a:p>
                  </a:txBody>
                  <a:tcPr marL="112923" marR="112923" marT="46787" marB="46787" horzOverflow="overflow"/>
                </a:tc>
                <a:extLst>
                  <a:ext uri="{0D108BD9-81ED-4DB2-BD59-A6C34878D82A}">
                    <a16:rowId xmlns:a16="http://schemas.microsoft.com/office/drawing/2014/main" val="1364160079"/>
                  </a:ext>
                </a:extLst>
              </a:tr>
              <a:tr h="370840">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QList</a:t>
                      </a:r>
                      <a:r>
                        <a:rPr kumimoji="0" lang="en-US" sz="1600" b="0" i="0" u="none" strike="noStrike" cap="none" normalizeH="0" baseline="0" dirty="0">
                          <a:ln>
                            <a:noFill/>
                          </a:ln>
                          <a:solidFill>
                            <a:srgbClr val="333333"/>
                          </a:solidFill>
                          <a:effectLst/>
                          <a:latin typeface="Courier New" pitchFamily="49" charset="0"/>
                          <a:cs typeface="Courier New" pitchFamily="49" charset="0"/>
                        </a:rPr>
                        <a:t>&lt;T&gt;</a:t>
                      </a:r>
                    </a:p>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QQueue</a:t>
                      </a:r>
                      <a:r>
                        <a:rPr kumimoji="0" lang="en-US" sz="1600" b="0" i="0" u="none" strike="noStrike" cap="none" normalizeH="0" baseline="0" dirty="0">
                          <a:ln>
                            <a:noFill/>
                          </a:ln>
                          <a:solidFill>
                            <a:srgbClr val="333333"/>
                          </a:solidFill>
                          <a:effectLst/>
                          <a:latin typeface="Courier New" pitchFamily="49" charset="0"/>
                          <a:cs typeface="Courier New" pitchFamily="49" charset="0"/>
                        </a:rPr>
                        <a:t>&lt;T&gt;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QListIterator</a:t>
                      </a:r>
                      <a:r>
                        <a:rPr kumimoji="0" lang="en-US" sz="1600" b="0" i="0" u="none" strike="noStrike" cap="none" normalizeH="0" baseline="0" dirty="0">
                          <a:ln>
                            <a:noFill/>
                          </a:ln>
                          <a:solidFill>
                            <a:srgbClr val="333333"/>
                          </a:solidFill>
                          <a:effectLst/>
                          <a:latin typeface="Courier New" pitchFamily="49" charset="0"/>
                          <a:cs typeface="Courier New" pitchFamily="49" charset="0"/>
                        </a:rPr>
                        <a:t>&lt;T&gt;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a:ln>
                            <a:noFill/>
                          </a:ln>
                          <a:solidFill>
                            <a:srgbClr val="333333"/>
                          </a:solidFill>
                          <a:effectLst/>
                          <a:latin typeface="Courier New" pitchFamily="49" charset="0"/>
                          <a:cs typeface="Courier New" pitchFamily="49" charset="0"/>
                        </a:rPr>
                        <a:t>QMutableListIterator&lt;T&gt;</a:t>
                      </a:r>
                    </a:p>
                  </a:txBody>
                  <a:tcPr marL="112923" marR="112923" marT="46787" marB="46787" horzOverflow="overflow"/>
                </a:tc>
                <a:extLst>
                  <a:ext uri="{0D108BD9-81ED-4DB2-BD59-A6C34878D82A}">
                    <a16:rowId xmlns:a16="http://schemas.microsoft.com/office/drawing/2014/main" val="454442040"/>
                  </a:ext>
                </a:extLst>
              </a:tr>
              <a:tr h="370840">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QLinkedList</a:t>
                      </a:r>
                      <a:r>
                        <a:rPr kumimoji="0" lang="en-US" sz="1600" b="0" i="0" u="none" strike="noStrike" cap="none" normalizeH="0" baseline="0" dirty="0">
                          <a:ln>
                            <a:noFill/>
                          </a:ln>
                          <a:solidFill>
                            <a:srgbClr val="333333"/>
                          </a:solidFill>
                          <a:effectLst/>
                          <a:latin typeface="Courier New" pitchFamily="49" charset="0"/>
                          <a:cs typeface="Courier New" pitchFamily="49" charset="0"/>
                        </a:rPr>
                        <a:t>&lt;T&gt;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QLinkedListIterator</a:t>
                      </a:r>
                      <a:r>
                        <a:rPr kumimoji="0" lang="en-US" sz="1600" b="0" i="0" u="none" strike="noStrike" cap="none" normalizeH="0" baseline="0" dirty="0">
                          <a:ln>
                            <a:noFill/>
                          </a:ln>
                          <a:solidFill>
                            <a:srgbClr val="333333"/>
                          </a:solidFill>
                          <a:effectLst/>
                          <a:latin typeface="Courier New" pitchFamily="49" charset="0"/>
                          <a:cs typeface="Courier New" pitchFamily="49" charset="0"/>
                        </a:rPr>
                        <a:t>&lt;T&gt;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a:ln>
                            <a:noFill/>
                          </a:ln>
                          <a:solidFill>
                            <a:srgbClr val="333333"/>
                          </a:solidFill>
                          <a:effectLst/>
                          <a:latin typeface="Courier New" pitchFamily="49" charset="0"/>
                          <a:cs typeface="Courier New" pitchFamily="49" charset="0"/>
                        </a:rPr>
                        <a:t>QMutableLinkedListIterator&lt;T&gt;</a:t>
                      </a:r>
                    </a:p>
                  </a:txBody>
                  <a:tcPr marL="112923" marR="112923" marT="46787" marB="46787" horzOverflow="overflow"/>
                </a:tc>
                <a:extLst>
                  <a:ext uri="{0D108BD9-81ED-4DB2-BD59-A6C34878D82A}">
                    <a16:rowId xmlns:a16="http://schemas.microsoft.com/office/drawing/2014/main" val="1813672181"/>
                  </a:ext>
                </a:extLst>
              </a:tr>
              <a:tr h="370840">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QVector</a:t>
                      </a:r>
                      <a:r>
                        <a:rPr kumimoji="0" lang="en-US" sz="1600" b="0" i="0" u="none" strike="noStrike" cap="none" normalizeH="0" baseline="0" dirty="0">
                          <a:ln>
                            <a:noFill/>
                          </a:ln>
                          <a:solidFill>
                            <a:srgbClr val="333333"/>
                          </a:solidFill>
                          <a:effectLst/>
                          <a:latin typeface="Courier New" pitchFamily="49" charset="0"/>
                          <a:cs typeface="Courier New" pitchFamily="49" charset="0"/>
                        </a:rPr>
                        <a:t>&lt;T&gt;</a:t>
                      </a:r>
                    </a:p>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QStack</a:t>
                      </a:r>
                      <a:r>
                        <a:rPr kumimoji="0" lang="en-US" sz="1600" b="0" i="0" u="none" strike="noStrike" cap="none" normalizeH="0" baseline="0" dirty="0">
                          <a:ln>
                            <a:noFill/>
                          </a:ln>
                          <a:solidFill>
                            <a:srgbClr val="333333"/>
                          </a:solidFill>
                          <a:effectLst/>
                          <a:latin typeface="Courier New" pitchFamily="49" charset="0"/>
                          <a:cs typeface="Courier New" pitchFamily="49" charset="0"/>
                        </a:rPr>
                        <a:t>&lt;T&gt;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QVectorIterator</a:t>
                      </a:r>
                      <a:r>
                        <a:rPr kumimoji="0" lang="en-US" sz="1600" b="0" i="0" u="none" strike="noStrike" cap="none" normalizeH="0" baseline="0" dirty="0">
                          <a:ln>
                            <a:noFill/>
                          </a:ln>
                          <a:solidFill>
                            <a:srgbClr val="333333"/>
                          </a:solidFill>
                          <a:effectLst/>
                          <a:latin typeface="Courier New" pitchFamily="49" charset="0"/>
                          <a:cs typeface="Courier New" pitchFamily="49" charset="0"/>
                        </a:rPr>
                        <a:t>&lt;T&gt;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a:ln>
                            <a:noFill/>
                          </a:ln>
                          <a:solidFill>
                            <a:srgbClr val="333333"/>
                          </a:solidFill>
                          <a:effectLst/>
                          <a:latin typeface="Courier New" pitchFamily="49" charset="0"/>
                          <a:cs typeface="Courier New" pitchFamily="49" charset="0"/>
                        </a:rPr>
                        <a:t>QMutableVectorIterator&lt;T&gt;</a:t>
                      </a:r>
                    </a:p>
                  </a:txBody>
                  <a:tcPr marL="112923" marR="112923" marT="46787" marB="46787" horzOverflow="overflow"/>
                </a:tc>
                <a:extLst>
                  <a:ext uri="{0D108BD9-81ED-4DB2-BD59-A6C34878D82A}">
                    <a16:rowId xmlns:a16="http://schemas.microsoft.com/office/drawing/2014/main" val="3308598964"/>
                  </a:ext>
                </a:extLst>
              </a:tr>
              <a:tr h="370840">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QSet</a:t>
                      </a:r>
                      <a:r>
                        <a:rPr kumimoji="0" lang="en-US" sz="1600" b="0" i="0" u="none" strike="noStrike" cap="none" normalizeH="0" baseline="0" dirty="0">
                          <a:ln>
                            <a:noFill/>
                          </a:ln>
                          <a:solidFill>
                            <a:srgbClr val="333333"/>
                          </a:solidFill>
                          <a:effectLst/>
                          <a:latin typeface="Courier New" pitchFamily="49" charset="0"/>
                          <a:cs typeface="Courier New" pitchFamily="49" charset="0"/>
                        </a:rPr>
                        <a:t>&lt;T&gt;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QSetIterator</a:t>
                      </a:r>
                      <a:r>
                        <a:rPr kumimoji="0" lang="en-US" sz="1600" b="0" i="0" u="none" strike="noStrike" cap="none" normalizeH="0" baseline="0" dirty="0">
                          <a:ln>
                            <a:noFill/>
                          </a:ln>
                          <a:solidFill>
                            <a:srgbClr val="333333"/>
                          </a:solidFill>
                          <a:effectLst/>
                          <a:latin typeface="Courier New" pitchFamily="49" charset="0"/>
                          <a:cs typeface="Courier New" pitchFamily="49" charset="0"/>
                        </a:rPr>
                        <a:t>&lt;T&gt;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QMutableSetIterator</a:t>
                      </a:r>
                      <a:r>
                        <a:rPr kumimoji="0" lang="en-US" sz="1600" b="0" i="0" u="none" strike="noStrike" cap="none" normalizeH="0" baseline="0" dirty="0">
                          <a:ln>
                            <a:noFill/>
                          </a:ln>
                          <a:solidFill>
                            <a:srgbClr val="333333"/>
                          </a:solidFill>
                          <a:effectLst/>
                          <a:latin typeface="Courier New" pitchFamily="49" charset="0"/>
                          <a:cs typeface="Courier New" pitchFamily="49" charset="0"/>
                        </a:rPr>
                        <a:t>&lt;T&gt;</a:t>
                      </a:r>
                    </a:p>
                  </a:txBody>
                  <a:tcPr marL="112923" marR="112923" marT="46787" marB="46787" horzOverflow="overflow"/>
                </a:tc>
                <a:extLst>
                  <a:ext uri="{0D108BD9-81ED-4DB2-BD59-A6C34878D82A}">
                    <a16:rowId xmlns:a16="http://schemas.microsoft.com/office/drawing/2014/main" val="1162006336"/>
                  </a:ext>
                </a:extLst>
              </a:tr>
              <a:tr h="370840">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a:ln>
                            <a:noFill/>
                          </a:ln>
                          <a:solidFill>
                            <a:srgbClr val="333333"/>
                          </a:solidFill>
                          <a:effectLst/>
                          <a:latin typeface="Courier New" pitchFamily="49" charset="0"/>
                          <a:cs typeface="Courier New" pitchFamily="49" charset="0"/>
                        </a:rPr>
                        <a:t>QMap&lt;Key, T&gt;</a:t>
                      </a:r>
                    </a:p>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a:ln>
                            <a:noFill/>
                          </a:ln>
                          <a:solidFill>
                            <a:srgbClr val="333333"/>
                          </a:solidFill>
                          <a:effectLst/>
                          <a:latin typeface="Courier New" pitchFamily="49" charset="0"/>
                          <a:cs typeface="Courier New" pitchFamily="49" charset="0"/>
                        </a:rPr>
                        <a:t>QMultiMap&lt;Key, 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a:ln>
                            <a:noFill/>
                          </a:ln>
                          <a:solidFill>
                            <a:srgbClr val="333333"/>
                          </a:solidFill>
                          <a:effectLst/>
                          <a:latin typeface="Courier New" pitchFamily="49" charset="0"/>
                          <a:cs typeface="Courier New" pitchFamily="49" charset="0"/>
                        </a:rPr>
                        <a:t>QMapIterator&lt;Key, 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QMutableMapIterator</a:t>
                      </a:r>
                      <a:r>
                        <a:rPr kumimoji="0" lang="en-US" sz="1600" b="0" i="0" u="none" strike="noStrike" cap="none" normalizeH="0" baseline="0" dirty="0">
                          <a:ln>
                            <a:noFill/>
                          </a:ln>
                          <a:solidFill>
                            <a:srgbClr val="333333"/>
                          </a:solidFill>
                          <a:effectLst/>
                          <a:latin typeface="Courier New" pitchFamily="49" charset="0"/>
                          <a:cs typeface="Courier New" pitchFamily="49" charset="0"/>
                        </a:rPr>
                        <a:t>&lt;Key, T&gt;</a:t>
                      </a:r>
                    </a:p>
                  </a:txBody>
                  <a:tcPr marL="112923" marR="112923" marT="46787" marB="46787" horzOverflow="overflow"/>
                </a:tc>
                <a:extLst>
                  <a:ext uri="{0D108BD9-81ED-4DB2-BD59-A6C34878D82A}">
                    <a16:rowId xmlns:a16="http://schemas.microsoft.com/office/drawing/2014/main" val="1095191051"/>
                  </a:ext>
                </a:extLst>
              </a:tr>
              <a:tr h="370840">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a:ln>
                            <a:noFill/>
                          </a:ln>
                          <a:solidFill>
                            <a:srgbClr val="333333"/>
                          </a:solidFill>
                          <a:effectLst/>
                          <a:latin typeface="Courier New" pitchFamily="49" charset="0"/>
                          <a:cs typeface="Courier New" pitchFamily="49" charset="0"/>
                        </a:rPr>
                        <a:t>QHash&lt;Key, T&gt;</a:t>
                      </a:r>
                    </a:p>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a:ln>
                            <a:noFill/>
                          </a:ln>
                          <a:solidFill>
                            <a:srgbClr val="333333"/>
                          </a:solidFill>
                          <a:effectLst/>
                          <a:latin typeface="Courier New" pitchFamily="49" charset="0"/>
                          <a:cs typeface="Courier New" pitchFamily="49" charset="0"/>
                        </a:rPr>
                        <a:t>QMultiHash&lt;Key, 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a:ln>
                            <a:noFill/>
                          </a:ln>
                          <a:solidFill>
                            <a:srgbClr val="333333"/>
                          </a:solidFill>
                          <a:effectLst/>
                          <a:latin typeface="Courier New" pitchFamily="49" charset="0"/>
                          <a:cs typeface="Courier New" pitchFamily="49" charset="0"/>
                        </a:rPr>
                        <a:t>QHashIterator&lt;Key, T&gt;</a:t>
                      </a:r>
                    </a:p>
                  </a:txBody>
                  <a:tcPr marL="112923" marR="112923" marT="46787" marB="46787" horzOverflow="overflow"/>
                </a:tc>
                <a:tc>
                  <a:txBody>
                    <a:bodyPr/>
                    <a:lstStyle/>
                    <a:p>
                      <a:pPr marL="0" marR="0" lvl="0" indent="0" algn="ctr" defTabSz="914400" rtl="0" eaLnBrk="0" fontAlgn="base" latinLnBrk="0" hangingPunct="0">
                        <a:lnSpc>
                          <a:spcPct val="100000"/>
                        </a:lnSpc>
                        <a:spcBef>
                          <a:spcPct val="40000"/>
                        </a:spcBef>
                        <a:spcAft>
                          <a:spcPct val="0"/>
                        </a:spcAft>
                        <a:buClr>
                          <a:srgbClr val="CC0000"/>
                        </a:buClr>
                        <a:buSzPct val="60000"/>
                        <a:buFontTx/>
                        <a:buNone/>
                        <a:tabLst/>
                      </a:pPr>
                      <a:r>
                        <a:rPr kumimoji="0" lang="en-US" sz="1600" b="0" i="0" u="none" strike="noStrike" cap="none" normalizeH="0" baseline="0" dirty="0" err="1">
                          <a:ln>
                            <a:noFill/>
                          </a:ln>
                          <a:solidFill>
                            <a:srgbClr val="333333"/>
                          </a:solidFill>
                          <a:effectLst/>
                          <a:latin typeface="Courier New" pitchFamily="49" charset="0"/>
                          <a:cs typeface="Courier New" pitchFamily="49" charset="0"/>
                        </a:rPr>
                        <a:t>QMutableHashIterator</a:t>
                      </a:r>
                      <a:r>
                        <a:rPr kumimoji="0" lang="en-US" sz="1600" b="0" i="0" u="none" strike="noStrike" cap="none" normalizeH="0" baseline="0" dirty="0">
                          <a:ln>
                            <a:noFill/>
                          </a:ln>
                          <a:solidFill>
                            <a:srgbClr val="333333"/>
                          </a:solidFill>
                          <a:effectLst/>
                          <a:latin typeface="Courier New" pitchFamily="49" charset="0"/>
                          <a:cs typeface="Courier New" pitchFamily="49" charset="0"/>
                        </a:rPr>
                        <a:t>&lt;Key, T&gt;</a:t>
                      </a:r>
                    </a:p>
                  </a:txBody>
                  <a:tcPr marL="112923" marR="112923" marT="46787" marB="46787" horzOverflow="overflow"/>
                </a:tc>
                <a:extLst>
                  <a:ext uri="{0D108BD9-81ED-4DB2-BD59-A6C34878D82A}">
                    <a16:rowId xmlns:a16="http://schemas.microsoft.com/office/drawing/2014/main" val="2784141241"/>
                  </a:ext>
                </a:extLst>
              </a:tr>
            </a:tbl>
          </a:graphicData>
        </a:graphic>
      </p:graphicFrame>
      <p:sp>
        <p:nvSpPr>
          <p:cNvPr id="10" name="Footer Placeholder 3">
            <a:extLst>
              <a:ext uri="{FF2B5EF4-FFF2-40B4-BE49-F238E27FC236}">
                <a16:creationId xmlns:a16="http://schemas.microsoft.com/office/drawing/2014/main" id="{92596CC3-2436-F241-B2A6-40F20355B9DF}"/>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572348131"/>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111</a:t>
            </a:fld>
            <a:endParaRPr lang="en-US" dirty="0"/>
          </a:p>
        </p:txBody>
      </p:sp>
      <p:sp>
        <p:nvSpPr>
          <p:cNvPr id="3" name="Title 2"/>
          <p:cNvSpPr>
            <a:spLocks noGrp="1"/>
          </p:cNvSpPr>
          <p:nvPr>
            <p:ph type="title"/>
          </p:nvPr>
        </p:nvSpPr>
        <p:spPr/>
        <p:txBody>
          <a:bodyPr/>
          <a:lstStyle/>
          <a:p>
            <a:r>
              <a:rPr lang="en-US" dirty="0"/>
              <a:t>Iterator Example</a:t>
            </a:r>
          </a:p>
        </p:txBody>
      </p:sp>
      <p:sp>
        <p:nvSpPr>
          <p:cNvPr id="5" name="Content Placeholder 2"/>
          <p:cNvSpPr txBox="1">
            <a:spLocks/>
          </p:cNvSpPr>
          <p:nvPr/>
        </p:nvSpPr>
        <p:spPr>
          <a:xfrm>
            <a:off x="552829" y="1844824"/>
            <a:ext cx="11086344" cy="3174186"/>
          </a:xfrm>
          <a:prstGeom prst="rect">
            <a:avLst/>
          </a:prstGeom>
          <a:solidFill>
            <a:schemeClr val="bg1">
              <a:lumMod val="95000"/>
            </a:schemeClr>
          </a:solidFill>
          <a:ln>
            <a:solidFill>
              <a:schemeClr val="accent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80800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r>
              <a:rPr lang="en-US" sz="1500" dirty="0" err="1">
                <a:solidFill>
                  <a:srgbClr val="800080"/>
                </a:solidFill>
              </a:rPr>
              <a:t>QList</a:t>
            </a:r>
            <a:r>
              <a:rPr lang="en-US" sz="1500" dirty="0">
                <a:solidFill>
                  <a:srgbClr val="000000"/>
                </a:solidFill>
              </a:rPr>
              <a:t>&lt;</a:t>
            </a:r>
            <a:r>
              <a:rPr lang="en-US" sz="1500" dirty="0" err="1">
                <a:solidFill>
                  <a:srgbClr val="800080"/>
                </a:solidFill>
              </a:rPr>
              <a:t>QString</a:t>
            </a:r>
            <a:r>
              <a:rPr lang="en-US" sz="1500" dirty="0">
                <a:solidFill>
                  <a:srgbClr val="000000"/>
                </a:solidFill>
              </a:rPr>
              <a:t>&gt;</a:t>
            </a:r>
            <a:r>
              <a:rPr lang="en-US" sz="1500" dirty="0">
                <a:solidFill>
                  <a:srgbClr val="C0C0C0"/>
                </a:solidFill>
              </a:rPr>
              <a:t> </a:t>
            </a:r>
            <a:r>
              <a:rPr lang="en-US" sz="1500" dirty="0"/>
              <a:t>list</a:t>
            </a:r>
            <a:r>
              <a:rPr lang="en-US" sz="1500" dirty="0">
                <a:solidFill>
                  <a:srgbClr val="C0C0C0"/>
                </a:solidFill>
              </a:rPr>
              <a:t> </a:t>
            </a:r>
            <a:r>
              <a:rPr lang="en-US" sz="1500" dirty="0">
                <a:solidFill>
                  <a:srgbClr val="000000"/>
                </a:solidFill>
              </a:rPr>
              <a:t>=</a:t>
            </a:r>
            <a:r>
              <a:rPr lang="en-US" sz="1500" dirty="0">
                <a:solidFill>
                  <a:srgbClr val="C0C0C0"/>
                </a:solidFill>
              </a:rPr>
              <a:t> </a:t>
            </a:r>
            <a:r>
              <a:rPr lang="en-US" sz="1500" dirty="0">
                <a:solidFill>
                  <a:srgbClr val="000000"/>
                </a:solidFill>
              </a:rPr>
              <a:t>…;</a:t>
            </a:r>
            <a:r>
              <a:rPr lang="en-US" sz="1500" dirty="0"/>
              <a:t> </a:t>
            </a:r>
          </a:p>
          <a:p>
            <a:r>
              <a:rPr lang="en-US" sz="1500" dirty="0" err="1">
                <a:solidFill>
                  <a:srgbClr val="800080"/>
                </a:solidFill>
              </a:rPr>
              <a:t>QListIterator</a:t>
            </a:r>
            <a:r>
              <a:rPr lang="en-US" sz="1500" dirty="0">
                <a:solidFill>
                  <a:srgbClr val="000000"/>
                </a:solidFill>
              </a:rPr>
              <a:t>&lt;</a:t>
            </a:r>
            <a:r>
              <a:rPr lang="en-US" sz="1500" dirty="0" err="1">
                <a:solidFill>
                  <a:srgbClr val="800080"/>
                </a:solidFill>
              </a:rPr>
              <a:t>QString</a:t>
            </a:r>
            <a:r>
              <a:rPr lang="en-US" sz="1500" dirty="0">
                <a:solidFill>
                  <a:srgbClr val="000000"/>
                </a:solidFill>
              </a:rPr>
              <a:t>&gt;</a:t>
            </a:r>
            <a:r>
              <a:rPr lang="en-US" sz="1500" dirty="0">
                <a:solidFill>
                  <a:srgbClr val="C0C0C0"/>
                </a:solidFill>
              </a:rPr>
              <a:t> </a:t>
            </a:r>
            <a:r>
              <a:rPr lang="en-US" sz="1500" dirty="0">
                <a:solidFill>
                  <a:srgbClr val="000000"/>
                </a:solidFill>
              </a:rPr>
              <a:t>it(</a:t>
            </a:r>
            <a:r>
              <a:rPr lang="en-US" sz="1500" dirty="0"/>
              <a:t>list</a:t>
            </a:r>
            <a:r>
              <a:rPr lang="en-US" sz="1500" dirty="0">
                <a:solidFill>
                  <a:srgbClr val="000000"/>
                </a:solidFill>
              </a:rPr>
              <a:t>);</a:t>
            </a:r>
            <a:r>
              <a:rPr lang="en-US" sz="1500" dirty="0"/>
              <a:t> </a:t>
            </a:r>
          </a:p>
          <a:p>
            <a:endParaRPr lang="en-US" sz="1500" dirty="0">
              <a:solidFill>
                <a:srgbClr val="008000"/>
              </a:solidFill>
            </a:endParaRPr>
          </a:p>
          <a:p>
            <a:r>
              <a:rPr lang="en-US" sz="1500" dirty="0">
                <a:solidFill>
                  <a:srgbClr val="008000"/>
                </a:solidFill>
              </a:rPr>
              <a:t>//</a:t>
            </a:r>
            <a:r>
              <a:rPr lang="en-US" sz="1500" dirty="0">
                <a:solidFill>
                  <a:srgbClr val="C0C0C0"/>
                </a:solidFill>
              </a:rPr>
              <a:t> </a:t>
            </a:r>
            <a:r>
              <a:rPr lang="en-US" sz="1500" dirty="0">
                <a:solidFill>
                  <a:srgbClr val="008000"/>
                </a:solidFill>
              </a:rPr>
              <a:t>Forward</a:t>
            </a:r>
            <a:r>
              <a:rPr lang="en-US" sz="1500" dirty="0"/>
              <a:t> </a:t>
            </a:r>
          </a:p>
          <a:p>
            <a:r>
              <a:rPr lang="en-US" sz="1500" dirty="0"/>
              <a:t>while</a:t>
            </a:r>
            <a:r>
              <a:rPr lang="en-US" sz="1500" dirty="0">
                <a:solidFill>
                  <a:srgbClr val="C0C0C0"/>
                </a:solidFill>
              </a:rPr>
              <a:t> </a:t>
            </a:r>
            <a:r>
              <a:rPr lang="en-US" sz="1500" dirty="0">
                <a:solidFill>
                  <a:srgbClr val="000000"/>
                </a:solidFill>
              </a:rPr>
              <a:t>(</a:t>
            </a:r>
            <a:r>
              <a:rPr lang="en-US" sz="1500" dirty="0" err="1">
                <a:solidFill>
                  <a:srgbClr val="000000"/>
                </a:solidFill>
              </a:rPr>
              <a:t>it.</a:t>
            </a:r>
            <a:r>
              <a:rPr lang="en-US" sz="1500" dirty="0" err="1"/>
              <a:t>hasNext</a:t>
            </a:r>
            <a:r>
              <a:rPr lang="en-US" sz="1500" dirty="0">
                <a:solidFill>
                  <a:srgbClr val="000000"/>
                </a:solidFill>
              </a:rPr>
              <a:t>())</a:t>
            </a:r>
            <a:r>
              <a:rPr lang="en-US" sz="1500" dirty="0">
                <a:solidFill>
                  <a:srgbClr val="C0C0C0"/>
                </a:solidFill>
              </a:rPr>
              <a:t> </a:t>
            </a:r>
            <a:r>
              <a:rPr lang="en-US" sz="1500" dirty="0">
                <a:solidFill>
                  <a:srgbClr val="000000"/>
                </a:solidFill>
              </a:rPr>
              <a:t>{</a:t>
            </a:r>
            <a:r>
              <a:rPr lang="en-US" sz="1500" dirty="0"/>
              <a:t> </a:t>
            </a:r>
          </a:p>
          <a:p>
            <a:r>
              <a:rPr lang="en-US" sz="1500" dirty="0"/>
              <a:t>    </a:t>
            </a:r>
            <a:r>
              <a:rPr lang="en-US" sz="1500" dirty="0" err="1"/>
              <a:t>doSomething</a:t>
            </a:r>
            <a:r>
              <a:rPr lang="en-US" sz="1500" dirty="0">
                <a:solidFill>
                  <a:srgbClr val="000000"/>
                </a:solidFill>
              </a:rPr>
              <a:t>(</a:t>
            </a:r>
            <a:r>
              <a:rPr lang="en-US" sz="1500" dirty="0" err="1">
                <a:solidFill>
                  <a:srgbClr val="000000"/>
                </a:solidFill>
              </a:rPr>
              <a:t>it.</a:t>
            </a:r>
            <a:r>
              <a:rPr lang="en-US" sz="1500" dirty="0" err="1"/>
              <a:t>next</a:t>
            </a:r>
            <a:r>
              <a:rPr lang="en-US" sz="1500" dirty="0">
                <a:solidFill>
                  <a:srgbClr val="000000"/>
                </a:solidFill>
              </a:rPr>
              <a:t>());</a:t>
            </a:r>
            <a:r>
              <a:rPr lang="en-US" sz="1500" dirty="0"/>
              <a:t> </a:t>
            </a:r>
          </a:p>
          <a:p>
            <a:r>
              <a:rPr lang="en-US" sz="1500" dirty="0">
                <a:solidFill>
                  <a:srgbClr val="000000"/>
                </a:solidFill>
              </a:rPr>
              <a:t>}</a:t>
            </a:r>
            <a:r>
              <a:rPr lang="en-US" sz="1500" dirty="0"/>
              <a:t> </a:t>
            </a:r>
          </a:p>
          <a:p>
            <a:endParaRPr lang="en-US" sz="1500" dirty="0">
              <a:solidFill>
                <a:srgbClr val="008000"/>
              </a:solidFill>
            </a:endParaRPr>
          </a:p>
          <a:p>
            <a:r>
              <a:rPr lang="en-US" sz="1500" dirty="0">
                <a:solidFill>
                  <a:srgbClr val="008000"/>
                </a:solidFill>
              </a:rPr>
              <a:t>//</a:t>
            </a:r>
            <a:r>
              <a:rPr lang="en-US" sz="1500" dirty="0">
                <a:solidFill>
                  <a:srgbClr val="C0C0C0"/>
                </a:solidFill>
              </a:rPr>
              <a:t> </a:t>
            </a:r>
            <a:r>
              <a:rPr lang="en-US" sz="1500" dirty="0">
                <a:solidFill>
                  <a:srgbClr val="008000"/>
                </a:solidFill>
              </a:rPr>
              <a:t>Backward</a:t>
            </a:r>
            <a:r>
              <a:rPr lang="en-US" sz="1500" dirty="0"/>
              <a:t> </a:t>
            </a:r>
          </a:p>
          <a:p>
            <a:r>
              <a:rPr lang="en-US" sz="1500" dirty="0" err="1">
                <a:solidFill>
                  <a:srgbClr val="000000"/>
                </a:solidFill>
              </a:rPr>
              <a:t>it.</a:t>
            </a:r>
            <a:r>
              <a:rPr lang="en-US" sz="1500" dirty="0" err="1"/>
              <a:t>toBack</a:t>
            </a:r>
            <a:r>
              <a:rPr lang="en-US" sz="1500" dirty="0">
                <a:solidFill>
                  <a:srgbClr val="000000"/>
                </a:solidFill>
              </a:rPr>
              <a:t>();</a:t>
            </a:r>
            <a:r>
              <a:rPr lang="en-US" sz="1500" dirty="0"/>
              <a:t> </a:t>
            </a:r>
          </a:p>
          <a:p>
            <a:r>
              <a:rPr lang="en-US" sz="1500" dirty="0"/>
              <a:t>while</a:t>
            </a:r>
            <a:r>
              <a:rPr lang="en-US" sz="1500" dirty="0">
                <a:solidFill>
                  <a:srgbClr val="C0C0C0"/>
                </a:solidFill>
              </a:rPr>
              <a:t> </a:t>
            </a:r>
            <a:r>
              <a:rPr lang="en-US" sz="1500" dirty="0">
                <a:solidFill>
                  <a:srgbClr val="000000"/>
                </a:solidFill>
              </a:rPr>
              <a:t>(</a:t>
            </a:r>
            <a:r>
              <a:rPr lang="en-US" sz="1500" dirty="0" err="1">
                <a:solidFill>
                  <a:srgbClr val="000000"/>
                </a:solidFill>
              </a:rPr>
              <a:t>it.</a:t>
            </a:r>
            <a:r>
              <a:rPr lang="en-US" sz="1500" dirty="0" err="1"/>
              <a:t>hasPrevious</a:t>
            </a:r>
            <a:r>
              <a:rPr lang="en-US" sz="1500" dirty="0">
                <a:solidFill>
                  <a:srgbClr val="000000"/>
                </a:solidFill>
              </a:rPr>
              <a:t>())</a:t>
            </a:r>
            <a:r>
              <a:rPr lang="en-US" sz="1500" dirty="0">
                <a:solidFill>
                  <a:srgbClr val="C0C0C0"/>
                </a:solidFill>
              </a:rPr>
              <a:t> </a:t>
            </a:r>
            <a:r>
              <a:rPr lang="en-US" sz="1500" dirty="0">
                <a:solidFill>
                  <a:srgbClr val="000000"/>
                </a:solidFill>
              </a:rPr>
              <a:t>{</a:t>
            </a:r>
            <a:r>
              <a:rPr lang="en-US" sz="1500" dirty="0"/>
              <a:t> </a:t>
            </a:r>
          </a:p>
          <a:p>
            <a:r>
              <a:rPr lang="en-US" sz="1500" dirty="0"/>
              <a:t>    </a:t>
            </a:r>
            <a:r>
              <a:rPr lang="en-US" sz="1500" dirty="0" err="1"/>
              <a:t>doSomething</a:t>
            </a:r>
            <a:r>
              <a:rPr lang="en-US" sz="1500" dirty="0">
                <a:solidFill>
                  <a:srgbClr val="000000"/>
                </a:solidFill>
              </a:rPr>
              <a:t>(</a:t>
            </a:r>
            <a:r>
              <a:rPr lang="en-US" sz="1500" dirty="0" err="1">
                <a:solidFill>
                  <a:srgbClr val="000000"/>
                </a:solidFill>
              </a:rPr>
              <a:t>it.</a:t>
            </a:r>
            <a:r>
              <a:rPr lang="en-US" sz="1500" dirty="0" err="1"/>
              <a:t>previous</a:t>
            </a:r>
            <a:r>
              <a:rPr lang="en-US" sz="1500" dirty="0">
                <a:solidFill>
                  <a:srgbClr val="000000"/>
                </a:solidFill>
              </a:rPr>
              <a:t>());</a:t>
            </a:r>
            <a:r>
              <a:rPr lang="en-US" sz="1500" dirty="0"/>
              <a:t> </a:t>
            </a:r>
          </a:p>
          <a:p>
            <a:r>
              <a:rPr lang="en-US" sz="1500" dirty="0">
                <a:solidFill>
                  <a:srgbClr val="000000"/>
                </a:solidFill>
              </a:rPr>
              <a:t>}</a:t>
            </a:r>
            <a:endParaRPr lang="en-US" sz="1500" dirty="0"/>
          </a:p>
        </p:txBody>
      </p:sp>
      <p:sp>
        <p:nvSpPr>
          <p:cNvPr id="8" name="Footer Placeholder 3">
            <a:extLst>
              <a:ext uri="{FF2B5EF4-FFF2-40B4-BE49-F238E27FC236}">
                <a16:creationId xmlns:a16="http://schemas.microsoft.com/office/drawing/2014/main" id="{41D490C9-7996-0542-9C70-BEEACA96E5CE}"/>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620161672"/>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If you want to modify the items while you iterate, you need to use the mutable versions of the iterators, e.g. </a:t>
            </a:r>
            <a:r>
              <a:rPr lang="en-US" dirty="0" err="1">
                <a:latin typeface="Courier New" pitchFamily="49" charset="0"/>
                <a:cs typeface="Courier New" pitchFamily="49" charset="0"/>
              </a:rPr>
              <a:t>QMutableListIterator</a:t>
            </a:r>
            <a:endParaRPr lang="en-US" dirty="0">
              <a:latin typeface="Courier New" pitchFamily="49" charset="0"/>
              <a:cs typeface="Courier New" pitchFamily="49" charset="0"/>
            </a:endParaRPr>
          </a:p>
          <a:p>
            <a:r>
              <a:rPr lang="en-US" dirty="0"/>
              <a:t>Methods like </a:t>
            </a:r>
            <a:r>
              <a:rPr lang="en-US" dirty="0">
                <a:latin typeface="Courier New" pitchFamily="49" charset="0"/>
                <a:cs typeface="Courier New" pitchFamily="49" charset="0"/>
              </a:rPr>
              <a:t>remove() </a:t>
            </a:r>
            <a:r>
              <a:rPr lang="en-US" dirty="0"/>
              <a:t>and </a:t>
            </a:r>
            <a:r>
              <a:rPr lang="en-US" dirty="0" err="1">
                <a:latin typeface="Courier New" pitchFamily="49" charset="0"/>
                <a:cs typeface="Courier New" pitchFamily="49" charset="0"/>
              </a:rPr>
              <a:t>setValue</a:t>
            </a:r>
            <a:r>
              <a:rPr lang="en-US" dirty="0">
                <a:latin typeface="Courier New" pitchFamily="49" charset="0"/>
                <a:cs typeface="Courier New" pitchFamily="49" charset="0"/>
              </a:rPr>
              <a:t>() </a:t>
            </a:r>
            <a:r>
              <a:rPr lang="en-US" dirty="0"/>
              <a:t>operate on the items just jumped over using the previous </a:t>
            </a:r>
            <a:r>
              <a:rPr lang="en-US" dirty="0">
                <a:latin typeface="Courier New" pitchFamily="49" charset="0"/>
                <a:cs typeface="Courier New" pitchFamily="49" charset="0"/>
              </a:rPr>
              <a:t>next() </a:t>
            </a:r>
            <a:r>
              <a:rPr lang="en-US" dirty="0"/>
              <a:t>or </a:t>
            </a:r>
            <a:r>
              <a:rPr lang="en-US" dirty="0">
                <a:latin typeface="Courier New" pitchFamily="49" charset="0"/>
                <a:cs typeface="Courier New" pitchFamily="49" charset="0"/>
              </a:rPr>
              <a:t>previous() </a:t>
            </a:r>
            <a:r>
              <a:rPr lang="en-US" dirty="0"/>
              <a:t>call</a:t>
            </a:r>
          </a:p>
          <a:p>
            <a:r>
              <a:rPr lang="en-US" dirty="0">
                <a:latin typeface="Courier New" pitchFamily="49" charset="0"/>
                <a:cs typeface="Courier New" pitchFamily="49" charset="0"/>
              </a:rPr>
              <a:t>insert() </a:t>
            </a:r>
            <a:r>
              <a:rPr lang="en-US" dirty="0"/>
              <a:t>inserts an item at the current position in a sequence (remember that iterators point between items), and leaves the iterator after the item</a:t>
            </a:r>
          </a:p>
          <a:p>
            <a:pPr lvl="1"/>
            <a:r>
              <a:rPr lang="en-US" dirty="0"/>
              <a:t>Thus, a call to </a:t>
            </a:r>
            <a:r>
              <a:rPr lang="en-US" dirty="0">
                <a:latin typeface="Courier New" pitchFamily="49" charset="0"/>
                <a:cs typeface="Courier New" pitchFamily="49" charset="0"/>
              </a:rPr>
              <a:t>previous() </a:t>
            </a:r>
            <a:r>
              <a:rPr lang="en-US" dirty="0"/>
              <a:t>will see the item that was just inserted</a:t>
            </a:r>
          </a:p>
          <a:p>
            <a:pPr lvl="1"/>
            <a:endParaRPr lang="en-US" dirty="0"/>
          </a:p>
          <a:p>
            <a:r>
              <a:rPr lang="en-US" dirty="0"/>
              <a:t>Prefer using standard algorithms for container modification if possible</a:t>
            </a:r>
          </a:p>
          <a:p>
            <a:r>
              <a:rPr lang="en-US" dirty="0"/>
              <a:t>Prefer standard non-</a:t>
            </a:r>
            <a:r>
              <a:rPr lang="en-US" dirty="0" err="1"/>
              <a:t>const</a:t>
            </a:r>
            <a:r>
              <a:rPr lang="en-US" dirty="0"/>
              <a:t> iterators over </a:t>
            </a:r>
            <a:r>
              <a:rPr lang="en-US" dirty="0" err="1">
                <a:latin typeface="Courier New" panose="02070309020205020404" pitchFamily="49" charset="0"/>
                <a:cs typeface="Courier New" panose="02070309020205020404" pitchFamily="49" charset="0"/>
              </a:rPr>
              <a:t>QMutableIterators</a:t>
            </a:r>
            <a:r>
              <a:rPr lang="en-US" dirty="0"/>
              <a:t> </a:t>
            </a:r>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112</a:t>
            </a:fld>
            <a:endParaRPr lang="en-US" dirty="0"/>
          </a:p>
        </p:txBody>
      </p:sp>
      <p:sp>
        <p:nvSpPr>
          <p:cNvPr id="3" name="Title 2"/>
          <p:cNvSpPr>
            <a:spLocks noGrp="1"/>
          </p:cNvSpPr>
          <p:nvPr>
            <p:ph type="title"/>
          </p:nvPr>
        </p:nvSpPr>
        <p:spPr/>
        <p:txBody>
          <a:bodyPr/>
          <a:lstStyle/>
          <a:p>
            <a:r>
              <a:rPr lang="en-US" dirty="0"/>
              <a:t>Modifying During Iteration</a:t>
            </a:r>
          </a:p>
        </p:txBody>
      </p:sp>
      <p:sp>
        <p:nvSpPr>
          <p:cNvPr id="7" name="Footer Placeholder 3">
            <a:extLst>
              <a:ext uri="{FF2B5EF4-FFF2-40B4-BE49-F238E27FC236}">
                <a16:creationId xmlns:a16="http://schemas.microsoft.com/office/drawing/2014/main" id="{985FA0D1-1D24-D947-B2BE-E2E622DA9DDF}"/>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239054752"/>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When iterating over </a:t>
            </a:r>
            <a:r>
              <a:rPr lang="en-US" dirty="0" err="1">
                <a:latin typeface="Courier New" pitchFamily="49" charset="0"/>
                <a:cs typeface="Courier New" pitchFamily="49" charset="0"/>
              </a:rPr>
              <a:t>QMap</a:t>
            </a:r>
            <a:r>
              <a:rPr lang="en-US" dirty="0"/>
              <a:t> and </a:t>
            </a:r>
            <a:r>
              <a:rPr lang="en-US" dirty="0" err="1">
                <a:latin typeface="Courier New" pitchFamily="49" charset="0"/>
                <a:cs typeface="Courier New" pitchFamily="49" charset="0"/>
              </a:rPr>
              <a:t>QHash</a:t>
            </a:r>
            <a:r>
              <a:rPr lang="en-US" dirty="0"/>
              <a:t>, the movement methods like </a:t>
            </a:r>
            <a:r>
              <a:rPr lang="en-US" dirty="0">
                <a:latin typeface="Courier New" pitchFamily="49" charset="0"/>
                <a:cs typeface="Courier New" pitchFamily="49" charset="0"/>
              </a:rPr>
              <a:t>next() </a:t>
            </a:r>
            <a:r>
              <a:rPr lang="en-US" dirty="0"/>
              <a:t>and </a:t>
            </a:r>
            <a:r>
              <a:rPr lang="en-US" dirty="0">
                <a:latin typeface="Courier New" pitchFamily="49" charset="0"/>
                <a:cs typeface="Courier New" pitchFamily="49" charset="0"/>
              </a:rPr>
              <a:t>previous() </a:t>
            </a:r>
            <a:r>
              <a:rPr lang="en-US" dirty="0"/>
              <a:t>will return an instance of an Item class </a:t>
            </a:r>
          </a:p>
          <a:p>
            <a:pPr lvl="1"/>
            <a:r>
              <a:rPr lang="en-US" dirty="0"/>
              <a:t>The Item class has the two methods </a:t>
            </a:r>
            <a:r>
              <a:rPr lang="en-US" dirty="0">
                <a:latin typeface="Courier New" pitchFamily="49" charset="0"/>
                <a:cs typeface="Courier New" pitchFamily="49" charset="0"/>
              </a:rPr>
              <a:t>key() </a:t>
            </a:r>
            <a:r>
              <a:rPr lang="en-US" dirty="0"/>
              <a:t>and </a:t>
            </a:r>
            <a:r>
              <a:rPr lang="en-US" dirty="0">
                <a:latin typeface="Courier New" pitchFamily="49" charset="0"/>
                <a:cs typeface="Courier New" pitchFamily="49" charset="0"/>
              </a:rPr>
              <a:t>value() </a:t>
            </a:r>
            <a:r>
              <a:rPr lang="en-US" dirty="0"/>
              <a:t>to get the info from the current item</a:t>
            </a:r>
          </a:p>
          <a:p>
            <a:r>
              <a:rPr lang="en-US" dirty="0"/>
              <a:t>Alternatively, the </a:t>
            </a:r>
            <a:r>
              <a:rPr lang="en-US" dirty="0">
                <a:latin typeface="Courier New" pitchFamily="49" charset="0"/>
                <a:cs typeface="Courier New" pitchFamily="49" charset="0"/>
              </a:rPr>
              <a:t>key() </a:t>
            </a:r>
            <a:r>
              <a:rPr lang="en-US" dirty="0"/>
              <a:t>and </a:t>
            </a:r>
            <a:r>
              <a:rPr lang="en-US" dirty="0">
                <a:latin typeface="Courier New" pitchFamily="49" charset="0"/>
                <a:cs typeface="Courier New" pitchFamily="49" charset="0"/>
              </a:rPr>
              <a:t>value() </a:t>
            </a:r>
            <a:r>
              <a:rPr lang="en-US" dirty="0"/>
              <a:t>methods from the iterator can be used</a:t>
            </a:r>
          </a:p>
          <a:p>
            <a:pPr lvl="1"/>
            <a:r>
              <a:rPr lang="en-US" dirty="0"/>
              <a:t>Methods return information about the item just passed by the iterator</a:t>
            </a:r>
          </a:p>
          <a:p>
            <a:pPr lvl="1"/>
            <a:endParaRPr lang="en-US" dirty="0"/>
          </a:p>
          <a:p>
            <a:r>
              <a:rPr lang="en-US" dirty="0" err="1">
                <a:latin typeface="Courier New" panose="02070309020205020404" pitchFamily="49" charset="0"/>
                <a:cs typeface="Courier New" panose="02070309020205020404" pitchFamily="49" charset="0"/>
              </a:rPr>
              <a:t>QKeyValueIterator</a:t>
            </a:r>
            <a:r>
              <a:rPr lang="en-US" dirty="0"/>
              <a:t> allows iterating &lt;key, value&gt; pairs using STL-like iterator</a:t>
            </a:r>
          </a:p>
          <a:p>
            <a:pPr lvl="1"/>
            <a:r>
              <a:rPr lang="en-US" dirty="0"/>
              <a:t>Easier to inter-operate with STL-style algorithms </a:t>
            </a:r>
          </a:p>
          <a:p>
            <a:endParaRPr lang="en-US" dirty="0"/>
          </a:p>
          <a:p>
            <a:r>
              <a:rPr lang="en-US" dirty="0"/>
              <a:t>Pay attention to the key type as well</a:t>
            </a:r>
          </a:p>
          <a:p>
            <a:pPr lvl="1"/>
            <a:r>
              <a:rPr lang="en-US" dirty="0"/>
              <a:t>Integer key provides better performance than </a:t>
            </a:r>
            <a:r>
              <a:rPr lang="en-US" dirty="0" err="1">
                <a:latin typeface="Courier New"/>
                <a:cs typeface="Courier New"/>
              </a:rPr>
              <a:t>QString</a:t>
            </a:r>
            <a:r>
              <a:rPr lang="en-US" dirty="0"/>
              <a:t> </a:t>
            </a:r>
            <a:r>
              <a:rPr lang="en-US"/>
              <a:t>key </a:t>
            </a:r>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113</a:t>
            </a:fld>
            <a:endParaRPr lang="en-US" dirty="0"/>
          </a:p>
        </p:txBody>
      </p:sp>
      <p:sp>
        <p:nvSpPr>
          <p:cNvPr id="3" name="Title 2"/>
          <p:cNvSpPr>
            <a:spLocks noGrp="1"/>
          </p:cNvSpPr>
          <p:nvPr>
            <p:ph type="title"/>
          </p:nvPr>
        </p:nvSpPr>
        <p:spPr/>
        <p:txBody>
          <a:bodyPr/>
          <a:lstStyle/>
          <a:p>
            <a:r>
              <a:rPr lang="en-US" dirty="0"/>
              <a:t>Iterating over </a:t>
            </a:r>
            <a:r>
              <a:rPr lang="en-US" dirty="0" err="1"/>
              <a:t>QMap</a:t>
            </a:r>
            <a:r>
              <a:rPr lang="en-US" dirty="0"/>
              <a:t> and </a:t>
            </a:r>
            <a:r>
              <a:rPr lang="en-US" dirty="0" err="1"/>
              <a:t>QHash</a:t>
            </a:r>
            <a:r>
              <a:rPr lang="en-US" dirty="0"/>
              <a:t> </a:t>
            </a:r>
          </a:p>
        </p:txBody>
      </p:sp>
      <p:sp>
        <p:nvSpPr>
          <p:cNvPr id="7" name="Footer Placeholder 3">
            <a:extLst>
              <a:ext uri="{FF2B5EF4-FFF2-40B4-BE49-F238E27FC236}">
                <a16:creationId xmlns:a16="http://schemas.microsoft.com/office/drawing/2014/main" id="{F0079EC5-A45C-0A4F-931A-B25ACAE7FF13}"/>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026955077"/>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114</a:t>
            </a:fld>
            <a:endParaRPr lang="en-US" dirty="0"/>
          </a:p>
        </p:txBody>
      </p:sp>
      <p:sp>
        <p:nvSpPr>
          <p:cNvPr id="3" name="Title 2"/>
          <p:cNvSpPr>
            <a:spLocks noGrp="1"/>
          </p:cNvSpPr>
          <p:nvPr>
            <p:ph type="title"/>
          </p:nvPr>
        </p:nvSpPr>
        <p:spPr/>
        <p:txBody>
          <a:bodyPr/>
          <a:lstStyle/>
          <a:p>
            <a:r>
              <a:rPr lang="en-US" dirty="0"/>
              <a:t>Another Iterator Example</a:t>
            </a:r>
          </a:p>
        </p:txBody>
      </p:sp>
      <p:sp>
        <p:nvSpPr>
          <p:cNvPr id="5" name="Content Placeholder 2"/>
          <p:cNvSpPr txBox="1">
            <a:spLocks/>
          </p:cNvSpPr>
          <p:nvPr/>
        </p:nvSpPr>
        <p:spPr>
          <a:xfrm>
            <a:off x="552829" y="1844824"/>
            <a:ext cx="11086344" cy="3024336"/>
          </a:xfrm>
          <a:prstGeom prst="rect">
            <a:avLst/>
          </a:prstGeom>
          <a:solidFill>
            <a:schemeClr val="bg1">
              <a:lumMod val="95000"/>
            </a:schemeClr>
          </a:solidFill>
          <a:ln>
            <a:solidFill>
              <a:schemeClr val="accent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80008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r>
              <a:rPr lang="en-US" sz="1500" dirty="0" err="1"/>
              <a:t>QMap</a:t>
            </a:r>
            <a:r>
              <a:rPr lang="en-US" sz="1500" dirty="0">
                <a:solidFill>
                  <a:srgbClr val="000000"/>
                </a:solidFill>
              </a:rPr>
              <a:t>&lt;</a:t>
            </a:r>
            <a:r>
              <a:rPr lang="en-US" sz="1500" dirty="0" err="1"/>
              <a:t>QString</a:t>
            </a:r>
            <a:r>
              <a:rPr lang="en-US" sz="1500" dirty="0">
                <a:solidFill>
                  <a:srgbClr val="000000"/>
                </a:solidFill>
              </a:rPr>
              <a:t>,</a:t>
            </a:r>
            <a:r>
              <a:rPr lang="en-US" sz="1500" dirty="0">
                <a:solidFill>
                  <a:srgbClr val="C0C0C0"/>
                </a:solidFill>
              </a:rPr>
              <a:t> </a:t>
            </a:r>
            <a:r>
              <a:rPr lang="en-US" sz="1500" dirty="0" err="1"/>
              <a:t>QString</a:t>
            </a:r>
            <a:r>
              <a:rPr lang="en-US" sz="1500" dirty="0">
                <a:solidFill>
                  <a:srgbClr val="000000"/>
                </a:solidFill>
              </a:rPr>
              <a:t>&gt;</a:t>
            </a:r>
            <a:r>
              <a:rPr lang="en-US" sz="1500" dirty="0">
                <a:solidFill>
                  <a:srgbClr val="C0C0C0"/>
                </a:solidFill>
              </a:rPr>
              <a:t> </a:t>
            </a:r>
            <a:r>
              <a:rPr lang="en-US" sz="1500" dirty="0">
                <a:solidFill>
                  <a:srgbClr val="000000"/>
                </a:solidFill>
              </a:rPr>
              <a:t>map;</a:t>
            </a:r>
            <a:r>
              <a:rPr lang="en-US" sz="1500" dirty="0">
                <a:solidFill>
                  <a:srgbClr val="C0C0C0"/>
                </a:solidFill>
              </a:rPr>
              <a:t> </a:t>
            </a:r>
          </a:p>
          <a:p>
            <a:endParaRPr lang="en-US" sz="1500" dirty="0">
              <a:solidFill>
                <a:srgbClr val="C0C0C0"/>
              </a:solidFill>
            </a:endParaRPr>
          </a:p>
          <a:p>
            <a:r>
              <a:rPr lang="en-US" sz="1500" dirty="0" err="1">
                <a:solidFill>
                  <a:srgbClr val="000000"/>
                </a:solidFill>
              </a:rPr>
              <a:t>map.insert</a:t>
            </a:r>
            <a:r>
              <a:rPr lang="en-US" sz="1500" dirty="0">
                <a:solidFill>
                  <a:srgbClr val="000000"/>
                </a:solidFill>
              </a:rPr>
              <a:t>(</a:t>
            </a:r>
            <a:r>
              <a:rPr lang="en-US" sz="1500" dirty="0">
                <a:solidFill>
                  <a:srgbClr val="008000"/>
                </a:solidFill>
              </a:rPr>
              <a:t>"Paris"</a:t>
            </a:r>
            <a:r>
              <a:rPr lang="en-US" sz="1500" dirty="0">
                <a:solidFill>
                  <a:srgbClr val="000000"/>
                </a:solidFill>
              </a:rPr>
              <a:t>,</a:t>
            </a:r>
            <a:r>
              <a:rPr lang="en-US" sz="1500" dirty="0">
                <a:solidFill>
                  <a:srgbClr val="C0C0C0"/>
                </a:solidFill>
              </a:rPr>
              <a:t> </a:t>
            </a:r>
            <a:r>
              <a:rPr lang="en-US" sz="1500" dirty="0">
                <a:solidFill>
                  <a:srgbClr val="008000"/>
                </a:solidFill>
              </a:rPr>
              <a:t>"France"</a:t>
            </a:r>
            <a:r>
              <a:rPr lang="en-US" sz="1500" dirty="0">
                <a:solidFill>
                  <a:srgbClr val="000000"/>
                </a:solidFill>
              </a:rPr>
              <a:t>);</a:t>
            </a:r>
            <a:r>
              <a:rPr lang="en-US" sz="1500" dirty="0">
                <a:solidFill>
                  <a:srgbClr val="C0C0C0"/>
                </a:solidFill>
              </a:rPr>
              <a:t> </a:t>
            </a:r>
          </a:p>
          <a:p>
            <a:r>
              <a:rPr lang="en-US" sz="1500" dirty="0" err="1">
                <a:solidFill>
                  <a:srgbClr val="000000"/>
                </a:solidFill>
              </a:rPr>
              <a:t>map.insert</a:t>
            </a:r>
            <a:r>
              <a:rPr lang="en-US" sz="1500" dirty="0">
                <a:solidFill>
                  <a:srgbClr val="000000"/>
                </a:solidFill>
              </a:rPr>
              <a:t>(</a:t>
            </a:r>
            <a:r>
              <a:rPr lang="en-US" sz="1500" dirty="0">
                <a:solidFill>
                  <a:srgbClr val="008000"/>
                </a:solidFill>
              </a:rPr>
              <a:t>"Guatemala</a:t>
            </a:r>
            <a:r>
              <a:rPr lang="en-US" sz="1500" dirty="0">
                <a:solidFill>
                  <a:srgbClr val="C0C0C0"/>
                </a:solidFill>
              </a:rPr>
              <a:t> </a:t>
            </a:r>
            <a:r>
              <a:rPr lang="en-US" sz="1500" dirty="0">
                <a:solidFill>
                  <a:srgbClr val="008000"/>
                </a:solidFill>
              </a:rPr>
              <a:t>City"</a:t>
            </a:r>
            <a:r>
              <a:rPr lang="en-US" sz="1500" dirty="0">
                <a:solidFill>
                  <a:srgbClr val="000000"/>
                </a:solidFill>
              </a:rPr>
              <a:t>,</a:t>
            </a:r>
            <a:r>
              <a:rPr lang="en-US" sz="1500" dirty="0">
                <a:solidFill>
                  <a:srgbClr val="C0C0C0"/>
                </a:solidFill>
              </a:rPr>
              <a:t> </a:t>
            </a:r>
            <a:r>
              <a:rPr lang="en-US" sz="1500" dirty="0">
                <a:solidFill>
                  <a:srgbClr val="008000"/>
                </a:solidFill>
              </a:rPr>
              <a:t>"Guatemala"</a:t>
            </a:r>
            <a:r>
              <a:rPr lang="en-US" sz="1500" dirty="0">
                <a:solidFill>
                  <a:srgbClr val="000000"/>
                </a:solidFill>
              </a:rPr>
              <a:t>);</a:t>
            </a:r>
            <a:r>
              <a:rPr lang="en-US" sz="1500" dirty="0">
                <a:solidFill>
                  <a:srgbClr val="C0C0C0"/>
                </a:solidFill>
              </a:rPr>
              <a:t> </a:t>
            </a:r>
          </a:p>
          <a:p>
            <a:r>
              <a:rPr lang="en-US" sz="1500" dirty="0" err="1">
                <a:solidFill>
                  <a:srgbClr val="000000"/>
                </a:solidFill>
              </a:rPr>
              <a:t>map.insert</a:t>
            </a:r>
            <a:r>
              <a:rPr lang="en-US" sz="1500" dirty="0">
                <a:solidFill>
                  <a:srgbClr val="000000"/>
                </a:solidFill>
              </a:rPr>
              <a:t>(</a:t>
            </a:r>
            <a:r>
              <a:rPr lang="en-US" sz="1500" dirty="0">
                <a:solidFill>
                  <a:srgbClr val="008000"/>
                </a:solidFill>
              </a:rPr>
              <a:t>"Mexico</a:t>
            </a:r>
            <a:r>
              <a:rPr lang="en-US" sz="1500" dirty="0">
                <a:solidFill>
                  <a:srgbClr val="C0C0C0"/>
                </a:solidFill>
              </a:rPr>
              <a:t> </a:t>
            </a:r>
            <a:r>
              <a:rPr lang="en-US" sz="1500" dirty="0">
                <a:solidFill>
                  <a:srgbClr val="008000"/>
                </a:solidFill>
              </a:rPr>
              <a:t>City"</a:t>
            </a:r>
            <a:r>
              <a:rPr lang="en-US" sz="1500" dirty="0">
                <a:solidFill>
                  <a:srgbClr val="000000"/>
                </a:solidFill>
              </a:rPr>
              <a:t>,</a:t>
            </a:r>
            <a:r>
              <a:rPr lang="en-US" sz="1500" dirty="0">
                <a:solidFill>
                  <a:srgbClr val="C0C0C0"/>
                </a:solidFill>
              </a:rPr>
              <a:t> </a:t>
            </a:r>
            <a:r>
              <a:rPr lang="en-US" sz="1500" dirty="0">
                <a:solidFill>
                  <a:srgbClr val="008000"/>
                </a:solidFill>
              </a:rPr>
              <a:t>"Mexico"</a:t>
            </a:r>
            <a:r>
              <a:rPr lang="en-US" sz="1500" dirty="0">
                <a:solidFill>
                  <a:srgbClr val="000000"/>
                </a:solidFill>
              </a:rPr>
              <a:t>);</a:t>
            </a:r>
            <a:r>
              <a:rPr lang="en-US" sz="1500" dirty="0">
                <a:solidFill>
                  <a:srgbClr val="C0C0C0"/>
                </a:solidFill>
              </a:rPr>
              <a:t> </a:t>
            </a:r>
          </a:p>
          <a:p>
            <a:r>
              <a:rPr lang="en-US" sz="1500" dirty="0" err="1">
                <a:solidFill>
                  <a:srgbClr val="000000"/>
                </a:solidFill>
              </a:rPr>
              <a:t>map.insert</a:t>
            </a:r>
            <a:r>
              <a:rPr lang="en-US" sz="1500" dirty="0">
                <a:solidFill>
                  <a:srgbClr val="000000"/>
                </a:solidFill>
              </a:rPr>
              <a:t>(</a:t>
            </a:r>
            <a:r>
              <a:rPr lang="en-US" sz="1500" dirty="0">
                <a:solidFill>
                  <a:srgbClr val="008000"/>
                </a:solidFill>
              </a:rPr>
              <a:t>"Moscow"</a:t>
            </a:r>
            <a:r>
              <a:rPr lang="en-US" sz="1500" dirty="0">
                <a:solidFill>
                  <a:srgbClr val="000000"/>
                </a:solidFill>
              </a:rPr>
              <a:t>,</a:t>
            </a:r>
            <a:r>
              <a:rPr lang="en-US" sz="1500" dirty="0">
                <a:solidFill>
                  <a:srgbClr val="C0C0C0"/>
                </a:solidFill>
              </a:rPr>
              <a:t> </a:t>
            </a:r>
            <a:r>
              <a:rPr lang="en-US" sz="1500" dirty="0">
                <a:solidFill>
                  <a:srgbClr val="008000"/>
                </a:solidFill>
              </a:rPr>
              <a:t>"Russia"</a:t>
            </a:r>
            <a:r>
              <a:rPr lang="en-US" sz="1500" dirty="0">
                <a:solidFill>
                  <a:srgbClr val="000000"/>
                </a:solidFill>
              </a:rPr>
              <a:t>);</a:t>
            </a:r>
            <a:r>
              <a:rPr lang="en-US" sz="1500" dirty="0">
                <a:solidFill>
                  <a:srgbClr val="C0C0C0"/>
                </a:solidFill>
              </a:rPr>
              <a:t> </a:t>
            </a:r>
          </a:p>
          <a:p>
            <a:endParaRPr lang="en-US" sz="1500" dirty="0">
              <a:solidFill>
                <a:srgbClr val="C0C0C0"/>
              </a:solidFill>
            </a:endParaRPr>
          </a:p>
          <a:p>
            <a:r>
              <a:rPr lang="en-US" sz="1500" dirty="0" err="1"/>
              <a:t>QMutableMapIterator</a:t>
            </a:r>
            <a:r>
              <a:rPr lang="en-US" sz="1500" dirty="0">
                <a:solidFill>
                  <a:srgbClr val="000000"/>
                </a:solidFill>
              </a:rPr>
              <a:t>&lt;</a:t>
            </a:r>
            <a:r>
              <a:rPr lang="en-US" sz="1500" dirty="0" err="1"/>
              <a:t>QString</a:t>
            </a:r>
            <a:r>
              <a:rPr lang="en-US" sz="1500" dirty="0">
                <a:solidFill>
                  <a:srgbClr val="000000"/>
                </a:solidFill>
              </a:rPr>
              <a:t>,</a:t>
            </a:r>
            <a:r>
              <a:rPr lang="en-US" sz="1500" dirty="0">
                <a:solidFill>
                  <a:srgbClr val="C0C0C0"/>
                </a:solidFill>
              </a:rPr>
              <a:t> </a:t>
            </a:r>
            <a:r>
              <a:rPr lang="en-US" sz="1500" dirty="0" err="1"/>
              <a:t>QString</a:t>
            </a:r>
            <a:r>
              <a:rPr lang="en-US" sz="1500" dirty="0">
                <a:solidFill>
                  <a:srgbClr val="000000"/>
                </a:solidFill>
              </a:rPr>
              <a:t>&gt;</a:t>
            </a:r>
            <a:r>
              <a:rPr lang="en-US" sz="1500" dirty="0">
                <a:solidFill>
                  <a:srgbClr val="C0C0C0"/>
                </a:solidFill>
              </a:rPr>
              <a:t> </a:t>
            </a:r>
            <a:r>
              <a:rPr lang="en-US" sz="1500" dirty="0">
                <a:solidFill>
                  <a:srgbClr val="000000"/>
                </a:solidFill>
              </a:rPr>
              <a:t>i(map);</a:t>
            </a:r>
            <a:r>
              <a:rPr lang="en-US" sz="1500" dirty="0">
                <a:solidFill>
                  <a:srgbClr val="C0C0C0"/>
                </a:solidFill>
              </a:rPr>
              <a:t> </a:t>
            </a:r>
          </a:p>
          <a:p>
            <a:r>
              <a:rPr lang="en-US" sz="1500" dirty="0">
                <a:solidFill>
                  <a:srgbClr val="808000"/>
                </a:solidFill>
              </a:rPr>
              <a:t>while</a:t>
            </a:r>
            <a:r>
              <a:rPr lang="en-US" sz="1500" dirty="0">
                <a:solidFill>
                  <a:srgbClr val="C0C0C0"/>
                </a:solidFill>
              </a:rPr>
              <a:t> </a:t>
            </a:r>
            <a:r>
              <a:rPr lang="en-US" sz="1500" dirty="0">
                <a:solidFill>
                  <a:srgbClr val="000000"/>
                </a:solidFill>
              </a:rPr>
              <a:t>(</a:t>
            </a:r>
            <a:r>
              <a:rPr lang="en-US" sz="1500" dirty="0" err="1">
                <a:solidFill>
                  <a:srgbClr val="000000"/>
                </a:solidFill>
              </a:rPr>
              <a:t>i.hasNext</a:t>
            </a:r>
            <a:r>
              <a:rPr lang="en-US" sz="1500" dirty="0">
                <a:solidFill>
                  <a:srgbClr val="000000"/>
                </a:solidFill>
              </a:rPr>
              <a:t>()) { </a:t>
            </a:r>
          </a:p>
          <a:p>
            <a:r>
              <a:rPr lang="en-US" sz="1500" dirty="0">
                <a:solidFill>
                  <a:srgbClr val="C0C0C0"/>
                </a:solidFill>
              </a:rPr>
              <a:t>    </a:t>
            </a:r>
            <a:r>
              <a:rPr lang="en-US" sz="1500" dirty="0">
                <a:solidFill>
                  <a:srgbClr val="808000"/>
                </a:solidFill>
              </a:rPr>
              <a:t>if</a:t>
            </a:r>
            <a:r>
              <a:rPr lang="en-US" sz="1500" dirty="0">
                <a:solidFill>
                  <a:srgbClr val="C0C0C0"/>
                </a:solidFill>
              </a:rPr>
              <a:t> </a:t>
            </a:r>
            <a:r>
              <a:rPr lang="en-US" sz="1500" dirty="0">
                <a:solidFill>
                  <a:srgbClr val="000000"/>
                </a:solidFill>
              </a:rPr>
              <a:t>(</a:t>
            </a:r>
            <a:r>
              <a:rPr lang="en-US" sz="1500" dirty="0" err="1">
                <a:solidFill>
                  <a:srgbClr val="000000"/>
                </a:solidFill>
              </a:rPr>
              <a:t>i.next</a:t>
            </a:r>
            <a:r>
              <a:rPr lang="en-US" sz="1500" dirty="0">
                <a:solidFill>
                  <a:srgbClr val="000000"/>
                </a:solidFill>
              </a:rPr>
              <a:t>().key().</a:t>
            </a:r>
            <a:r>
              <a:rPr lang="en-US" sz="1500" dirty="0" err="1">
                <a:solidFill>
                  <a:srgbClr val="000000"/>
                </a:solidFill>
              </a:rPr>
              <a:t>endsWith</a:t>
            </a:r>
            <a:r>
              <a:rPr lang="en-US" sz="1500" dirty="0">
                <a:solidFill>
                  <a:srgbClr val="000000"/>
                </a:solidFill>
              </a:rPr>
              <a:t>(</a:t>
            </a:r>
            <a:r>
              <a:rPr lang="en-US" sz="1500" dirty="0">
                <a:solidFill>
                  <a:srgbClr val="008000"/>
                </a:solidFill>
              </a:rPr>
              <a:t>"City"</a:t>
            </a:r>
            <a:r>
              <a:rPr lang="en-US" sz="1500" dirty="0">
                <a:solidFill>
                  <a:srgbClr val="000000"/>
                </a:solidFill>
              </a:rPr>
              <a:t>))</a:t>
            </a:r>
            <a:r>
              <a:rPr lang="en-US" sz="1500" dirty="0">
                <a:solidFill>
                  <a:srgbClr val="C0C0C0"/>
                </a:solidFill>
              </a:rPr>
              <a:t> </a:t>
            </a:r>
          </a:p>
          <a:p>
            <a:r>
              <a:rPr lang="en-US" sz="1500" dirty="0">
                <a:solidFill>
                  <a:srgbClr val="C0C0C0"/>
                </a:solidFill>
              </a:rPr>
              <a:t>        </a:t>
            </a:r>
            <a:r>
              <a:rPr lang="en-US" sz="1500" dirty="0" err="1">
                <a:solidFill>
                  <a:srgbClr val="000000"/>
                </a:solidFill>
              </a:rPr>
              <a:t>i.remove</a:t>
            </a:r>
            <a:r>
              <a:rPr lang="en-US" sz="1500" dirty="0">
                <a:solidFill>
                  <a:srgbClr val="000000"/>
                </a:solidFill>
              </a:rPr>
              <a:t>(); </a:t>
            </a:r>
          </a:p>
          <a:p>
            <a:r>
              <a:rPr lang="en-US" sz="1500" dirty="0">
                <a:solidFill>
                  <a:srgbClr val="000000"/>
                </a:solidFill>
              </a:rPr>
              <a:t>}</a:t>
            </a:r>
            <a:endParaRPr lang="en-US" sz="1500" dirty="0"/>
          </a:p>
        </p:txBody>
      </p:sp>
      <p:sp>
        <p:nvSpPr>
          <p:cNvPr id="8" name="Footer Placeholder 3">
            <a:extLst>
              <a:ext uri="{FF2B5EF4-FFF2-40B4-BE49-F238E27FC236}">
                <a16:creationId xmlns:a16="http://schemas.microsoft.com/office/drawing/2014/main" id="{1CDCA5E5-906A-3F48-A418-7377E63B8AAE}"/>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164985936"/>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err="1"/>
              <a:t>Qt</a:t>
            </a:r>
            <a:r>
              <a:rPr lang="en-US" dirty="0"/>
              <a:t> contains a </a:t>
            </a:r>
            <a:r>
              <a:rPr lang="en-US" dirty="0" err="1">
                <a:latin typeface="Courier New" pitchFamily="49" charset="0"/>
                <a:cs typeface="Courier New" pitchFamily="49" charset="0"/>
              </a:rPr>
              <a:t>foreach</a:t>
            </a:r>
            <a:r>
              <a:rPr lang="en-US" dirty="0"/>
              <a:t> (</a:t>
            </a:r>
            <a:r>
              <a:rPr lang="en-US" dirty="0">
                <a:latin typeface="Courier New"/>
                <a:cs typeface="Courier New"/>
              </a:rPr>
              <a:t>Q_FOREACH</a:t>
            </a:r>
            <a:r>
              <a:rPr lang="en-US" dirty="0"/>
              <a:t>) keyword </a:t>
            </a:r>
          </a:p>
          <a:p>
            <a:pPr lvl="1"/>
            <a:r>
              <a:rPr lang="en-US" dirty="0"/>
              <a:t>Prefer using the range-loop</a:t>
            </a:r>
          </a:p>
          <a:p>
            <a:pPr marL="457200" lvl="1" indent="0">
              <a:buNone/>
            </a:pPr>
            <a:r>
              <a:rPr lang="en-US" sz="1200" dirty="0">
                <a:latin typeface="Courier New"/>
                <a:cs typeface="Courier New"/>
              </a:rPr>
              <a:t>	for (</a:t>
            </a:r>
            <a:r>
              <a:rPr lang="en-US" sz="1200" dirty="0" err="1">
                <a:latin typeface="Courier New"/>
                <a:cs typeface="Courier New"/>
              </a:rPr>
              <a:t>const</a:t>
            </a:r>
            <a:r>
              <a:rPr lang="en-US" sz="1200" dirty="0">
                <a:latin typeface="Courier New"/>
                <a:cs typeface="Courier New"/>
              </a:rPr>
              <a:t> </a:t>
            </a:r>
            <a:r>
              <a:rPr lang="en-US" sz="1200" dirty="0" err="1">
                <a:latin typeface="Courier New"/>
                <a:cs typeface="Courier New"/>
              </a:rPr>
              <a:t>QString</a:t>
            </a:r>
            <a:r>
              <a:rPr lang="en-US" sz="1200" dirty="0">
                <a:latin typeface="Courier New"/>
                <a:cs typeface="Courier New"/>
              </a:rPr>
              <a:t> &amp;string : list) { } </a:t>
            </a:r>
          </a:p>
          <a:p>
            <a:r>
              <a:rPr lang="en-US" dirty="0"/>
              <a:t>Syntax:</a:t>
            </a:r>
          </a:p>
          <a:p>
            <a:pPr lvl="1"/>
            <a:r>
              <a:rPr lang="en-US" dirty="0">
                <a:latin typeface="Courier New" pitchFamily="49" charset="0"/>
                <a:cs typeface="Courier New" pitchFamily="49" charset="0"/>
              </a:rPr>
              <a:t>Q_FOREACH (variable, container) statement</a:t>
            </a:r>
          </a:p>
          <a:p>
            <a:pPr lvl="1"/>
            <a:r>
              <a:rPr lang="en-US" dirty="0"/>
              <a:t>The type of the variable can be specified along with the variable</a:t>
            </a:r>
          </a:p>
          <a:p>
            <a:pPr lvl="1"/>
            <a:r>
              <a:rPr lang="en-US" dirty="0">
                <a:latin typeface="Courier New"/>
                <a:cs typeface="Courier New"/>
              </a:rPr>
              <a:t>break</a:t>
            </a:r>
            <a:r>
              <a:rPr lang="en-US" dirty="0"/>
              <a:t> and </a:t>
            </a:r>
            <a:r>
              <a:rPr lang="en-US" dirty="0">
                <a:latin typeface="Courier New"/>
                <a:cs typeface="Courier New"/>
              </a:rPr>
              <a:t>continue</a:t>
            </a:r>
            <a:r>
              <a:rPr lang="en-US" dirty="0"/>
              <a:t> can be used in the statement</a:t>
            </a:r>
          </a:p>
          <a:p>
            <a:pPr lvl="1"/>
            <a:r>
              <a:rPr lang="en-US" u="sng" dirty="0"/>
              <a:t>The container is always copied</a:t>
            </a:r>
          </a:p>
          <a:p>
            <a:endParaRPr lang="en-US" dirty="0"/>
          </a:p>
          <a:p>
            <a:r>
              <a:rPr lang="en-US" dirty="0"/>
              <a:t>When iterating using </a:t>
            </a:r>
            <a:r>
              <a:rPr lang="en-US" dirty="0">
                <a:latin typeface="Courier New" pitchFamily="49" charset="0"/>
                <a:cs typeface="Courier New" pitchFamily="49" charset="0"/>
              </a:rPr>
              <a:t>Q_FOREACH </a:t>
            </a:r>
            <a:r>
              <a:rPr lang="en-US" dirty="0"/>
              <a:t>it is not possible to modify the original container itself, as the container is always copied</a:t>
            </a:r>
          </a:p>
          <a:p>
            <a:pPr lvl="1"/>
            <a:r>
              <a:rPr lang="en-US" dirty="0"/>
              <a:t>Using a non-</a:t>
            </a:r>
            <a:r>
              <a:rPr lang="en-US" dirty="0" err="1">
                <a:latin typeface="Courier New" pitchFamily="49" charset="0"/>
                <a:cs typeface="Courier New" pitchFamily="49" charset="0"/>
              </a:rPr>
              <a:t>const</a:t>
            </a:r>
            <a:r>
              <a:rPr lang="en-US" dirty="0"/>
              <a:t> reference to the variables, modifies the elements in the copy of the container</a:t>
            </a:r>
          </a:p>
        </p:txBody>
      </p:sp>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115</a:t>
            </a:fld>
            <a:endParaRPr lang="en-US" dirty="0"/>
          </a:p>
        </p:txBody>
      </p:sp>
      <p:sp>
        <p:nvSpPr>
          <p:cNvPr id="3" name="Title 2"/>
          <p:cNvSpPr>
            <a:spLocks noGrp="1"/>
          </p:cNvSpPr>
          <p:nvPr>
            <p:ph type="title"/>
          </p:nvPr>
        </p:nvSpPr>
        <p:spPr/>
        <p:txBody>
          <a:bodyPr/>
          <a:lstStyle/>
          <a:p>
            <a:r>
              <a:rPr lang="en-US" dirty="0" err="1"/>
              <a:t>Foreach</a:t>
            </a:r>
            <a:r>
              <a:rPr lang="en-US" dirty="0"/>
              <a:t> Keyword</a:t>
            </a:r>
          </a:p>
        </p:txBody>
      </p:sp>
      <p:sp>
        <p:nvSpPr>
          <p:cNvPr id="8" name="Footer Placeholder 3">
            <a:extLst>
              <a:ext uri="{FF2B5EF4-FFF2-40B4-BE49-F238E27FC236}">
                <a16:creationId xmlns:a16="http://schemas.microsoft.com/office/drawing/2014/main" id="{777742CB-FDD4-334D-8592-B5FE8FC13D9F}"/>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099966116"/>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err="1"/>
              <a:t>Qt</a:t>
            </a:r>
            <a:r>
              <a:rPr lang="en-US" dirty="0"/>
              <a:t> algorithms have been deprecated in Qt5</a:t>
            </a:r>
          </a:p>
          <a:p>
            <a:pPr lvl="1"/>
            <a:r>
              <a:rPr lang="en-US" dirty="0"/>
              <a:t>Use STL algorithms</a:t>
            </a:r>
          </a:p>
          <a:p>
            <a:r>
              <a:rPr lang="en-US" dirty="0"/>
              <a:t>Sort items in a range: </a:t>
            </a:r>
            <a:r>
              <a:rPr lang="en-US" dirty="0" err="1">
                <a:latin typeface="Courier New" pitchFamily="49" charset="0"/>
                <a:cs typeface="Courier New" pitchFamily="49" charset="0"/>
              </a:rPr>
              <a:t>std</a:t>
            </a:r>
            <a:r>
              <a:rPr lang="en-US" dirty="0">
                <a:latin typeface="Courier New" pitchFamily="49" charset="0"/>
                <a:cs typeface="Courier New" pitchFamily="49" charset="0"/>
              </a:rPr>
              <a:t>::sort</a:t>
            </a:r>
          </a:p>
          <a:p>
            <a:r>
              <a:rPr lang="en-US" dirty="0"/>
              <a:t>Stable sort: </a:t>
            </a:r>
            <a:r>
              <a:rPr lang="en-US" dirty="0" err="1">
                <a:latin typeface="Courier New" pitchFamily="49" charset="0"/>
                <a:cs typeface="Courier New" pitchFamily="49" charset="0"/>
              </a:rPr>
              <a:t>std</a:t>
            </a:r>
            <a:r>
              <a:rPr lang="en-US" dirty="0">
                <a:latin typeface="Courier New" pitchFamily="49" charset="0"/>
                <a:cs typeface="Courier New" pitchFamily="49" charset="0"/>
              </a:rPr>
              <a:t>::</a:t>
            </a:r>
            <a:r>
              <a:rPr lang="en-US" dirty="0" err="1">
                <a:latin typeface="Courier New" pitchFamily="49" charset="0"/>
                <a:cs typeface="Courier New" pitchFamily="49" charset="0"/>
              </a:rPr>
              <a:t>stable_sort</a:t>
            </a:r>
            <a:endParaRPr lang="en-US" dirty="0">
              <a:latin typeface="Courier New" pitchFamily="49" charset="0"/>
              <a:cs typeface="Courier New" pitchFamily="49" charset="0"/>
            </a:endParaRPr>
          </a:p>
          <a:p>
            <a:r>
              <a:rPr lang="en-US" dirty="0"/>
              <a:t>Search for a value: </a:t>
            </a:r>
            <a:r>
              <a:rPr lang="en-US" dirty="0" err="1">
                <a:latin typeface="Courier New" pitchFamily="49" charset="0"/>
                <a:cs typeface="Courier New" pitchFamily="49" charset="0"/>
              </a:rPr>
              <a:t>std</a:t>
            </a:r>
            <a:r>
              <a:rPr lang="en-US" dirty="0">
                <a:latin typeface="Courier New" pitchFamily="49" charset="0"/>
                <a:cs typeface="Courier New" pitchFamily="49" charset="0"/>
              </a:rPr>
              <a:t>::find</a:t>
            </a:r>
          </a:p>
          <a:p>
            <a:r>
              <a:rPr lang="en-US" dirty="0"/>
              <a:t>Check if two ranges are the same: </a:t>
            </a:r>
            <a:r>
              <a:rPr lang="en-US" dirty="0" err="1">
                <a:latin typeface="Courier New" pitchFamily="49" charset="0"/>
                <a:cs typeface="Courier New" pitchFamily="49" charset="0"/>
              </a:rPr>
              <a:t>std</a:t>
            </a:r>
            <a:r>
              <a:rPr lang="en-US" dirty="0">
                <a:latin typeface="Courier New" pitchFamily="49" charset="0"/>
                <a:cs typeface="Courier New" pitchFamily="49" charset="0"/>
              </a:rPr>
              <a:t>::equal</a:t>
            </a:r>
          </a:p>
          <a:p>
            <a:r>
              <a:rPr lang="en-US" dirty="0"/>
              <a:t>Copy items from one range to another: </a:t>
            </a:r>
            <a:r>
              <a:rPr lang="en-US" dirty="0" err="1">
                <a:latin typeface="Courier New" pitchFamily="49" charset="0"/>
                <a:cs typeface="Courier New" pitchFamily="49" charset="0"/>
              </a:rPr>
              <a:t>std</a:t>
            </a:r>
            <a:r>
              <a:rPr lang="en-US" dirty="0">
                <a:latin typeface="Courier New" pitchFamily="49" charset="0"/>
                <a:cs typeface="Courier New" pitchFamily="49" charset="0"/>
              </a:rPr>
              <a:t>::copy</a:t>
            </a:r>
          </a:p>
          <a:p>
            <a:r>
              <a:rPr lang="en-US" dirty="0"/>
              <a:t>Copy backwards: </a:t>
            </a:r>
            <a:r>
              <a:rPr lang="en-US" dirty="0" err="1">
                <a:latin typeface="Courier New" pitchFamily="49" charset="0"/>
                <a:cs typeface="Courier New" pitchFamily="49" charset="0"/>
              </a:rPr>
              <a:t>std</a:t>
            </a:r>
            <a:r>
              <a:rPr lang="en-US" dirty="0">
                <a:latin typeface="Courier New" pitchFamily="49" charset="0"/>
                <a:cs typeface="Courier New" pitchFamily="49" charset="0"/>
              </a:rPr>
              <a:t>::</a:t>
            </a:r>
            <a:r>
              <a:rPr lang="en-US" dirty="0" err="1">
                <a:latin typeface="Courier New" pitchFamily="49" charset="0"/>
                <a:cs typeface="Courier New" pitchFamily="49" charset="0"/>
              </a:rPr>
              <a:t>copy_backward</a:t>
            </a:r>
            <a:endParaRPr lang="en-US" dirty="0">
              <a:latin typeface="Courier New" pitchFamily="49" charset="0"/>
              <a:cs typeface="Courier New" pitchFamily="49" charset="0"/>
            </a:endParaRPr>
          </a:p>
          <a:p>
            <a:r>
              <a:rPr lang="en-US" dirty="0"/>
              <a:t>Count the number of items matching the search criteria: </a:t>
            </a:r>
            <a:r>
              <a:rPr lang="en-US" dirty="0" err="1">
                <a:latin typeface="Courier New" pitchFamily="49" charset="0"/>
                <a:cs typeface="Courier New" pitchFamily="49" charset="0"/>
              </a:rPr>
              <a:t>std</a:t>
            </a:r>
            <a:r>
              <a:rPr lang="en-US" dirty="0">
                <a:latin typeface="Courier New" pitchFamily="49" charset="0"/>
                <a:cs typeface="Courier New" pitchFamily="49" charset="0"/>
              </a:rPr>
              <a:t>::count</a:t>
            </a:r>
          </a:p>
          <a:p>
            <a:endParaRPr lang="en-US" dirty="0"/>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116</a:t>
            </a:fld>
            <a:endParaRPr lang="en-US" dirty="0"/>
          </a:p>
        </p:txBody>
      </p:sp>
      <p:sp>
        <p:nvSpPr>
          <p:cNvPr id="3" name="Title 2"/>
          <p:cNvSpPr>
            <a:spLocks noGrp="1"/>
          </p:cNvSpPr>
          <p:nvPr>
            <p:ph type="title"/>
          </p:nvPr>
        </p:nvSpPr>
        <p:spPr/>
        <p:txBody>
          <a:bodyPr/>
          <a:lstStyle/>
          <a:p>
            <a:r>
              <a:rPr lang="en-US" dirty="0"/>
              <a:t>Algorithms: Sorting, Finding, Copying </a:t>
            </a:r>
          </a:p>
        </p:txBody>
      </p:sp>
      <p:sp>
        <p:nvSpPr>
          <p:cNvPr id="7" name="Footer Placeholder 3">
            <a:extLst>
              <a:ext uri="{FF2B5EF4-FFF2-40B4-BE49-F238E27FC236}">
                <a16:creationId xmlns:a16="http://schemas.microsoft.com/office/drawing/2014/main" id="{7F9AA9C5-9F78-1049-A954-4D1ABA04C6BF}"/>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050909303"/>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117</a:t>
            </a:fld>
            <a:endParaRPr lang="en-US" dirty="0"/>
          </a:p>
        </p:txBody>
      </p:sp>
      <p:sp>
        <p:nvSpPr>
          <p:cNvPr id="3" name="Title 2"/>
          <p:cNvSpPr>
            <a:spLocks noGrp="1"/>
          </p:cNvSpPr>
          <p:nvPr>
            <p:ph type="title"/>
          </p:nvPr>
        </p:nvSpPr>
        <p:spPr/>
        <p:txBody>
          <a:bodyPr/>
          <a:lstStyle/>
          <a:p>
            <a:r>
              <a:rPr lang="en-US" dirty="0"/>
              <a:t>Algorithms Example</a:t>
            </a:r>
          </a:p>
        </p:txBody>
      </p:sp>
      <p:sp>
        <p:nvSpPr>
          <p:cNvPr id="5" name="Content Placeholder 2"/>
          <p:cNvSpPr txBox="1">
            <a:spLocks/>
          </p:cNvSpPr>
          <p:nvPr/>
        </p:nvSpPr>
        <p:spPr>
          <a:xfrm>
            <a:off x="552829" y="1844824"/>
            <a:ext cx="11086344" cy="3132796"/>
          </a:xfrm>
          <a:prstGeom prst="rect">
            <a:avLst/>
          </a:prstGeom>
          <a:solidFill>
            <a:schemeClr val="bg1">
              <a:lumMod val="95000"/>
            </a:schemeClr>
          </a:solidFill>
          <a:ln>
            <a:solidFill>
              <a:schemeClr val="accent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80008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r>
              <a:rPr lang="en-US" sz="1500" dirty="0" err="1"/>
              <a:t>QList</a:t>
            </a:r>
            <a:r>
              <a:rPr lang="en-US" sz="1500" dirty="0">
                <a:solidFill>
                  <a:srgbClr val="000000"/>
                </a:solidFill>
              </a:rPr>
              <a:t>&lt;</a:t>
            </a:r>
            <a:r>
              <a:rPr lang="en-US" sz="1500" dirty="0" err="1">
                <a:solidFill>
                  <a:srgbClr val="808000"/>
                </a:solidFill>
              </a:rPr>
              <a:t>int</a:t>
            </a:r>
            <a:r>
              <a:rPr lang="en-US" sz="1500" dirty="0">
                <a:solidFill>
                  <a:srgbClr val="000000"/>
                </a:solidFill>
              </a:rPr>
              <a:t>&gt;</a:t>
            </a:r>
            <a:r>
              <a:rPr lang="en-US" sz="1500" dirty="0">
                <a:solidFill>
                  <a:srgbClr val="C0C0C0"/>
                </a:solidFill>
              </a:rPr>
              <a:t> </a:t>
            </a:r>
            <a:r>
              <a:rPr lang="en-US" sz="1500" dirty="0">
                <a:solidFill>
                  <a:srgbClr val="000000"/>
                </a:solidFill>
              </a:rPr>
              <a:t>list;</a:t>
            </a:r>
            <a:r>
              <a:rPr lang="en-US" sz="1500" dirty="0">
                <a:solidFill>
                  <a:srgbClr val="C0C0C0"/>
                </a:solidFill>
              </a:rPr>
              <a:t> </a:t>
            </a:r>
            <a:br>
              <a:rPr lang="en-US" sz="1500" dirty="0">
                <a:solidFill>
                  <a:srgbClr val="C0C0C0"/>
                </a:solidFill>
              </a:rPr>
            </a:br>
            <a:r>
              <a:rPr lang="en-US" sz="1500" dirty="0">
                <a:solidFill>
                  <a:srgbClr val="000000"/>
                </a:solidFill>
              </a:rPr>
              <a:t>list</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a:solidFill>
                  <a:srgbClr val="000080"/>
                </a:solidFill>
              </a:rPr>
              <a:t>3</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a:solidFill>
                  <a:srgbClr val="000080"/>
                </a:solidFill>
              </a:rPr>
              <a:t>3</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a:solidFill>
                  <a:srgbClr val="000080"/>
                </a:solidFill>
              </a:rPr>
              <a:t>2</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a:solidFill>
                  <a:srgbClr val="000080"/>
                </a:solidFill>
              </a:rPr>
              <a:t>2</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a:solidFill>
                  <a:srgbClr val="000080"/>
                </a:solidFill>
              </a:rPr>
              <a:t>7</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a:solidFill>
                  <a:srgbClr val="000080"/>
                </a:solidFill>
              </a:rPr>
              <a:t>2</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a:solidFill>
                  <a:srgbClr val="000080"/>
                </a:solidFill>
              </a:rPr>
              <a:t>8</a:t>
            </a:r>
            <a:r>
              <a:rPr lang="en-US" sz="1500" dirty="0">
                <a:solidFill>
                  <a:srgbClr val="000000"/>
                </a:solidFill>
              </a:rPr>
              <a:t>;</a:t>
            </a:r>
            <a:r>
              <a:rPr lang="en-US" sz="1500" dirty="0">
                <a:solidFill>
                  <a:srgbClr val="C0C0C0"/>
                </a:solidFill>
              </a:rPr>
              <a:t> </a:t>
            </a:r>
          </a:p>
          <a:p>
            <a:r>
              <a:rPr lang="en-US" sz="1500" dirty="0" err="1">
                <a:solidFill>
                  <a:srgbClr val="808000"/>
                </a:solidFill>
              </a:rPr>
              <a:t>int</a:t>
            </a:r>
            <a:r>
              <a:rPr lang="en-US" sz="1500" dirty="0">
                <a:solidFill>
                  <a:srgbClr val="C0C0C0"/>
                </a:solidFill>
              </a:rPr>
              <a:t> </a:t>
            </a:r>
            <a:r>
              <a:rPr lang="en-US" sz="1500" dirty="0">
                <a:solidFill>
                  <a:srgbClr val="000000"/>
                </a:solidFill>
              </a:rPr>
              <a:t>countOf2(</a:t>
            </a:r>
            <a:r>
              <a:rPr lang="en-US" sz="1500" dirty="0" err="1"/>
              <a:t>std</a:t>
            </a:r>
            <a:r>
              <a:rPr lang="en-US" sz="1500" dirty="0">
                <a:solidFill>
                  <a:srgbClr val="000000"/>
                </a:solidFill>
              </a:rPr>
              <a:t>::count(</a:t>
            </a:r>
            <a:r>
              <a:rPr lang="en-US" sz="1500" dirty="0" err="1">
                <a:solidFill>
                  <a:srgbClr val="000000"/>
                </a:solidFill>
              </a:rPr>
              <a:t>list.begin</a:t>
            </a:r>
            <a:r>
              <a:rPr lang="en-US" sz="1500" dirty="0">
                <a:solidFill>
                  <a:srgbClr val="000000"/>
                </a:solidFill>
              </a:rPr>
              <a:t>(),</a:t>
            </a:r>
            <a:r>
              <a:rPr lang="en-US" sz="1500" dirty="0">
                <a:solidFill>
                  <a:srgbClr val="C0C0C0"/>
                </a:solidFill>
              </a:rPr>
              <a:t> </a:t>
            </a:r>
            <a:r>
              <a:rPr lang="en-US" sz="1500" dirty="0" err="1">
                <a:solidFill>
                  <a:srgbClr val="000000"/>
                </a:solidFill>
              </a:rPr>
              <a:t>list.end</a:t>
            </a:r>
            <a:r>
              <a:rPr lang="en-US" sz="1500" dirty="0">
                <a:solidFill>
                  <a:srgbClr val="000000"/>
                </a:solidFill>
              </a:rPr>
              <a:t>(),</a:t>
            </a:r>
            <a:r>
              <a:rPr lang="en-US" sz="1500" dirty="0">
                <a:solidFill>
                  <a:srgbClr val="C0C0C0"/>
                </a:solidFill>
              </a:rPr>
              <a:t> </a:t>
            </a:r>
            <a:r>
              <a:rPr lang="en-US" sz="1500" dirty="0">
                <a:solidFill>
                  <a:srgbClr val="000080"/>
                </a:solidFill>
              </a:rPr>
              <a:t>2</a:t>
            </a:r>
            <a:r>
              <a:rPr lang="en-US" sz="1500" dirty="0">
                <a:solidFill>
                  <a:srgbClr val="000000"/>
                </a:solidFill>
              </a:rPr>
              <a:t>));</a:t>
            </a:r>
            <a:r>
              <a:rPr lang="en-US" sz="1500" dirty="0">
                <a:solidFill>
                  <a:srgbClr val="C0C0C0"/>
                </a:solidFill>
              </a:rPr>
              <a:t> </a:t>
            </a:r>
            <a:br>
              <a:rPr lang="en-US" sz="1500" dirty="0">
                <a:solidFill>
                  <a:srgbClr val="C0C0C0"/>
                </a:solidFill>
              </a:rPr>
            </a:br>
            <a:endParaRPr lang="en-US" sz="1500" dirty="0">
              <a:solidFill>
                <a:srgbClr val="C0C0C0"/>
              </a:solidFill>
            </a:endParaRPr>
          </a:p>
          <a:p>
            <a:r>
              <a:rPr lang="en-US" sz="1500" dirty="0" err="1"/>
              <a:t>QList</a:t>
            </a:r>
            <a:r>
              <a:rPr lang="en-US" sz="1500" dirty="0">
                <a:solidFill>
                  <a:srgbClr val="000000"/>
                </a:solidFill>
              </a:rPr>
              <a:t>&lt;</a:t>
            </a:r>
            <a:r>
              <a:rPr lang="en-US" sz="1500" dirty="0" err="1"/>
              <a:t>QString</a:t>
            </a:r>
            <a:r>
              <a:rPr lang="en-US" sz="1500" dirty="0">
                <a:solidFill>
                  <a:srgbClr val="000000"/>
                </a:solidFill>
              </a:rPr>
              <a:t>&gt;</a:t>
            </a:r>
            <a:r>
              <a:rPr lang="en-US" sz="1500" dirty="0">
                <a:solidFill>
                  <a:srgbClr val="C0C0C0"/>
                </a:solidFill>
              </a:rPr>
              <a:t> </a:t>
            </a:r>
            <a:r>
              <a:rPr lang="en-US" sz="1500" dirty="0" err="1">
                <a:solidFill>
                  <a:srgbClr val="000000"/>
                </a:solidFill>
              </a:rPr>
              <a:t>strList</a:t>
            </a:r>
            <a:r>
              <a:rPr lang="en-US" sz="1500" dirty="0">
                <a:solidFill>
                  <a:srgbClr val="000000"/>
                </a:solidFill>
              </a:rPr>
              <a:t>;</a:t>
            </a:r>
            <a:r>
              <a:rPr lang="en-US" sz="1500" dirty="0">
                <a:solidFill>
                  <a:srgbClr val="C0C0C0"/>
                </a:solidFill>
              </a:rPr>
              <a:t> </a:t>
            </a:r>
          </a:p>
          <a:p>
            <a:r>
              <a:rPr lang="en-US" sz="1500" dirty="0" err="1">
                <a:solidFill>
                  <a:srgbClr val="000000"/>
                </a:solidFill>
              </a:rPr>
              <a:t>strList</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a:solidFill>
                  <a:srgbClr val="008000"/>
                </a:solidFill>
              </a:rPr>
              <a:t>"one"</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a:solidFill>
                  <a:srgbClr val="008000"/>
                </a:solidFill>
              </a:rPr>
              <a:t>"two"</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a:solidFill>
                  <a:srgbClr val="008000"/>
                </a:solidFill>
              </a:rPr>
              <a:t>"three"</a:t>
            </a:r>
            <a:r>
              <a:rPr lang="en-US" sz="1500" dirty="0">
                <a:solidFill>
                  <a:srgbClr val="000000"/>
                </a:solidFill>
              </a:rPr>
              <a:t>;</a:t>
            </a:r>
            <a:r>
              <a:rPr lang="en-US" sz="1500" dirty="0">
                <a:solidFill>
                  <a:srgbClr val="C0C0C0"/>
                </a:solidFill>
              </a:rPr>
              <a:t> </a:t>
            </a:r>
            <a:br>
              <a:rPr lang="en-US" sz="1500" dirty="0">
                <a:solidFill>
                  <a:srgbClr val="C0C0C0"/>
                </a:solidFill>
              </a:rPr>
            </a:br>
            <a:endParaRPr lang="en-US" sz="1500" dirty="0">
              <a:solidFill>
                <a:srgbClr val="C0C0C0"/>
              </a:solidFill>
            </a:endParaRPr>
          </a:p>
          <a:p>
            <a:r>
              <a:rPr lang="en-US" sz="1500" dirty="0" err="1"/>
              <a:t>QVector</a:t>
            </a:r>
            <a:r>
              <a:rPr lang="en-US" sz="1500" dirty="0">
                <a:solidFill>
                  <a:srgbClr val="000000"/>
                </a:solidFill>
              </a:rPr>
              <a:t>&lt;</a:t>
            </a:r>
            <a:r>
              <a:rPr lang="en-US" sz="1500" dirty="0" err="1"/>
              <a:t>QString</a:t>
            </a:r>
            <a:r>
              <a:rPr lang="en-US" sz="1500" dirty="0">
                <a:solidFill>
                  <a:srgbClr val="000000"/>
                </a:solidFill>
              </a:rPr>
              <a:t>&gt;</a:t>
            </a:r>
            <a:r>
              <a:rPr lang="en-US" sz="1500" dirty="0">
                <a:solidFill>
                  <a:srgbClr val="C0C0C0"/>
                </a:solidFill>
              </a:rPr>
              <a:t> </a:t>
            </a:r>
            <a:r>
              <a:rPr lang="en-US" sz="1500" dirty="0" err="1">
                <a:solidFill>
                  <a:srgbClr val="000000"/>
                </a:solidFill>
              </a:rPr>
              <a:t>vect</a:t>
            </a:r>
            <a:r>
              <a:rPr lang="en-US" sz="1500" dirty="0">
                <a:solidFill>
                  <a:srgbClr val="000000"/>
                </a:solidFill>
              </a:rPr>
              <a:t>(</a:t>
            </a:r>
            <a:r>
              <a:rPr lang="en-US" sz="1500" dirty="0">
                <a:solidFill>
                  <a:srgbClr val="000080"/>
                </a:solidFill>
              </a:rPr>
              <a:t>3</a:t>
            </a:r>
            <a:r>
              <a:rPr lang="en-US" sz="1500" dirty="0">
                <a:solidFill>
                  <a:srgbClr val="000000"/>
                </a:solidFill>
              </a:rPr>
              <a:t>);</a:t>
            </a:r>
            <a:r>
              <a:rPr lang="en-US" sz="1500" dirty="0">
                <a:solidFill>
                  <a:srgbClr val="C0C0C0"/>
                </a:solidFill>
              </a:rPr>
              <a:t> </a:t>
            </a:r>
          </a:p>
          <a:p>
            <a:r>
              <a:rPr lang="en-US" sz="1500" dirty="0" err="1"/>
              <a:t>std</a:t>
            </a:r>
            <a:r>
              <a:rPr lang="en-US" sz="1500" dirty="0">
                <a:solidFill>
                  <a:srgbClr val="000000"/>
                </a:solidFill>
              </a:rPr>
              <a:t>::copy(</a:t>
            </a:r>
            <a:r>
              <a:rPr lang="en-US" sz="1500" dirty="0" err="1">
                <a:solidFill>
                  <a:srgbClr val="000000"/>
                </a:solidFill>
              </a:rPr>
              <a:t>strList.begin</a:t>
            </a:r>
            <a:r>
              <a:rPr lang="en-US" sz="1500" dirty="0">
                <a:solidFill>
                  <a:srgbClr val="000000"/>
                </a:solidFill>
              </a:rPr>
              <a:t>(),</a:t>
            </a:r>
            <a:r>
              <a:rPr lang="en-US" sz="1500" dirty="0">
                <a:solidFill>
                  <a:srgbClr val="C0C0C0"/>
                </a:solidFill>
              </a:rPr>
              <a:t> </a:t>
            </a:r>
            <a:r>
              <a:rPr lang="en-US" sz="1500" dirty="0" err="1">
                <a:solidFill>
                  <a:srgbClr val="000000"/>
                </a:solidFill>
              </a:rPr>
              <a:t>strList.end</a:t>
            </a:r>
            <a:r>
              <a:rPr lang="en-US" sz="1500" dirty="0">
                <a:solidFill>
                  <a:srgbClr val="000000"/>
                </a:solidFill>
              </a:rPr>
              <a:t>(),</a:t>
            </a:r>
            <a:r>
              <a:rPr lang="en-US" sz="1500" dirty="0">
                <a:solidFill>
                  <a:srgbClr val="C0C0C0"/>
                </a:solidFill>
              </a:rPr>
              <a:t> </a:t>
            </a:r>
            <a:r>
              <a:rPr lang="en-US" sz="1500" dirty="0" err="1">
                <a:solidFill>
                  <a:srgbClr val="000000"/>
                </a:solidFill>
              </a:rPr>
              <a:t>vect.begin</a:t>
            </a:r>
            <a:r>
              <a:rPr lang="en-US" sz="1500" dirty="0">
                <a:solidFill>
                  <a:srgbClr val="000000"/>
                </a:solidFill>
              </a:rPr>
              <a:t>());</a:t>
            </a:r>
            <a:r>
              <a:rPr lang="en-US" sz="1500" dirty="0">
                <a:solidFill>
                  <a:srgbClr val="C0C0C0"/>
                </a:solidFill>
              </a:rPr>
              <a:t> </a:t>
            </a:r>
          </a:p>
          <a:p>
            <a:r>
              <a:rPr lang="en-US" sz="1500" dirty="0">
                <a:solidFill>
                  <a:srgbClr val="008000"/>
                </a:solidFill>
              </a:rPr>
              <a:t>//</a:t>
            </a:r>
            <a:r>
              <a:rPr lang="en-US" sz="1500" dirty="0">
                <a:solidFill>
                  <a:srgbClr val="C0C0C0"/>
                </a:solidFill>
              </a:rPr>
              <a:t> </a:t>
            </a:r>
            <a:r>
              <a:rPr lang="en-US" sz="1500" dirty="0" err="1">
                <a:solidFill>
                  <a:srgbClr val="008000"/>
                </a:solidFill>
              </a:rPr>
              <a:t>vect</a:t>
            </a:r>
            <a:r>
              <a:rPr lang="en-US" sz="1500" dirty="0">
                <a:solidFill>
                  <a:srgbClr val="008000"/>
                </a:solidFill>
              </a:rPr>
              <a:t>:</a:t>
            </a:r>
            <a:r>
              <a:rPr lang="en-US" sz="1500" dirty="0">
                <a:solidFill>
                  <a:srgbClr val="C0C0C0"/>
                </a:solidFill>
              </a:rPr>
              <a:t> </a:t>
            </a:r>
            <a:r>
              <a:rPr lang="en-US" sz="1500" dirty="0">
                <a:solidFill>
                  <a:srgbClr val="008000"/>
                </a:solidFill>
              </a:rPr>
              <a:t>[</a:t>
            </a:r>
            <a:r>
              <a:rPr lang="en-US" sz="1500" dirty="0">
                <a:solidFill>
                  <a:srgbClr val="C0C0C0"/>
                </a:solidFill>
              </a:rPr>
              <a:t> </a:t>
            </a:r>
            <a:r>
              <a:rPr lang="en-US" sz="1500" dirty="0">
                <a:solidFill>
                  <a:srgbClr val="008000"/>
                </a:solidFill>
              </a:rPr>
              <a:t>"one",</a:t>
            </a:r>
            <a:r>
              <a:rPr lang="en-US" sz="1500" dirty="0">
                <a:solidFill>
                  <a:srgbClr val="C0C0C0"/>
                </a:solidFill>
              </a:rPr>
              <a:t> </a:t>
            </a:r>
            <a:r>
              <a:rPr lang="en-US" sz="1500" dirty="0">
                <a:solidFill>
                  <a:srgbClr val="008000"/>
                </a:solidFill>
              </a:rPr>
              <a:t>"two",</a:t>
            </a:r>
            <a:r>
              <a:rPr lang="en-US" sz="1500" dirty="0">
                <a:solidFill>
                  <a:srgbClr val="C0C0C0"/>
                </a:solidFill>
              </a:rPr>
              <a:t> </a:t>
            </a:r>
            <a:r>
              <a:rPr lang="en-US" sz="1500" dirty="0">
                <a:solidFill>
                  <a:srgbClr val="008000"/>
                </a:solidFill>
              </a:rPr>
              <a:t>"three"</a:t>
            </a:r>
            <a:r>
              <a:rPr lang="en-US" sz="1500" dirty="0">
                <a:solidFill>
                  <a:srgbClr val="C0C0C0"/>
                </a:solidFill>
              </a:rPr>
              <a:t> </a:t>
            </a:r>
            <a:r>
              <a:rPr lang="en-US" sz="1500" dirty="0">
                <a:solidFill>
                  <a:srgbClr val="008000"/>
                </a:solidFill>
              </a:rPr>
              <a:t>]</a:t>
            </a:r>
            <a:r>
              <a:rPr lang="en-US" sz="1500" dirty="0">
                <a:solidFill>
                  <a:srgbClr val="C0C0C0"/>
                </a:solidFill>
              </a:rPr>
              <a:t> </a:t>
            </a:r>
            <a:br>
              <a:rPr lang="en-US" sz="1500" dirty="0">
                <a:solidFill>
                  <a:srgbClr val="C0C0C0"/>
                </a:solidFill>
              </a:rPr>
            </a:br>
            <a:endParaRPr lang="en-US" sz="1500" dirty="0">
              <a:solidFill>
                <a:srgbClr val="C0C0C0"/>
              </a:solidFill>
            </a:endParaRPr>
          </a:p>
          <a:p>
            <a:r>
              <a:rPr lang="en-US" sz="1500" dirty="0" err="1"/>
              <a:t>std</a:t>
            </a:r>
            <a:r>
              <a:rPr lang="en-US" sz="1500" dirty="0">
                <a:solidFill>
                  <a:srgbClr val="000000"/>
                </a:solidFill>
              </a:rPr>
              <a:t>::sort(</a:t>
            </a:r>
            <a:r>
              <a:rPr lang="en-US" sz="1500" dirty="0" err="1">
                <a:solidFill>
                  <a:srgbClr val="000000"/>
                </a:solidFill>
              </a:rPr>
              <a:t>vect.begin</a:t>
            </a:r>
            <a:r>
              <a:rPr lang="en-US" sz="1500" dirty="0">
                <a:solidFill>
                  <a:srgbClr val="000000"/>
                </a:solidFill>
              </a:rPr>
              <a:t>(),</a:t>
            </a:r>
            <a:r>
              <a:rPr lang="en-US" sz="1500" dirty="0">
                <a:solidFill>
                  <a:srgbClr val="C0C0C0"/>
                </a:solidFill>
              </a:rPr>
              <a:t> </a:t>
            </a:r>
            <a:r>
              <a:rPr lang="en-US" sz="1500" dirty="0" err="1">
                <a:solidFill>
                  <a:srgbClr val="000000"/>
                </a:solidFill>
              </a:rPr>
              <a:t>vect.end</a:t>
            </a:r>
            <a:r>
              <a:rPr lang="en-US" sz="1500" dirty="0">
                <a:solidFill>
                  <a:srgbClr val="000000"/>
                </a:solidFill>
              </a:rPr>
              <a:t>(),</a:t>
            </a:r>
            <a:r>
              <a:rPr lang="en-US" sz="1500" dirty="0">
                <a:solidFill>
                  <a:srgbClr val="C0C0C0"/>
                </a:solidFill>
              </a:rPr>
              <a:t> </a:t>
            </a:r>
            <a:r>
              <a:rPr lang="en-US" sz="1500" dirty="0" err="1"/>
              <a:t>qLess</a:t>
            </a:r>
            <a:r>
              <a:rPr lang="en-US" sz="1500" dirty="0">
                <a:solidFill>
                  <a:srgbClr val="000000"/>
                </a:solidFill>
              </a:rPr>
              <a:t>&lt;</a:t>
            </a:r>
            <a:r>
              <a:rPr lang="en-US" sz="1500" dirty="0" err="1"/>
              <a:t>QString</a:t>
            </a:r>
            <a:r>
              <a:rPr lang="en-US" sz="1500" dirty="0">
                <a:solidFill>
                  <a:srgbClr val="000000"/>
                </a:solidFill>
              </a:rPr>
              <a:t>&gt;());</a:t>
            </a:r>
            <a:endParaRPr lang="en-US" sz="1500" dirty="0"/>
          </a:p>
        </p:txBody>
      </p:sp>
      <p:sp>
        <p:nvSpPr>
          <p:cNvPr id="8" name="Footer Placeholder 3">
            <a:extLst>
              <a:ext uri="{FF2B5EF4-FFF2-40B4-BE49-F238E27FC236}">
                <a16:creationId xmlns:a16="http://schemas.microsoft.com/office/drawing/2014/main" id="{15DB0CD2-3DBD-7749-9C8D-F74A355195CE}"/>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462526588"/>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err="1">
                <a:latin typeface="Courier New"/>
                <a:cs typeface="Courier New"/>
              </a:rPr>
              <a:t>QDir</a:t>
            </a:r>
            <a:r>
              <a:rPr lang="en-US" dirty="0">
                <a:latin typeface="Courier New"/>
                <a:cs typeface="Courier New"/>
              </a:rPr>
              <a:t> </a:t>
            </a:r>
          </a:p>
          <a:p>
            <a:pPr lvl="1"/>
            <a:r>
              <a:rPr lang="en-US" dirty="0"/>
              <a:t>Navigate between folders – </a:t>
            </a:r>
            <a:r>
              <a:rPr lang="en-US" dirty="0" err="1">
                <a:latin typeface="Courier New"/>
                <a:cs typeface="Courier New"/>
              </a:rPr>
              <a:t>setPath</a:t>
            </a:r>
            <a:r>
              <a:rPr lang="en-US" dirty="0">
                <a:latin typeface="Courier New"/>
                <a:cs typeface="Courier New"/>
              </a:rPr>
              <a:t>(</a:t>
            </a:r>
            <a:r>
              <a:rPr lang="en-US" dirty="0" err="1">
                <a:latin typeface="Courier New"/>
                <a:cs typeface="Courier New"/>
              </a:rPr>
              <a:t>const</a:t>
            </a:r>
            <a:r>
              <a:rPr lang="en-US" dirty="0">
                <a:latin typeface="Courier New"/>
                <a:cs typeface="Courier New"/>
              </a:rPr>
              <a:t> </a:t>
            </a:r>
            <a:r>
              <a:rPr lang="en-US" dirty="0" err="1">
                <a:latin typeface="Courier New"/>
                <a:cs typeface="Courier New"/>
              </a:rPr>
              <a:t>QString</a:t>
            </a:r>
            <a:r>
              <a:rPr lang="en-US" dirty="0">
                <a:latin typeface="Courier New"/>
                <a:cs typeface="Courier New"/>
              </a:rPr>
              <a:t> &amp;) </a:t>
            </a:r>
          </a:p>
          <a:p>
            <a:pPr lvl="2"/>
            <a:r>
              <a:rPr lang="en-US" dirty="0"/>
              <a:t>Qt uses “/” as a universal directory separator </a:t>
            </a:r>
          </a:p>
          <a:p>
            <a:pPr lvl="1"/>
            <a:r>
              <a:rPr lang="en-US" dirty="0"/>
              <a:t>Create, remove, and rename folders</a:t>
            </a:r>
          </a:p>
          <a:p>
            <a:pPr lvl="1"/>
            <a:r>
              <a:rPr lang="en-US" dirty="0"/>
              <a:t>Get file info – </a:t>
            </a:r>
            <a:r>
              <a:rPr lang="en-US" dirty="0" err="1">
                <a:latin typeface="Courier New"/>
                <a:cs typeface="Courier New"/>
              </a:rPr>
              <a:t>QFileInfoList</a:t>
            </a:r>
            <a:r>
              <a:rPr lang="en-US" dirty="0">
                <a:latin typeface="Courier New"/>
                <a:cs typeface="Courier New"/>
              </a:rPr>
              <a:t> </a:t>
            </a:r>
            <a:r>
              <a:rPr lang="en-US" dirty="0" err="1">
                <a:latin typeface="Courier New"/>
                <a:cs typeface="Courier New"/>
              </a:rPr>
              <a:t>QDir</a:t>
            </a:r>
            <a:r>
              <a:rPr lang="en-US" dirty="0">
                <a:latin typeface="Courier New"/>
                <a:cs typeface="Courier New"/>
              </a:rPr>
              <a:t>::</a:t>
            </a:r>
            <a:r>
              <a:rPr lang="en-US" dirty="0" err="1">
                <a:latin typeface="Courier New"/>
                <a:cs typeface="Courier New"/>
              </a:rPr>
              <a:t>entryInfoList</a:t>
            </a:r>
            <a:r>
              <a:rPr lang="en-US" dirty="0">
                <a:latin typeface="Courier New"/>
                <a:cs typeface="Courier New"/>
              </a:rPr>
              <a:t>() </a:t>
            </a:r>
          </a:p>
          <a:p>
            <a:pPr lvl="1"/>
            <a:r>
              <a:rPr lang="en-US" dirty="0"/>
              <a:t>Get files in the directory – </a:t>
            </a:r>
            <a:r>
              <a:rPr lang="en-US" dirty="0" err="1">
                <a:latin typeface="Courier New"/>
                <a:cs typeface="Courier New"/>
              </a:rPr>
              <a:t>QStringList</a:t>
            </a:r>
            <a:r>
              <a:rPr lang="en-US" dirty="0">
                <a:latin typeface="Courier New"/>
                <a:cs typeface="Courier New"/>
              </a:rPr>
              <a:t> </a:t>
            </a:r>
            <a:r>
              <a:rPr lang="en-US" dirty="0" err="1">
                <a:latin typeface="Courier New"/>
                <a:cs typeface="Courier New"/>
              </a:rPr>
              <a:t>QDir</a:t>
            </a:r>
            <a:r>
              <a:rPr lang="en-US" dirty="0">
                <a:latin typeface="Courier New"/>
                <a:cs typeface="Courier New"/>
              </a:rPr>
              <a:t>::</a:t>
            </a:r>
            <a:r>
              <a:rPr lang="en-US" dirty="0" err="1">
                <a:latin typeface="Courier New"/>
                <a:cs typeface="Courier New"/>
              </a:rPr>
              <a:t>entryList</a:t>
            </a:r>
            <a:r>
              <a:rPr lang="en-US" dirty="0">
                <a:latin typeface="Courier New"/>
                <a:cs typeface="Courier New"/>
              </a:rPr>
              <a:t>()</a:t>
            </a:r>
            <a:endParaRPr lang="en-US" dirty="0"/>
          </a:p>
          <a:p>
            <a:r>
              <a:rPr lang="en-US" dirty="0" err="1">
                <a:latin typeface="Courier New"/>
                <a:cs typeface="Courier New"/>
              </a:rPr>
              <a:t>QFileInfo</a:t>
            </a:r>
            <a:endParaRPr lang="en-US" dirty="0">
              <a:latin typeface="Courier New"/>
              <a:cs typeface="Courier New"/>
            </a:endParaRPr>
          </a:p>
          <a:p>
            <a:pPr lvl="1"/>
            <a:r>
              <a:rPr lang="en-US" dirty="0"/>
              <a:t>File name, owner, group</a:t>
            </a:r>
          </a:p>
          <a:p>
            <a:pPr lvl="1"/>
            <a:r>
              <a:rPr lang="en-US" dirty="0"/>
              <a:t>Last modified, last read</a:t>
            </a:r>
          </a:p>
          <a:p>
            <a:pPr lvl="1"/>
            <a:r>
              <a:rPr lang="en-US" dirty="0"/>
              <a:t>Permissions, meta data changed time fields </a:t>
            </a:r>
          </a:p>
          <a:p>
            <a:r>
              <a:rPr lang="en-US" dirty="0" err="1">
                <a:latin typeface="Courier New"/>
                <a:cs typeface="Courier New"/>
              </a:rPr>
              <a:t>QFile</a:t>
            </a:r>
            <a:endParaRPr lang="en-US" dirty="0">
              <a:latin typeface="Courier New"/>
              <a:cs typeface="Courier New"/>
            </a:endParaRPr>
          </a:p>
          <a:p>
            <a:pPr lvl="1"/>
            <a:r>
              <a:rPr lang="en-US" dirty="0"/>
              <a:t>Create, remove, rename files and create links </a:t>
            </a:r>
          </a:p>
          <a:p>
            <a:pPr lvl="1"/>
            <a:r>
              <a:rPr lang="en-US" dirty="0"/>
              <a:t>Read and write data </a:t>
            </a:r>
          </a:p>
        </p:txBody>
      </p:sp>
      <p:sp>
        <p:nvSpPr>
          <p:cNvPr id="8"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7" name="Slide Number Placeholder 3"/>
          <p:cNvSpPr>
            <a:spLocks noGrp="1"/>
          </p:cNvSpPr>
          <p:nvPr>
            <p:ph type="sldNum" sz="quarter" idx="12"/>
          </p:nvPr>
        </p:nvSpPr>
        <p:spPr/>
        <p:txBody>
          <a:bodyPr/>
          <a:lstStyle/>
          <a:p>
            <a:fld id="{ABA6B483-D54A-6F4C-ABB1-789E9E7B1B73}" type="slidenum">
              <a:rPr lang="en-US" smtClean="0"/>
              <a:pPr/>
              <a:t>118</a:t>
            </a:fld>
            <a:endParaRPr lang="en-US" dirty="0"/>
          </a:p>
        </p:txBody>
      </p:sp>
      <p:sp>
        <p:nvSpPr>
          <p:cNvPr id="5" name="Title 4"/>
          <p:cNvSpPr>
            <a:spLocks noGrp="1"/>
          </p:cNvSpPr>
          <p:nvPr>
            <p:ph type="title"/>
          </p:nvPr>
        </p:nvSpPr>
        <p:spPr/>
        <p:txBody>
          <a:bodyPr/>
          <a:lstStyle/>
          <a:p>
            <a:r>
              <a:rPr lang="en-US" dirty="0"/>
              <a:t>File Management – Essential Classes </a:t>
            </a:r>
          </a:p>
        </p:txBody>
      </p:sp>
      <p:sp>
        <p:nvSpPr>
          <p:cNvPr id="9" name="Footer Placeholder 3">
            <a:extLst>
              <a:ext uri="{FF2B5EF4-FFF2-40B4-BE49-F238E27FC236}">
                <a16:creationId xmlns:a16="http://schemas.microsoft.com/office/drawing/2014/main" id="{6135BC45-84C3-DD44-A9B1-616CCD801447}"/>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805094137"/>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QIODevice</a:t>
            </a:r>
            <a:endParaRPr lang="en-US" dirty="0"/>
          </a:p>
        </p:txBody>
      </p:sp>
      <p:sp>
        <p:nvSpPr>
          <p:cNvPr id="4" name="Content Placeholder 3"/>
          <p:cNvSpPr>
            <a:spLocks noGrp="1"/>
          </p:cNvSpPr>
          <p:nvPr>
            <p:ph sz="half" idx="1"/>
          </p:nvPr>
        </p:nvSpPr>
        <p:spPr/>
        <p:txBody>
          <a:bodyPr/>
          <a:lstStyle/>
          <a:p>
            <a:r>
              <a:rPr lang="en-US" dirty="0" err="1">
                <a:latin typeface="Courier New" pitchFamily="49" charset="0"/>
                <a:cs typeface="Courier New" pitchFamily="49" charset="0"/>
              </a:rPr>
              <a:t>QIODevice</a:t>
            </a:r>
            <a:r>
              <a:rPr lang="en-US" dirty="0"/>
              <a:t> is abstract</a:t>
            </a:r>
          </a:p>
          <a:p>
            <a:pPr lvl="1"/>
            <a:r>
              <a:rPr lang="en-US" dirty="0"/>
              <a:t>But often used in interfaces to provide device independent I/O features</a:t>
            </a:r>
          </a:p>
          <a:p>
            <a:r>
              <a:rPr lang="en-US" dirty="0"/>
              <a:t>Two types of devices distinguished</a:t>
            </a:r>
          </a:p>
          <a:p>
            <a:pPr lvl="1"/>
            <a:r>
              <a:rPr lang="en-US" dirty="0"/>
              <a:t>Random-access devices</a:t>
            </a:r>
          </a:p>
          <a:p>
            <a:pPr lvl="2"/>
            <a:r>
              <a:rPr lang="en-US" dirty="0"/>
              <a:t>Supports seeking to arbitrary positions using seek()</a:t>
            </a:r>
          </a:p>
          <a:p>
            <a:pPr lvl="2"/>
            <a:r>
              <a:rPr lang="en-US" dirty="0" err="1">
                <a:latin typeface="Courier New" pitchFamily="49" charset="0"/>
                <a:cs typeface="Courier New" pitchFamily="49" charset="0"/>
              </a:rPr>
              <a:t>QFileDevice</a:t>
            </a:r>
            <a:r>
              <a:rPr lang="en-US" dirty="0">
                <a:latin typeface="Courier New" pitchFamily="49" charset="0"/>
                <a:cs typeface="Courier New" pitchFamily="49" charset="0"/>
              </a:rPr>
              <a:t>, </a:t>
            </a:r>
            <a:r>
              <a:rPr lang="en-US" dirty="0" err="1">
                <a:latin typeface="Courier New" pitchFamily="49" charset="0"/>
                <a:cs typeface="Courier New" pitchFamily="49" charset="0"/>
              </a:rPr>
              <a:t>QBuffer</a:t>
            </a:r>
            <a:endParaRPr lang="en-US" dirty="0">
              <a:latin typeface="Courier New" pitchFamily="49" charset="0"/>
              <a:cs typeface="Courier New" pitchFamily="49" charset="0"/>
            </a:endParaRPr>
          </a:p>
          <a:p>
            <a:pPr lvl="1"/>
            <a:r>
              <a:rPr lang="en-US" dirty="0"/>
              <a:t>Sequential devices</a:t>
            </a:r>
          </a:p>
          <a:p>
            <a:pPr lvl="2"/>
            <a:r>
              <a:rPr lang="en-US" dirty="0"/>
              <a:t>No seeking supported</a:t>
            </a:r>
          </a:p>
          <a:p>
            <a:pPr lvl="2"/>
            <a:r>
              <a:rPr lang="en-US" dirty="0" err="1">
                <a:latin typeface="Courier New" pitchFamily="49" charset="0"/>
                <a:cs typeface="Courier New" pitchFamily="49" charset="0"/>
              </a:rPr>
              <a:t>QTcpSocket</a:t>
            </a:r>
            <a:r>
              <a:rPr lang="en-US" dirty="0"/>
              <a:t>, </a:t>
            </a:r>
            <a:r>
              <a:rPr lang="en-US" dirty="0" err="1">
                <a:latin typeface="Courier New" pitchFamily="49" charset="0"/>
                <a:cs typeface="Courier New" pitchFamily="49" charset="0"/>
              </a:rPr>
              <a:t>QProcess</a:t>
            </a:r>
            <a:endParaRPr lang="en-US" dirty="0">
              <a:latin typeface="Courier New" pitchFamily="49" charset="0"/>
              <a:cs typeface="Courier New" pitchFamily="49" charset="0"/>
            </a:endParaRPr>
          </a:p>
          <a:p>
            <a:pPr indent="0">
              <a:buNone/>
            </a:pPr>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119</a:t>
            </a:fld>
            <a:endParaRPr lang="en-US" dirty="0"/>
          </a:p>
        </p:txBody>
      </p:sp>
      <p:pic>
        <p:nvPicPr>
          <p:cNvPr id="8" name="Picture 7"/>
          <p:cNvPicPr>
            <a:picLocks noChangeAspect="1"/>
          </p:cNvPicPr>
          <p:nvPr/>
        </p:nvPicPr>
        <p:blipFill>
          <a:blip r:embed="rId2"/>
          <a:stretch>
            <a:fillRect/>
          </a:stretch>
        </p:blipFill>
        <p:spPr>
          <a:xfrm>
            <a:off x="6672064" y="1844825"/>
            <a:ext cx="5319074" cy="4108777"/>
          </a:xfrm>
          <a:prstGeom prst="rect">
            <a:avLst/>
          </a:prstGeom>
        </p:spPr>
      </p:pic>
      <p:sp>
        <p:nvSpPr>
          <p:cNvPr id="10" name="Footer Placeholder 3">
            <a:extLst>
              <a:ext uri="{FF2B5EF4-FFF2-40B4-BE49-F238E27FC236}">
                <a16:creationId xmlns:a16="http://schemas.microsoft.com/office/drawing/2014/main" id="{21902CC9-F156-CA48-A2BE-C5AB34C89E6A}"/>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11788080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nip Diagonal Corner Rectangle 17"/>
          <p:cNvSpPr/>
          <p:nvPr/>
        </p:nvSpPr>
        <p:spPr>
          <a:xfrm>
            <a:off x="550864" y="5013220"/>
            <a:ext cx="11090274" cy="1008140"/>
          </a:xfrm>
          <a:prstGeom prst="snip2DiagRect">
            <a:avLst>
              <a:gd name="adj1" fmla="val 12254"/>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ctr"/>
            <a:r>
              <a:rPr lang="en-US" sz="1400">
                <a:solidFill>
                  <a:schemeClr val="accent3"/>
                </a:solidFill>
                <a:ea typeface="Open Sans" pitchFamily="34" charset="0"/>
                <a:cs typeface="Open Sans" pitchFamily="34" charset="0"/>
              </a:rPr>
              <a:t>Embedded Platforms</a:t>
            </a:r>
          </a:p>
        </p:txBody>
      </p:sp>
      <p:sp>
        <p:nvSpPr>
          <p:cNvPr id="34" name="Snip Diagonal Corner Rectangle 33"/>
          <p:cNvSpPr/>
          <p:nvPr/>
        </p:nvSpPr>
        <p:spPr>
          <a:xfrm flipH="1">
            <a:off x="550863" y="3933070"/>
            <a:ext cx="11090273" cy="1008139"/>
          </a:xfrm>
          <a:prstGeom prst="snip2DiagRect">
            <a:avLst>
              <a:gd name="adj1" fmla="val 0"/>
              <a:gd name="adj2" fmla="val 10468"/>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a:ea typeface="Open Sans" pitchFamily="34" charset="0"/>
                <a:cs typeface="Open Sans" pitchFamily="34" charset="0"/>
              </a:rPr>
              <a:t>Qt</a:t>
            </a:r>
            <a:r>
              <a:rPr lang="en-US" sz="2000">
                <a:ea typeface="Open Sans" pitchFamily="34" charset="0"/>
                <a:cs typeface="Open Sans" pitchFamily="34" charset="0"/>
              </a:rPr>
              <a:t> Device Creation</a:t>
            </a:r>
          </a:p>
        </p:txBody>
      </p:sp>
      <p:sp>
        <p:nvSpPr>
          <p:cNvPr id="50" name="Snip Diagonal Corner Rectangle 49"/>
          <p:cNvSpPr/>
          <p:nvPr/>
        </p:nvSpPr>
        <p:spPr>
          <a:xfrm>
            <a:off x="3359620" y="2348615"/>
            <a:ext cx="2664370" cy="1440200"/>
          </a:xfrm>
          <a:prstGeom prst="snip2DiagRect">
            <a:avLst>
              <a:gd name="adj1" fmla="val 6831"/>
              <a:gd name="adj2" fmla="val 0"/>
            </a:avLst>
          </a:prstGeom>
          <a:blipFill>
            <a:blip r:embed="rId3"/>
            <a:srcRect/>
            <a:stretch>
              <a:fillRect l="-95" r="-95"/>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b" anchorCtr="0"/>
          <a:lstStyle/>
          <a:p>
            <a:r>
              <a:rPr lang="en-US" sz="1400" b="1" err="1">
                <a:solidFill>
                  <a:schemeClr val="bg1"/>
                </a:solidFill>
                <a:effectLst>
                  <a:outerShdw blurRad="254000" algn="ctr" rotWithShape="0">
                    <a:prstClr val="black">
                      <a:alpha val="50000"/>
                    </a:prstClr>
                  </a:outerShdw>
                </a:effectLst>
              </a:rPr>
              <a:t>Qt</a:t>
            </a:r>
            <a:r>
              <a:rPr lang="en-US" sz="1400">
                <a:solidFill>
                  <a:schemeClr val="bg1"/>
                </a:solidFill>
                <a:effectLst>
                  <a:outerShdw blurRad="254000" algn="ctr" rotWithShape="0">
                    <a:prstClr val="black">
                      <a:alpha val="50000"/>
                    </a:prstClr>
                  </a:outerShdw>
                </a:effectLst>
              </a:rPr>
              <a:t> in Automation</a:t>
            </a:r>
          </a:p>
        </p:txBody>
      </p:sp>
      <p:sp>
        <p:nvSpPr>
          <p:cNvPr id="53" name="Title 5"/>
          <p:cNvSpPr>
            <a:spLocks noGrp="1"/>
          </p:cNvSpPr>
          <p:nvPr>
            <p:ph type="title"/>
          </p:nvPr>
        </p:nvSpPr>
        <p:spPr>
          <a:xfrm>
            <a:off x="551230" y="692620"/>
            <a:ext cx="11090275" cy="936626"/>
          </a:xfrm>
        </p:spPr>
        <p:txBody>
          <a:bodyPr/>
          <a:lstStyle/>
          <a:p>
            <a:r>
              <a:rPr lang="en-US" altLang="ko-KR" dirty="0" err="1"/>
              <a:t>Qt</a:t>
            </a:r>
            <a:r>
              <a:rPr lang="en-US" altLang="ko-KR" dirty="0"/>
              <a:t> Device Creation &amp; </a:t>
            </a:r>
            <a:r>
              <a:rPr lang="en-US" altLang="ko-KR" dirty="0" err="1"/>
              <a:t>Qt</a:t>
            </a:r>
            <a:r>
              <a:rPr lang="en-US" altLang="ko-KR" dirty="0"/>
              <a:t> offerings for industries</a:t>
            </a:r>
          </a:p>
        </p:txBody>
      </p:sp>
      <p:sp>
        <p:nvSpPr>
          <p:cNvPr id="58" name="Date Placeholder 2"/>
          <p:cNvSpPr>
            <a:spLocks noGrp="1"/>
          </p:cNvSpPr>
          <p:nvPr>
            <p:ph type="dt" sz="half" idx="10"/>
          </p:nvPr>
        </p:nvSpPr>
        <p:spPr/>
        <p:txBody>
          <a:bodyPr/>
          <a:lstStyle/>
          <a:p>
            <a:fld id="{4F4E1DA3-0CA7-473A-949C-8C9EBD3A7E7C}" type="datetime3">
              <a:rPr lang="en-US" smtClean="0"/>
              <a:t>12 March 2018</a:t>
            </a:fld>
            <a:endParaRPr lang="en-US"/>
          </a:p>
        </p:txBody>
      </p:sp>
      <p:sp>
        <p:nvSpPr>
          <p:cNvPr id="60" name="Slide Number Placeholder 4"/>
          <p:cNvSpPr>
            <a:spLocks noGrp="1"/>
          </p:cNvSpPr>
          <p:nvPr>
            <p:ph type="sldNum" sz="quarter" idx="12"/>
          </p:nvPr>
        </p:nvSpPr>
        <p:spPr/>
        <p:txBody>
          <a:bodyPr/>
          <a:lstStyle/>
          <a:p>
            <a:fld id="{A683D178-98AA-4574-9EAA-8EB007C55176}" type="slidenum">
              <a:rPr lang="en-US" smtClean="0"/>
              <a:pPr/>
              <a:t>12</a:t>
            </a:fld>
            <a:endParaRPr lang="en-US"/>
          </a:p>
        </p:txBody>
      </p:sp>
      <p:sp>
        <p:nvSpPr>
          <p:cNvPr id="54" name="Snip Diagonal Corner Rectangle 53"/>
          <p:cNvSpPr/>
          <p:nvPr/>
        </p:nvSpPr>
        <p:spPr>
          <a:xfrm>
            <a:off x="550862" y="2348616"/>
            <a:ext cx="2665413" cy="1440200"/>
          </a:xfrm>
          <a:prstGeom prst="snip2DiagRect">
            <a:avLst>
              <a:gd name="adj1" fmla="val 6831"/>
              <a:gd name="adj2" fmla="val 0"/>
            </a:avLst>
          </a:prstGeom>
          <a:blipFill>
            <a:blip r:embed="rId4"/>
            <a:srcRect/>
            <a:stretch>
              <a:fillRect l="-75" r="-75"/>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b" anchorCtr="0"/>
          <a:lstStyle/>
          <a:p>
            <a:r>
              <a:rPr lang="en-US" sz="1400" b="1" err="1">
                <a:solidFill>
                  <a:schemeClr val="bg1"/>
                </a:solidFill>
                <a:effectLst>
                  <a:outerShdw blurRad="254000" algn="ctr" rotWithShape="0">
                    <a:prstClr val="black">
                      <a:alpha val="50000"/>
                    </a:prstClr>
                  </a:outerShdw>
                </a:effectLst>
              </a:rPr>
              <a:t>Qt</a:t>
            </a:r>
            <a:r>
              <a:rPr lang="en-US" sz="1400">
                <a:solidFill>
                  <a:schemeClr val="bg1"/>
                </a:solidFill>
                <a:effectLst>
                  <a:outerShdw blurRad="254000" algn="ctr" rotWithShape="0">
                    <a:prstClr val="black">
                      <a:alpha val="50000"/>
                    </a:prstClr>
                  </a:outerShdw>
                </a:effectLst>
              </a:rPr>
              <a:t> in Automotive</a:t>
            </a:r>
          </a:p>
        </p:txBody>
      </p:sp>
      <p:sp>
        <p:nvSpPr>
          <p:cNvPr id="55" name="Snip Diagonal Corner Rectangle 54"/>
          <p:cNvSpPr/>
          <p:nvPr/>
        </p:nvSpPr>
        <p:spPr>
          <a:xfrm>
            <a:off x="6168010" y="2348615"/>
            <a:ext cx="2664370" cy="1440200"/>
          </a:xfrm>
          <a:prstGeom prst="snip2DiagRect">
            <a:avLst>
              <a:gd name="adj1" fmla="val 6831"/>
              <a:gd name="adj2" fmla="val 0"/>
            </a:avLst>
          </a:prstGeom>
          <a:blipFill>
            <a:blip r:embed="rId5"/>
            <a:srcRect/>
            <a:stretch>
              <a:fillRect l="-95" r="-95"/>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b" anchorCtr="0"/>
          <a:lstStyle/>
          <a:p>
            <a:br>
              <a:rPr lang="en-US" sz="1400">
                <a:solidFill>
                  <a:schemeClr val="bg1"/>
                </a:solidFill>
                <a:effectLst>
                  <a:outerShdw blurRad="254000" algn="ctr" rotWithShape="0">
                    <a:prstClr val="black">
                      <a:alpha val="50000"/>
                    </a:prstClr>
                  </a:outerShdw>
                </a:effectLst>
              </a:rPr>
            </a:br>
            <a:r>
              <a:rPr lang="en-US" sz="1400" b="1" err="1">
                <a:solidFill>
                  <a:schemeClr val="bg1"/>
                </a:solidFill>
                <a:effectLst>
                  <a:outerShdw blurRad="254000" algn="ctr" rotWithShape="0">
                    <a:prstClr val="black">
                      <a:alpha val="50000"/>
                    </a:prstClr>
                  </a:outerShdw>
                </a:effectLst>
              </a:rPr>
              <a:t>Qt</a:t>
            </a:r>
            <a:r>
              <a:rPr lang="en-US" sz="1400">
                <a:solidFill>
                  <a:schemeClr val="bg1"/>
                </a:solidFill>
                <a:effectLst>
                  <a:outerShdw blurRad="254000" algn="ctr" rotWithShape="0">
                    <a:prstClr val="black">
                      <a:alpha val="50000"/>
                    </a:prstClr>
                  </a:outerShdw>
                </a:effectLst>
              </a:rPr>
              <a:t> in Digital TV</a:t>
            </a:r>
          </a:p>
        </p:txBody>
      </p:sp>
      <p:sp>
        <p:nvSpPr>
          <p:cNvPr id="56" name="Snip Diagonal Corner Rectangle 55"/>
          <p:cNvSpPr/>
          <p:nvPr/>
        </p:nvSpPr>
        <p:spPr>
          <a:xfrm>
            <a:off x="8975725" y="2348615"/>
            <a:ext cx="2665414" cy="1440435"/>
          </a:xfrm>
          <a:prstGeom prst="snip2DiagRect">
            <a:avLst>
              <a:gd name="adj1" fmla="val 6831"/>
              <a:gd name="adj2" fmla="val 0"/>
            </a:avLst>
          </a:prstGeom>
          <a:blipFill>
            <a:blip r:embed="rId6"/>
            <a:srcRect/>
            <a:stretch>
              <a:fillRect l="-83" r="-83"/>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b" anchorCtr="0"/>
          <a:lstStyle/>
          <a:p>
            <a:r>
              <a:rPr lang="en-US" sz="1400" b="1" err="1">
                <a:solidFill>
                  <a:schemeClr val="bg1"/>
                </a:solidFill>
                <a:effectLst>
                  <a:outerShdw blurRad="254000" algn="ctr" rotWithShape="0">
                    <a:prstClr val="black">
                      <a:alpha val="50000"/>
                    </a:prstClr>
                  </a:outerShdw>
                </a:effectLst>
              </a:rPr>
              <a:t>Qt</a:t>
            </a:r>
            <a:r>
              <a:rPr lang="en-US" sz="1400">
                <a:solidFill>
                  <a:schemeClr val="bg1"/>
                </a:solidFill>
                <a:effectLst>
                  <a:outerShdw blurRad="254000" algn="ctr" rotWithShape="0">
                    <a:prstClr val="black">
                      <a:alpha val="50000"/>
                    </a:prstClr>
                  </a:outerShdw>
                </a:effectLst>
              </a:rPr>
              <a:t> in Medical</a:t>
            </a:r>
          </a:p>
        </p:txBody>
      </p:sp>
      <p:pic>
        <p:nvPicPr>
          <p:cNvPr id="5127" name="Picture 7" descr="Kuvahaun tulos haulle qnx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3146462" y="5548632"/>
            <a:ext cx="864684" cy="22478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Kuvahaun tulos haulle VxWorks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7930" b="33916"/>
          <a:stretch/>
        </p:blipFill>
        <p:spPr bwMode="auto">
          <a:xfrm>
            <a:off x="6314902" y="5528042"/>
            <a:ext cx="944670" cy="2659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87608" y="5568381"/>
            <a:ext cx="847644" cy="18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5" descr="Kuvahaun tulos haulle linux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19420" y="5448774"/>
            <a:ext cx="583174" cy="42856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android png transparen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16218" y="5363053"/>
            <a:ext cx="1080150" cy="5959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0863" y="1844675"/>
            <a:ext cx="11090275" cy="369332"/>
          </a:xfrm>
          <a:prstGeom prst="rect">
            <a:avLst/>
          </a:prstGeom>
          <a:noFill/>
        </p:spPr>
        <p:txBody>
          <a:bodyPr wrap="square" rtlCol="0">
            <a:spAutoFit/>
          </a:bodyPr>
          <a:lstStyle/>
          <a:p>
            <a:r>
              <a:rPr lang="en-US" b="1" dirty="0"/>
              <a:t>Vertical offering</a:t>
            </a:r>
          </a:p>
        </p:txBody>
      </p:sp>
      <p:cxnSp>
        <p:nvCxnSpPr>
          <p:cNvPr id="31" name="Straight Connector 30"/>
          <p:cNvCxnSpPr/>
          <p:nvPr/>
        </p:nvCxnSpPr>
        <p:spPr>
          <a:xfrm>
            <a:off x="550863" y="2204830"/>
            <a:ext cx="1109027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026" name="Picture 2" descr="Integrit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3288" y="5568381"/>
            <a:ext cx="1273186" cy="180710"/>
          </a:xfrm>
          <a:prstGeom prst="rect">
            <a:avLst/>
          </a:prstGeom>
          <a:noFill/>
          <a:extLst>
            <a:ext uri="{909E8E84-426E-40DD-AFC4-6F175D3DCCD1}">
              <a14:hiddenFill xmlns:a14="http://schemas.microsoft.com/office/drawing/2010/main">
                <a:solidFill>
                  <a:srgbClr val="FFFFFF"/>
                </a:solidFill>
              </a14:hiddenFill>
            </a:ext>
          </a:extLst>
        </p:spPr>
      </p:pic>
      <p:sp>
        <p:nvSpPr>
          <p:cNvPr id="21" name="Footer Placeholder 3">
            <a:extLst>
              <a:ext uri="{FF2B5EF4-FFF2-40B4-BE49-F238E27FC236}">
                <a16:creationId xmlns:a16="http://schemas.microsoft.com/office/drawing/2014/main" id="{454801A9-8BE9-3441-BB3A-59246C097269}"/>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773147271"/>
      </p:ext>
    </p:extLst>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Variety of functions available</a:t>
            </a:r>
          </a:p>
          <a:p>
            <a:pPr lvl="1"/>
            <a:r>
              <a:rPr lang="en-US" dirty="0" err="1">
                <a:latin typeface="Courier New"/>
                <a:cs typeface="Courier New"/>
              </a:rPr>
              <a:t>bool</a:t>
            </a:r>
            <a:r>
              <a:rPr lang="en-US" dirty="0">
                <a:latin typeface="Courier New"/>
                <a:cs typeface="Courier New"/>
              </a:rPr>
              <a:t> </a:t>
            </a:r>
            <a:r>
              <a:rPr lang="en-US" dirty="0" err="1">
                <a:latin typeface="Courier New"/>
                <a:cs typeface="Courier New"/>
              </a:rPr>
              <a:t>getChar</a:t>
            </a:r>
            <a:r>
              <a:rPr lang="en-US" dirty="0">
                <a:latin typeface="Courier New"/>
                <a:cs typeface="Courier New"/>
              </a:rPr>
              <a:t>(char *c), </a:t>
            </a:r>
            <a:r>
              <a:rPr lang="en-US" dirty="0" err="1">
                <a:latin typeface="Courier New"/>
                <a:cs typeface="Courier New"/>
              </a:rPr>
              <a:t>bool</a:t>
            </a:r>
            <a:r>
              <a:rPr lang="en-US" dirty="0">
                <a:latin typeface="Courier New"/>
                <a:cs typeface="Courier New"/>
              </a:rPr>
              <a:t> </a:t>
            </a:r>
            <a:r>
              <a:rPr lang="en-US" dirty="0" err="1">
                <a:latin typeface="Courier New"/>
                <a:cs typeface="Courier New"/>
              </a:rPr>
              <a:t>putChar</a:t>
            </a:r>
            <a:r>
              <a:rPr lang="en-US" dirty="0">
                <a:latin typeface="Courier New"/>
                <a:cs typeface="Courier New"/>
              </a:rPr>
              <a:t>(char c)</a:t>
            </a:r>
          </a:p>
          <a:p>
            <a:pPr lvl="1"/>
            <a:r>
              <a:rPr lang="en-US" dirty="0" err="1">
                <a:latin typeface="Courier New"/>
                <a:cs typeface="Courier New"/>
              </a:rPr>
              <a:t>QByteArray</a:t>
            </a:r>
            <a:r>
              <a:rPr lang="en-US" dirty="0">
                <a:latin typeface="Courier New"/>
                <a:cs typeface="Courier New"/>
              </a:rPr>
              <a:t> </a:t>
            </a:r>
            <a:r>
              <a:rPr lang="en-US" dirty="0" err="1">
                <a:latin typeface="Courier New"/>
                <a:cs typeface="Courier New"/>
              </a:rPr>
              <a:t>readLine</a:t>
            </a:r>
            <a:r>
              <a:rPr lang="en-US" dirty="0">
                <a:latin typeface="Courier New"/>
                <a:cs typeface="Courier New"/>
              </a:rPr>
              <a:t>(qint64 </a:t>
            </a:r>
            <a:r>
              <a:rPr lang="en-US" dirty="0" err="1">
                <a:latin typeface="Courier New"/>
                <a:cs typeface="Courier New"/>
              </a:rPr>
              <a:t>maxSize</a:t>
            </a:r>
            <a:r>
              <a:rPr lang="en-US" dirty="0">
                <a:latin typeface="Courier New"/>
                <a:cs typeface="Courier New"/>
              </a:rPr>
              <a:t>)</a:t>
            </a:r>
          </a:p>
          <a:p>
            <a:pPr lvl="1"/>
            <a:r>
              <a:rPr lang="en-US" dirty="0">
                <a:latin typeface="Courier New"/>
                <a:cs typeface="Courier New"/>
              </a:rPr>
              <a:t>qint64 read(char *data, qint64 </a:t>
            </a:r>
            <a:r>
              <a:rPr lang="en-US" dirty="0" err="1">
                <a:latin typeface="Courier New"/>
                <a:cs typeface="Courier New"/>
              </a:rPr>
              <a:t>maxSize</a:t>
            </a:r>
            <a:r>
              <a:rPr lang="en-US" dirty="0">
                <a:latin typeface="Courier New"/>
                <a:cs typeface="Courier New"/>
              </a:rPr>
              <a:t>) </a:t>
            </a:r>
          </a:p>
          <a:p>
            <a:pPr lvl="1"/>
            <a:r>
              <a:rPr lang="en-US" dirty="0">
                <a:latin typeface="Courier New"/>
                <a:cs typeface="Courier New"/>
              </a:rPr>
              <a:t>qint64 write(</a:t>
            </a:r>
            <a:r>
              <a:rPr lang="en-US" dirty="0" err="1">
                <a:latin typeface="Courier New"/>
                <a:cs typeface="Courier New"/>
              </a:rPr>
              <a:t>const</a:t>
            </a:r>
            <a:r>
              <a:rPr lang="en-US" dirty="0">
                <a:latin typeface="Courier New"/>
                <a:cs typeface="Courier New"/>
              </a:rPr>
              <a:t> </a:t>
            </a:r>
            <a:r>
              <a:rPr lang="en-US" dirty="0" err="1">
                <a:latin typeface="Courier New"/>
                <a:cs typeface="Courier New"/>
              </a:rPr>
              <a:t>QByteArray</a:t>
            </a:r>
            <a:r>
              <a:rPr lang="en-US" dirty="0">
                <a:latin typeface="Courier New"/>
                <a:cs typeface="Courier New"/>
              </a:rPr>
              <a:t> *</a:t>
            </a:r>
            <a:r>
              <a:rPr lang="en-US" dirty="0" err="1">
                <a:latin typeface="Courier New"/>
                <a:cs typeface="Courier New"/>
              </a:rPr>
              <a:t>byteArray</a:t>
            </a:r>
            <a:r>
              <a:rPr lang="en-US" dirty="0">
                <a:latin typeface="Courier New"/>
                <a:cs typeface="Courier New"/>
              </a:rPr>
              <a:t>) </a:t>
            </a:r>
          </a:p>
          <a:p>
            <a:pPr lvl="1"/>
            <a:r>
              <a:rPr lang="en-US" dirty="0" err="1">
                <a:latin typeface="Courier New"/>
                <a:cs typeface="Courier New"/>
              </a:rPr>
              <a:t>QByteArray</a:t>
            </a:r>
            <a:r>
              <a:rPr lang="en-US" dirty="0">
                <a:latin typeface="Courier New"/>
                <a:cs typeface="Courier New"/>
              </a:rPr>
              <a:t> </a:t>
            </a:r>
            <a:r>
              <a:rPr lang="en-US" dirty="0" err="1">
                <a:latin typeface="Courier New"/>
                <a:cs typeface="Courier New"/>
              </a:rPr>
              <a:t>readAll</a:t>
            </a:r>
            <a:r>
              <a:rPr lang="en-US" dirty="0">
                <a:latin typeface="Courier New"/>
                <a:cs typeface="Courier New"/>
              </a:rPr>
              <a:t>()</a:t>
            </a:r>
          </a:p>
          <a:p>
            <a:endParaRPr lang="en-US" dirty="0"/>
          </a:p>
          <a:p>
            <a:r>
              <a:rPr lang="en-US" dirty="0"/>
              <a:t>Position where data is written to or read from</a:t>
            </a:r>
          </a:p>
          <a:p>
            <a:pPr lvl="1"/>
            <a:r>
              <a:rPr lang="en-US" dirty="0"/>
              <a:t>Returned by </a:t>
            </a:r>
            <a:r>
              <a:rPr lang="en-US" dirty="0">
                <a:latin typeface="Courier New"/>
                <a:cs typeface="Courier New"/>
              </a:rPr>
              <a:t>qint64 </a:t>
            </a:r>
            <a:r>
              <a:rPr lang="en-US" dirty="0" err="1">
                <a:latin typeface="Courier New"/>
                <a:cs typeface="Courier New"/>
              </a:rPr>
              <a:t>pos</a:t>
            </a:r>
            <a:r>
              <a:rPr lang="en-US" dirty="0">
                <a:latin typeface="Courier New"/>
                <a:cs typeface="Courier New"/>
              </a:rPr>
              <a:t>()</a:t>
            </a:r>
          </a:p>
          <a:p>
            <a:pPr lvl="1"/>
            <a:r>
              <a:rPr lang="en-US" dirty="0">
                <a:latin typeface="Courier New"/>
                <a:cs typeface="Courier New"/>
              </a:rPr>
              <a:t>qint64 </a:t>
            </a:r>
            <a:r>
              <a:rPr lang="en-US" dirty="0" err="1">
                <a:latin typeface="Courier New"/>
                <a:cs typeface="Courier New"/>
              </a:rPr>
              <a:t>bytesAvailable</a:t>
            </a:r>
            <a:r>
              <a:rPr lang="en-US" dirty="0">
                <a:latin typeface="Courier New"/>
                <a:cs typeface="Courier New"/>
              </a:rPr>
              <a:t>()</a:t>
            </a:r>
            <a:r>
              <a:rPr lang="en-US" dirty="0"/>
              <a:t> returns bytes available after the position </a:t>
            </a:r>
          </a:p>
          <a:p>
            <a:pPr lvl="1"/>
            <a:r>
              <a:rPr lang="en-US" dirty="0"/>
              <a:t>Position may be changed with </a:t>
            </a:r>
            <a:r>
              <a:rPr lang="en-US" dirty="0">
                <a:latin typeface="Courier New"/>
                <a:cs typeface="Courier New"/>
              </a:rPr>
              <a:t>seek(qint64 </a:t>
            </a:r>
            <a:r>
              <a:rPr lang="en-US" dirty="0" err="1">
                <a:latin typeface="Courier New"/>
                <a:cs typeface="Courier New"/>
              </a:rPr>
              <a:t>pos</a:t>
            </a:r>
            <a:r>
              <a:rPr lang="en-US" dirty="0">
                <a:latin typeface="Courier New"/>
                <a:cs typeface="Courier New"/>
              </a:rPr>
              <a:t>) </a:t>
            </a:r>
            <a:r>
              <a:rPr lang="en-US" dirty="0"/>
              <a:t>or </a:t>
            </a:r>
            <a:r>
              <a:rPr lang="en-US" dirty="0">
                <a:latin typeface="Courier New"/>
                <a:cs typeface="Courier New"/>
              </a:rPr>
              <a:t>reset()</a:t>
            </a:r>
          </a:p>
          <a:p>
            <a:pPr lvl="1"/>
            <a:r>
              <a:rPr lang="en-US" dirty="0">
                <a:latin typeface="Courier New"/>
                <a:cs typeface="Courier New"/>
              </a:rPr>
              <a:t>skip(qint64 </a:t>
            </a:r>
            <a:r>
              <a:rPr lang="en-US" dirty="0" err="1">
                <a:latin typeface="Courier New"/>
                <a:cs typeface="Courier New"/>
              </a:rPr>
              <a:t>maxSize</a:t>
            </a:r>
            <a:r>
              <a:rPr lang="en-US" dirty="0">
                <a:latin typeface="Courier New"/>
                <a:cs typeface="Courier New"/>
              </a:rPr>
              <a:t>)</a:t>
            </a:r>
            <a:r>
              <a:rPr lang="en-US" dirty="0">
                <a:cs typeface="Courier New"/>
              </a:rPr>
              <a:t>may improve performance in read operations </a:t>
            </a:r>
          </a:p>
          <a:p>
            <a:pPr lvl="1"/>
            <a:r>
              <a:rPr lang="en-US" dirty="0">
                <a:latin typeface="Courier New"/>
                <a:cs typeface="Courier New"/>
              </a:rPr>
              <a:t>bool </a:t>
            </a:r>
            <a:r>
              <a:rPr lang="en-US" dirty="0" err="1">
                <a:latin typeface="Courier New"/>
                <a:cs typeface="Courier New"/>
              </a:rPr>
              <a:t>atEnd</a:t>
            </a:r>
            <a:r>
              <a:rPr lang="en-US" dirty="0">
                <a:latin typeface="Courier New"/>
                <a:cs typeface="Courier New"/>
              </a:rPr>
              <a:t>() </a:t>
            </a:r>
            <a:r>
              <a:rPr lang="en-US" dirty="0"/>
              <a:t>returns true in the end of the file </a:t>
            </a:r>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120</a:t>
            </a:fld>
            <a:endParaRPr lang="en-US" dirty="0"/>
          </a:p>
        </p:txBody>
      </p:sp>
      <p:sp>
        <p:nvSpPr>
          <p:cNvPr id="3" name="Title 2"/>
          <p:cNvSpPr>
            <a:spLocks noGrp="1"/>
          </p:cNvSpPr>
          <p:nvPr>
            <p:ph type="title"/>
          </p:nvPr>
        </p:nvSpPr>
        <p:spPr/>
        <p:txBody>
          <a:bodyPr/>
          <a:lstStyle/>
          <a:p>
            <a:r>
              <a:rPr lang="en-US" dirty="0" err="1"/>
              <a:t>QIODevice</a:t>
            </a:r>
            <a:r>
              <a:rPr lang="en-US" dirty="0"/>
              <a:t> Read and Write Functions</a:t>
            </a:r>
          </a:p>
        </p:txBody>
      </p:sp>
      <p:sp>
        <p:nvSpPr>
          <p:cNvPr id="7" name="Footer Placeholder 3">
            <a:extLst>
              <a:ext uri="{FF2B5EF4-FFF2-40B4-BE49-F238E27FC236}">
                <a16:creationId xmlns:a16="http://schemas.microsoft.com/office/drawing/2014/main" id="{8B77A58D-C695-BA44-B1B8-596A5867224C}"/>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375687223"/>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121</a:t>
            </a:fld>
            <a:endParaRPr lang="en-US" dirty="0"/>
          </a:p>
        </p:txBody>
      </p:sp>
      <p:sp>
        <p:nvSpPr>
          <p:cNvPr id="6" name="Title 5"/>
          <p:cNvSpPr>
            <a:spLocks noGrp="1"/>
          </p:cNvSpPr>
          <p:nvPr>
            <p:ph type="title"/>
          </p:nvPr>
        </p:nvSpPr>
        <p:spPr/>
        <p:txBody>
          <a:bodyPr/>
          <a:lstStyle/>
          <a:p>
            <a:r>
              <a:rPr lang="en-US" dirty="0"/>
              <a:t>File I/O</a:t>
            </a:r>
          </a:p>
        </p:txBody>
      </p:sp>
      <p:sp>
        <p:nvSpPr>
          <p:cNvPr id="7" name="Content Placeholder 2"/>
          <p:cNvSpPr txBox="1">
            <a:spLocks/>
          </p:cNvSpPr>
          <p:nvPr/>
        </p:nvSpPr>
        <p:spPr>
          <a:xfrm>
            <a:off x="552973" y="1337554"/>
            <a:ext cx="10655595" cy="4755743"/>
          </a:xfrm>
          <a:prstGeom prst="rect">
            <a:avLst/>
          </a:prstGeom>
          <a:solidFill>
            <a:schemeClr val="bg1">
              <a:lumMod val="95000"/>
            </a:schemeClr>
          </a:solidFill>
          <a:ln>
            <a:solidFill>
              <a:srgbClr val="83B92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80008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pPr>
              <a:lnSpc>
                <a:spcPct val="110000"/>
              </a:lnSpc>
            </a:pPr>
            <a:r>
              <a:rPr lang="en-US" sz="1500" dirty="0" err="1"/>
              <a:t>QFile</a:t>
            </a:r>
            <a:r>
              <a:rPr lang="en-US" sz="1500" dirty="0">
                <a:solidFill>
                  <a:srgbClr val="C0C0C0"/>
                </a:solidFill>
              </a:rPr>
              <a:t> </a:t>
            </a:r>
            <a:r>
              <a:rPr lang="en-US" sz="1500" dirty="0"/>
              <a:t>file(</a:t>
            </a:r>
            <a:r>
              <a:rPr lang="en-US" sz="1500" dirty="0">
                <a:solidFill>
                  <a:srgbClr val="008000"/>
                </a:solidFill>
              </a:rPr>
              <a:t>"</a:t>
            </a:r>
            <a:r>
              <a:rPr lang="en-US" sz="1500" dirty="0" err="1">
                <a:solidFill>
                  <a:srgbClr val="008000"/>
                </a:solidFill>
              </a:rPr>
              <a:t>data.txt</a:t>
            </a:r>
            <a:r>
              <a:rPr lang="en-US" sz="1500" dirty="0">
                <a:solidFill>
                  <a:srgbClr val="008000"/>
                </a:solidFill>
              </a:rPr>
              <a:t>"</a:t>
            </a:r>
            <a:r>
              <a:rPr lang="en-US" sz="1500" dirty="0"/>
              <a:t>); </a:t>
            </a:r>
          </a:p>
          <a:p>
            <a:pPr>
              <a:lnSpc>
                <a:spcPct val="110000"/>
              </a:lnSpc>
            </a:pPr>
            <a:r>
              <a:rPr lang="en-US" sz="1500" dirty="0">
                <a:solidFill>
                  <a:srgbClr val="808000"/>
                </a:solidFill>
              </a:rPr>
              <a:t>if</a:t>
            </a:r>
            <a:r>
              <a:rPr lang="en-US" sz="1500" dirty="0">
                <a:solidFill>
                  <a:srgbClr val="C0C0C0"/>
                </a:solidFill>
              </a:rPr>
              <a:t> </a:t>
            </a:r>
            <a:r>
              <a:rPr lang="en-US" sz="1500" dirty="0"/>
              <a:t>(!</a:t>
            </a:r>
            <a:r>
              <a:rPr lang="en-US" sz="1500" dirty="0" err="1"/>
              <a:t>file.</a:t>
            </a:r>
            <a:r>
              <a:rPr lang="en-US" sz="1500" i="1" dirty="0" err="1">
                <a:solidFill>
                  <a:srgbClr val="000000"/>
                </a:solidFill>
              </a:rPr>
              <a:t>open</a:t>
            </a:r>
            <a:r>
              <a:rPr lang="en-US" sz="1500" dirty="0"/>
              <a:t>(</a:t>
            </a:r>
            <a:r>
              <a:rPr lang="en-US" sz="1500" dirty="0" err="1"/>
              <a:t>QFile</a:t>
            </a:r>
            <a:r>
              <a:rPr lang="en-US" sz="1500" dirty="0"/>
              <a:t>::</a:t>
            </a:r>
            <a:r>
              <a:rPr lang="en-US" sz="1500" dirty="0" err="1"/>
              <a:t>ReadWrite</a:t>
            </a:r>
            <a:r>
              <a:rPr lang="en-US" sz="1500" dirty="0">
                <a:solidFill>
                  <a:srgbClr val="C0C0C0"/>
                </a:solidFill>
              </a:rPr>
              <a:t> </a:t>
            </a:r>
            <a:r>
              <a:rPr lang="en-US" sz="1500" dirty="0"/>
              <a:t>|</a:t>
            </a:r>
            <a:r>
              <a:rPr lang="en-US" sz="1500" dirty="0">
                <a:solidFill>
                  <a:srgbClr val="C0C0C0"/>
                </a:solidFill>
              </a:rPr>
              <a:t> </a:t>
            </a:r>
            <a:r>
              <a:rPr lang="en-US" sz="1500" dirty="0" err="1"/>
              <a:t>QIODevice</a:t>
            </a:r>
            <a:r>
              <a:rPr lang="en-US" sz="1500" dirty="0"/>
              <a:t>::Text))</a:t>
            </a:r>
            <a:r>
              <a:rPr lang="en-US" sz="1500" dirty="0">
                <a:solidFill>
                  <a:srgbClr val="C0C0C0"/>
                </a:solidFill>
              </a:rPr>
              <a:t> </a:t>
            </a:r>
            <a:r>
              <a:rPr lang="en-US" sz="1500" dirty="0">
                <a:solidFill>
                  <a:srgbClr val="008000"/>
                </a:solidFill>
              </a:rPr>
              <a:t>; // Handle error </a:t>
            </a:r>
            <a:br>
              <a:rPr lang="en-US" sz="1500" dirty="0"/>
            </a:br>
            <a:endParaRPr lang="en-US" sz="1500" dirty="0"/>
          </a:p>
          <a:p>
            <a:pPr>
              <a:lnSpc>
                <a:spcPct val="110000"/>
              </a:lnSpc>
            </a:pPr>
            <a:r>
              <a:rPr lang="en-US" sz="1500" dirty="0" err="1">
                <a:solidFill>
                  <a:srgbClr val="808000"/>
                </a:solidFill>
              </a:rPr>
              <a:t>const</a:t>
            </a:r>
            <a:r>
              <a:rPr lang="en-US" sz="1500" dirty="0">
                <a:solidFill>
                  <a:srgbClr val="C0C0C0"/>
                </a:solidFill>
              </a:rPr>
              <a:t> </a:t>
            </a:r>
            <a:r>
              <a:rPr lang="en-US" sz="1500" dirty="0">
                <a:solidFill>
                  <a:srgbClr val="808000"/>
                </a:solidFill>
              </a:rPr>
              <a:t>auto</a:t>
            </a:r>
            <a:r>
              <a:rPr lang="en-US" sz="1500" dirty="0">
                <a:solidFill>
                  <a:srgbClr val="C0C0C0"/>
                </a:solidFill>
              </a:rPr>
              <a:t> </a:t>
            </a:r>
            <a:r>
              <a:rPr lang="en-US" sz="1500" dirty="0" err="1"/>
              <a:t>fileSize</a:t>
            </a:r>
            <a:r>
              <a:rPr lang="en-US" sz="1500" dirty="0"/>
              <a:t>(</a:t>
            </a:r>
            <a:r>
              <a:rPr lang="en-US" sz="1500" dirty="0" err="1"/>
              <a:t>file.</a:t>
            </a:r>
            <a:r>
              <a:rPr lang="en-US" sz="1500" i="1" dirty="0" err="1">
                <a:solidFill>
                  <a:srgbClr val="000000"/>
                </a:solidFill>
              </a:rPr>
              <a:t>size</a:t>
            </a:r>
            <a:r>
              <a:rPr lang="en-US" sz="1500" dirty="0"/>
              <a:t>()); </a:t>
            </a:r>
          </a:p>
          <a:p>
            <a:pPr>
              <a:lnSpc>
                <a:spcPct val="110000"/>
              </a:lnSpc>
            </a:pPr>
            <a:r>
              <a:rPr lang="en-US" sz="1500" dirty="0" err="1"/>
              <a:t>QByteArray</a:t>
            </a:r>
            <a:r>
              <a:rPr lang="en-US" sz="1500" dirty="0">
                <a:solidFill>
                  <a:srgbClr val="C0C0C0"/>
                </a:solidFill>
              </a:rPr>
              <a:t> </a:t>
            </a:r>
            <a:r>
              <a:rPr lang="en-US" sz="1500" dirty="0" err="1"/>
              <a:t>readBuffer</a:t>
            </a:r>
            <a:r>
              <a:rPr lang="en-US" sz="1500" dirty="0"/>
              <a:t>; </a:t>
            </a:r>
            <a:br>
              <a:rPr lang="en-US" sz="1500" dirty="0"/>
            </a:br>
            <a:r>
              <a:rPr lang="en-US" sz="1500" dirty="0">
                <a:solidFill>
                  <a:srgbClr val="008000"/>
                </a:solidFill>
              </a:rPr>
              <a:t>//</a:t>
            </a:r>
            <a:r>
              <a:rPr lang="en-US" sz="1500" dirty="0">
                <a:solidFill>
                  <a:srgbClr val="C0C0C0"/>
                </a:solidFill>
              </a:rPr>
              <a:t> </a:t>
            </a:r>
            <a:r>
              <a:rPr lang="en-US" sz="1500" dirty="0">
                <a:solidFill>
                  <a:srgbClr val="008000"/>
                </a:solidFill>
              </a:rPr>
              <a:t>Read</a:t>
            </a:r>
            <a:r>
              <a:rPr lang="en-US" sz="1500" dirty="0">
                <a:solidFill>
                  <a:srgbClr val="C0C0C0"/>
                </a:solidFill>
              </a:rPr>
              <a:t> </a:t>
            </a:r>
            <a:r>
              <a:rPr lang="en-US" sz="1500" dirty="0">
                <a:solidFill>
                  <a:srgbClr val="008000"/>
                </a:solidFill>
              </a:rPr>
              <a:t>file</a:t>
            </a:r>
            <a:r>
              <a:rPr lang="en-US" sz="1500" dirty="0">
                <a:solidFill>
                  <a:srgbClr val="C0C0C0"/>
                </a:solidFill>
              </a:rPr>
              <a:t> </a:t>
            </a:r>
            <a:r>
              <a:rPr lang="en-US" sz="1500" dirty="0">
                <a:solidFill>
                  <a:srgbClr val="008000"/>
                </a:solidFill>
              </a:rPr>
              <a:t>character</a:t>
            </a:r>
            <a:r>
              <a:rPr lang="en-US" sz="1500" dirty="0">
                <a:solidFill>
                  <a:srgbClr val="C0C0C0"/>
                </a:solidFill>
              </a:rPr>
              <a:t> </a:t>
            </a:r>
            <a:r>
              <a:rPr lang="en-US" sz="1500" dirty="0">
                <a:solidFill>
                  <a:srgbClr val="008000"/>
                </a:solidFill>
              </a:rPr>
              <a:t>by</a:t>
            </a:r>
            <a:r>
              <a:rPr lang="en-US" sz="1500" dirty="0">
                <a:solidFill>
                  <a:srgbClr val="C0C0C0"/>
                </a:solidFill>
              </a:rPr>
              <a:t> </a:t>
            </a:r>
            <a:r>
              <a:rPr lang="en-US" sz="1500" dirty="0">
                <a:solidFill>
                  <a:srgbClr val="008000"/>
                </a:solidFill>
              </a:rPr>
              <a:t>character</a:t>
            </a:r>
            <a:r>
              <a:rPr lang="en-US" sz="1500" dirty="0"/>
              <a:t> </a:t>
            </a:r>
          </a:p>
          <a:p>
            <a:pPr>
              <a:lnSpc>
                <a:spcPct val="110000"/>
              </a:lnSpc>
            </a:pPr>
            <a:r>
              <a:rPr lang="en-US" sz="1500" dirty="0">
                <a:solidFill>
                  <a:srgbClr val="808000"/>
                </a:solidFill>
              </a:rPr>
              <a:t>char</a:t>
            </a:r>
            <a:r>
              <a:rPr lang="en-US" sz="1500" dirty="0">
                <a:solidFill>
                  <a:srgbClr val="C0C0C0"/>
                </a:solidFill>
              </a:rPr>
              <a:t> </a:t>
            </a:r>
            <a:r>
              <a:rPr lang="en-US" sz="1500" dirty="0"/>
              <a:t>c; </a:t>
            </a:r>
          </a:p>
          <a:p>
            <a:pPr>
              <a:lnSpc>
                <a:spcPct val="110000"/>
              </a:lnSpc>
            </a:pPr>
            <a:r>
              <a:rPr lang="en-US" sz="1500" dirty="0">
                <a:solidFill>
                  <a:srgbClr val="808000"/>
                </a:solidFill>
              </a:rPr>
              <a:t>while</a:t>
            </a:r>
            <a:r>
              <a:rPr lang="en-US" sz="1500" dirty="0">
                <a:solidFill>
                  <a:srgbClr val="C0C0C0"/>
                </a:solidFill>
              </a:rPr>
              <a:t> </a:t>
            </a:r>
            <a:r>
              <a:rPr lang="en-US" sz="1500" dirty="0"/>
              <a:t>(</a:t>
            </a:r>
            <a:r>
              <a:rPr lang="en-US" sz="1500" dirty="0" err="1"/>
              <a:t>file.getChar</a:t>
            </a:r>
            <a:r>
              <a:rPr lang="en-US" sz="1500" dirty="0"/>
              <a:t>(&amp;c)) </a:t>
            </a:r>
          </a:p>
          <a:p>
            <a:pPr>
              <a:lnSpc>
                <a:spcPct val="110000"/>
              </a:lnSpc>
            </a:pPr>
            <a:r>
              <a:rPr lang="en-US" sz="1500" dirty="0"/>
              <a:t>    </a:t>
            </a:r>
            <a:r>
              <a:rPr lang="en-US" sz="1500" dirty="0" err="1"/>
              <a:t>readBuffer.append</a:t>
            </a:r>
            <a:r>
              <a:rPr lang="en-US" sz="1500" dirty="0"/>
              <a:t>(c); </a:t>
            </a:r>
          </a:p>
          <a:p>
            <a:pPr>
              <a:lnSpc>
                <a:spcPct val="110000"/>
              </a:lnSpc>
            </a:pPr>
            <a:br>
              <a:rPr lang="en-US" sz="1500" dirty="0"/>
            </a:br>
            <a:r>
              <a:rPr lang="en-US" sz="1500" dirty="0">
                <a:solidFill>
                  <a:srgbClr val="008000"/>
                </a:solidFill>
              </a:rPr>
              <a:t>//</a:t>
            </a:r>
            <a:r>
              <a:rPr lang="en-US" sz="1500" dirty="0">
                <a:solidFill>
                  <a:srgbClr val="C0C0C0"/>
                </a:solidFill>
              </a:rPr>
              <a:t> </a:t>
            </a:r>
            <a:r>
              <a:rPr lang="en-US" sz="1500" dirty="0">
                <a:solidFill>
                  <a:srgbClr val="008000"/>
                </a:solidFill>
              </a:rPr>
              <a:t>Read</a:t>
            </a:r>
            <a:r>
              <a:rPr lang="en-US" sz="1500" dirty="0">
                <a:solidFill>
                  <a:srgbClr val="C0C0C0"/>
                </a:solidFill>
              </a:rPr>
              <a:t> </a:t>
            </a:r>
            <a:r>
              <a:rPr lang="en-US" sz="1500" dirty="0">
                <a:solidFill>
                  <a:srgbClr val="008000"/>
                </a:solidFill>
              </a:rPr>
              <a:t>data</a:t>
            </a:r>
            <a:r>
              <a:rPr lang="en-US" sz="1500" dirty="0">
                <a:solidFill>
                  <a:srgbClr val="C0C0C0"/>
                </a:solidFill>
              </a:rPr>
              <a:t> </a:t>
            </a:r>
            <a:r>
              <a:rPr lang="en-US" sz="1500" dirty="0">
                <a:solidFill>
                  <a:srgbClr val="008000"/>
                </a:solidFill>
              </a:rPr>
              <a:t>by</a:t>
            </a:r>
            <a:r>
              <a:rPr lang="en-US" sz="1500" dirty="0">
                <a:solidFill>
                  <a:srgbClr val="C0C0C0"/>
                </a:solidFill>
              </a:rPr>
              <a:t> </a:t>
            </a:r>
            <a:r>
              <a:rPr lang="en-US" sz="1500" dirty="0">
                <a:solidFill>
                  <a:srgbClr val="008000"/>
                </a:solidFill>
              </a:rPr>
              <a:t>chunks</a:t>
            </a:r>
            <a:r>
              <a:rPr lang="en-US" sz="1500" dirty="0"/>
              <a:t> </a:t>
            </a:r>
          </a:p>
          <a:p>
            <a:pPr>
              <a:lnSpc>
                <a:spcPct val="110000"/>
              </a:lnSpc>
            </a:pPr>
            <a:r>
              <a:rPr lang="en-US" sz="1500" dirty="0" err="1"/>
              <a:t>readBuffer.clear</a:t>
            </a:r>
            <a:r>
              <a:rPr lang="en-US" sz="1500" dirty="0"/>
              <a:t>(); </a:t>
            </a:r>
          </a:p>
          <a:p>
            <a:pPr>
              <a:lnSpc>
                <a:spcPct val="110000"/>
              </a:lnSpc>
            </a:pPr>
            <a:r>
              <a:rPr lang="en-US" sz="1500" dirty="0" err="1"/>
              <a:t>file.</a:t>
            </a:r>
            <a:r>
              <a:rPr lang="en-US" sz="1500" i="1" dirty="0" err="1">
                <a:solidFill>
                  <a:srgbClr val="000000"/>
                </a:solidFill>
              </a:rPr>
              <a:t>reset</a:t>
            </a:r>
            <a:r>
              <a:rPr lang="en-US" sz="1500" dirty="0"/>
              <a:t>(); </a:t>
            </a:r>
          </a:p>
          <a:p>
            <a:pPr>
              <a:lnSpc>
                <a:spcPct val="110000"/>
              </a:lnSpc>
            </a:pPr>
            <a:r>
              <a:rPr lang="en-US" sz="1500" dirty="0" err="1">
                <a:solidFill>
                  <a:srgbClr val="808000"/>
                </a:solidFill>
              </a:rPr>
              <a:t>const</a:t>
            </a:r>
            <a:r>
              <a:rPr lang="en-US" sz="1500" dirty="0">
                <a:solidFill>
                  <a:srgbClr val="C0C0C0"/>
                </a:solidFill>
              </a:rPr>
              <a:t> </a:t>
            </a:r>
            <a:r>
              <a:rPr lang="en-US" sz="1500" dirty="0" err="1">
                <a:solidFill>
                  <a:srgbClr val="808000"/>
                </a:solidFill>
              </a:rPr>
              <a:t>int</a:t>
            </a:r>
            <a:r>
              <a:rPr lang="en-US" sz="1500" dirty="0">
                <a:solidFill>
                  <a:srgbClr val="C0C0C0"/>
                </a:solidFill>
              </a:rPr>
              <a:t> </a:t>
            </a:r>
            <a:r>
              <a:rPr lang="en-US" sz="1500" dirty="0" err="1"/>
              <a:t>bufferSize</a:t>
            </a:r>
            <a:r>
              <a:rPr lang="en-US" sz="1500" dirty="0"/>
              <a:t>(</a:t>
            </a:r>
            <a:r>
              <a:rPr lang="en-US" sz="1500" dirty="0">
                <a:solidFill>
                  <a:srgbClr val="000080"/>
                </a:solidFill>
              </a:rPr>
              <a:t>10</a:t>
            </a:r>
            <a:r>
              <a:rPr lang="en-US" sz="1500" dirty="0"/>
              <a:t>);</a:t>
            </a:r>
            <a:r>
              <a:rPr lang="en-US" sz="1500" dirty="0">
                <a:solidFill>
                  <a:srgbClr val="C0C0C0"/>
                </a:solidFill>
              </a:rPr>
              <a:t> </a:t>
            </a:r>
            <a:r>
              <a:rPr lang="en-US" sz="1500" dirty="0">
                <a:solidFill>
                  <a:srgbClr val="008000"/>
                </a:solidFill>
              </a:rPr>
              <a:t>//</a:t>
            </a:r>
            <a:r>
              <a:rPr lang="en-US" sz="1500" dirty="0">
                <a:solidFill>
                  <a:srgbClr val="C0C0C0"/>
                </a:solidFill>
              </a:rPr>
              <a:t> </a:t>
            </a:r>
            <a:r>
              <a:rPr lang="en-US" sz="1500" dirty="0">
                <a:solidFill>
                  <a:srgbClr val="008000"/>
                </a:solidFill>
              </a:rPr>
              <a:t>Intentionally</a:t>
            </a:r>
            <a:r>
              <a:rPr lang="en-US" sz="1500" dirty="0">
                <a:solidFill>
                  <a:srgbClr val="C0C0C0"/>
                </a:solidFill>
              </a:rPr>
              <a:t> </a:t>
            </a:r>
            <a:r>
              <a:rPr lang="en-US" sz="1500" dirty="0">
                <a:solidFill>
                  <a:srgbClr val="008000"/>
                </a:solidFill>
              </a:rPr>
              <a:t>extremely</a:t>
            </a:r>
            <a:r>
              <a:rPr lang="en-US" sz="1500" dirty="0">
                <a:solidFill>
                  <a:srgbClr val="C0C0C0"/>
                </a:solidFill>
              </a:rPr>
              <a:t> </a:t>
            </a:r>
            <a:r>
              <a:rPr lang="en-US" sz="1500" dirty="0">
                <a:solidFill>
                  <a:srgbClr val="008000"/>
                </a:solidFill>
              </a:rPr>
              <a:t>small</a:t>
            </a:r>
            <a:r>
              <a:rPr lang="en-US" sz="1500" dirty="0">
                <a:solidFill>
                  <a:srgbClr val="C0C0C0"/>
                </a:solidFill>
              </a:rPr>
              <a:t> </a:t>
            </a:r>
            <a:r>
              <a:rPr lang="en-US" sz="1500" dirty="0">
                <a:solidFill>
                  <a:srgbClr val="008000"/>
                </a:solidFill>
              </a:rPr>
              <a:t>for</a:t>
            </a:r>
            <a:r>
              <a:rPr lang="en-US" sz="1500" dirty="0">
                <a:solidFill>
                  <a:srgbClr val="C0C0C0"/>
                </a:solidFill>
              </a:rPr>
              <a:t> </a:t>
            </a:r>
            <a:r>
              <a:rPr lang="en-US" sz="1500" dirty="0">
                <a:solidFill>
                  <a:srgbClr val="008000"/>
                </a:solidFill>
              </a:rPr>
              <a:t>demo</a:t>
            </a:r>
            <a:r>
              <a:rPr lang="en-US" sz="1500" dirty="0">
                <a:solidFill>
                  <a:srgbClr val="C0C0C0"/>
                </a:solidFill>
              </a:rPr>
              <a:t> </a:t>
            </a:r>
            <a:r>
              <a:rPr lang="en-US" sz="1500" dirty="0">
                <a:solidFill>
                  <a:srgbClr val="008000"/>
                </a:solidFill>
              </a:rPr>
              <a:t>purposes</a:t>
            </a:r>
            <a:r>
              <a:rPr lang="en-US" sz="1500" dirty="0"/>
              <a:t> </a:t>
            </a:r>
          </a:p>
          <a:p>
            <a:pPr>
              <a:lnSpc>
                <a:spcPct val="110000"/>
              </a:lnSpc>
            </a:pPr>
            <a:r>
              <a:rPr lang="en-US" sz="1500" dirty="0">
                <a:solidFill>
                  <a:srgbClr val="808000"/>
                </a:solidFill>
              </a:rPr>
              <a:t>char</a:t>
            </a:r>
            <a:r>
              <a:rPr lang="en-US" sz="1500" dirty="0">
                <a:solidFill>
                  <a:srgbClr val="C0C0C0"/>
                </a:solidFill>
              </a:rPr>
              <a:t> </a:t>
            </a:r>
            <a:r>
              <a:rPr lang="en-US" sz="1500" dirty="0"/>
              <a:t>chunk[</a:t>
            </a:r>
            <a:r>
              <a:rPr lang="en-US" sz="1500" dirty="0" err="1"/>
              <a:t>bufferSize</a:t>
            </a:r>
            <a:r>
              <a:rPr lang="en-US" sz="1500" dirty="0"/>
              <a:t>]; </a:t>
            </a:r>
          </a:p>
          <a:p>
            <a:pPr>
              <a:lnSpc>
                <a:spcPct val="110000"/>
              </a:lnSpc>
            </a:pPr>
            <a:r>
              <a:rPr lang="en-US" sz="1500" dirty="0">
                <a:solidFill>
                  <a:srgbClr val="808000"/>
                </a:solidFill>
              </a:rPr>
              <a:t>auto</a:t>
            </a:r>
            <a:r>
              <a:rPr lang="en-US" sz="1500" dirty="0">
                <a:solidFill>
                  <a:srgbClr val="C0C0C0"/>
                </a:solidFill>
              </a:rPr>
              <a:t> </a:t>
            </a:r>
            <a:r>
              <a:rPr lang="en-US" sz="1500" dirty="0" err="1"/>
              <a:t>readBytes</a:t>
            </a:r>
            <a:r>
              <a:rPr lang="en-US" sz="1500" dirty="0"/>
              <a:t>(</a:t>
            </a:r>
            <a:r>
              <a:rPr lang="en-US" sz="1500" dirty="0">
                <a:solidFill>
                  <a:srgbClr val="000080"/>
                </a:solidFill>
              </a:rPr>
              <a:t>0</a:t>
            </a:r>
            <a:r>
              <a:rPr lang="en-US" sz="1500" dirty="0"/>
              <a:t>); </a:t>
            </a:r>
          </a:p>
          <a:p>
            <a:pPr>
              <a:lnSpc>
                <a:spcPct val="110000"/>
              </a:lnSpc>
            </a:pPr>
            <a:r>
              <a:rPr lang="en-US" sz="1500" dirty="0">
                <a:solidFill>
                  <a:srgbClr val="808000"/>
                </a:solidFill>
              </a:rPr>
              <a:t>while</a:t>
            </a:r>
            <a:r>
              <a:rPr lang="en-US" sz="1500" dirty="0">
                <a:solidFill>
                  <a:srgbClr val="C0C0C0"/>
                </a:solidFill>
              </a:rPr>
              <a:t> </a:t>
            </a:r>
            <a:r>
              <a:rPr lang="en-US" sz="1500" dirty="0"/>
              <a:t>((</a:t>
            </a:r>
            <a:r>
              <a:rPr lang="en-US" sz="1500" dirty="0" err="1"/>
              <a:t>readBytes</a:t>
            </a:r>
            <a:r>
              <a:rPr lang="en-US" sz="1500" dirty="0">
                <a:solidFill>
                  <a:srgbClr val="C0C0C0"/>
                </a:solidFill>
              </a:rPr>
              <a:t> </a:t>
            </a:r>
            <a:r>
              <a:rPr lang="en-US" sz="1500" dirty="0"/>
              <a:t>=</a:t>
            </a:r>
            <a:r>
              <a:rPr lang="en-US" sz="1500" dirty="0">
                <a:solidFill>
                  <a:srgbClr val="C0C0C0"/>
                </a:solidFill>
              </a:rPr>
              <a:t> </a:t>
            </a:r>
            <a:r>
              <a:rPr lang="en-US" sz="1500" dirty="0" err="1"/>
              <a:t>file.read</a:t>
            </a:r>
            <a:r>
              <a:rPr lang="en-US" sz="1500" dirty="0"/>
              <a:t>(chunk,</a:t>
            </a:r>
            <a:r>
              <a:rPr lang="en-US" sz="1500" dirty="0">
                <a:solidFill>
                  <a:srgbClr val="C0C0C0"/>
                </a:solidFill>
              </a:rPr>
              <a:t> </a:t>
            </a:r>
            <a:r>
              <a:rPr lang="en-US" sz="1500" dirty="0" err="1"/>
              <a:t>bufferSize</a:t>
            </a:r>
            <a:r>
              <a:rPr lang="en-US" sz="1500" dirty="0"/>
              <a:t>))</a:t>
            </a:r>
            <a:r>
              <a:rPr lang="en-US" sz="1500" dirty="0">
                <a:solidFill>
                  <a:srgbClr val="C0C0C0"/>
                </a:solidFill>
              </a:rPr>
              <a:t> </a:t>
            </a:r>
            <a:r>
              <a:rPr lang="en-US" sz="1500" dirty="0"/>
              <a:t>&gt;</a:t>
            </a:r>
            <a:r>
              <a:rPr lang="en-US" sz="1500" dirty="0">
                <a:solidFill>
                  <a:srgbClr val="C0C0C0"/>
                </a:solidFill>
              </a:rPr>
              <a:t> </a:t>
            </a:r>
            <a:r>
              <a:rPr lang="en-US" sz="1500" dirty="0">
                <a:solidFill>
                  <a:srgbClr val="000080"/>
                </a:solidFill>
              </a:rPr>
              <a:t>0</a:t>
            </a:r>
            <a:r>
              <a:rPr lang="en-US" sz="1500" dirty="0"/>
              <a:t>) </a:t>
            </a:r>
          </a:p>
          <a:p>
            <a:pPr>
              <a:lnSpc>
                <a:spcPct val="110000"/>
              </a:lnSpc>
            </a:pPr>
            <a:r>
              <a:rPr lang="en-US" sz="1500" dirty="0"/>
              <a:t>    </a:t>
            </a:r>
            <a:r>
              <a:rPr lang="en-US" sz="1500" dirty="0" err="1"/>
              <a:t>readBuffer.append</a:t>
            </a:r>
            <a:r>
              <a:rPr lang="en-US" sz="1500" dirty="0"/>
              <a:t>(chunk,</a:t>
            </a:r>
            <a:r>
              <a:rPr lang="en-US" sz="1500" dirty="0">
                <a:solidFill>
                  <a:srgbClr val="C0C0C0"/>
                </a:solidFill>
              </a:rPr>
              <a:t> </a:t>
            </a:r>
            <a:r>
              <a:rPr lang="en-US" sz="1500" dirty="0" err="1"/>
              <a:t>readBytes</a:t>
            </a:r>
            <a:r>
              <a:rPr lang="en-US" sz="1500" dirty="0"/>
              <a:t>); </a:t>
            </a:r>
            <a:endParaRPr lang="en-US" sz="1500" dirty="0">
              <a:solidFill>
                <a:srgbClr val="C0C0C0"/>
              </a:solidFill>
            </a:endParaRPr>
          </a:p>
        </p:txBody>
      </p:sp>
      <p:sp>
        <p:nvSpPr>
          <p:cNvPr id="9" name="Footer Placeholder 3">
            <a:extLst>
              <a:ext uri="{FF2B5EF4-FFF2-40B4-BE49-F238E27FC236}">
                <a16:creationId xmlns:a16="http://schemas.microsoft.com/office/drawing/2014/main" id="{805972CD-4C07-124F-B4EC-FA5CF8332FDC}"/>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790094669"/>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 is often read and written using </a:t>
            </a:r>
            <a:r>
              <a:rPr lang="en-US" dirty="0" err="1">
                <a:latin typeface="Courier New"/>
                <a:cs typeface="Courier New"/>
              </a:rPr>
              <a:t>QDataStream</a:t>
            </a:r>
            <a:r>
              <a:rPr lang="en-US" dirty="0"/>
              <a:t> or </a:t>
            </a:r>
            <a:r>
              <a:rPr lang="en-US" dirty="0" err="1">
                <a:latin typeface="Courier New"/>
                <a:cs typeface="Courier New"/>
              </a:rPr>
              <a:t>QTextStream</a:t>
            </a:r>
            <a:endParaRPr lang="en-US" dirty="0">
              <a:latin typeface="Courier New"/>
              <a:cs typeface="Courier New"/>
            </a:endParaRPr>
          </a:p>
          <a:p>
            <a:pPr lvl="1"/>
            <a:r>
              <a:rPr lang="en-US" dirty="0"/>
              <a:t>Add extra information about the data to the stream</a:t>
            </a:r>
          </a:p>
          <a:p>
            <a:pPr lvl="1"/>
            <a:r>
              <a:rPr lang="en-US" dirty="0"/>
              <a:t>Can operate with any </a:t>
            </a:r>
            <a:r>
              <a:rPr lang="en-US" dirty="0" err="1">
                <a:latin typeface="Courier New"/>
                <a:cs typeface="Courier New"/>
              </a:rPr>
              <a:t>QIODevice</a:t>
            </a:r>
            <a:r>
              <a:rPr lang="en-US" dirty="0"/>
              <a:t>, a </a:t>
            </a:r>
            <a:r>
              <a:rPr lang="en-US" dirty="0" err="1">
                <a:latin typeface="Courier New"/>
                <a:cs typeface="Courier New"/>
              </a:rPr>
              <a:t>QByteArray</a:t>
            </a:r>
            <a:r>
              <a:rPr lang="en-US" dirty="0"/>
              <a:t> or a </a:t>
            </a:r>
            <a:r>
              <a:rPr lang="en-US" dirty="0" err="1">
                <a:latin typeface="Courier New"/>
                <a:cs typeface="Courier New"/>
              </a:rPr>
              <a:t>QString</a:t>
            </a:r>
            <a:r>
              <a:rPr lang="en-US" dirty="0">
                <a:latin typeface="Courier New"/>
                <a:cs typeface="Courier New"/>
              </a:rPr>
              <a:t> </a:t>
            </a:r>
            <a:endParaRPr lang="en-US" dirty="0"/>
          </a:p>
          <a:p>
            <a:r>
              <a:rPr lang="en-US" dirty="0" err="1">
                <a:latin typeface="Courier New"/>
                <a:cs typeface="Courier New"/>
              </a:rPr>
              <a:t>QTextSream</a:t>
            </a:r>
            <a:r>
              <a:rPr lang="en-US" dirty="0">
                <a:latin typeface="Courier New"/>
                <a:cs typeface="Courier New"/>
              </a:rPr>
              <a:t> </a:t>
            </a:r>
          </a:p>
          <a:p>
            <a:pPr lvl="1"/>
            <a:r>
              <a:rPr lang="en-US" dirty="0"/>
              <a:t>Convenient for reading and writing words, lines, and numbers</a:t>
            </a:r>
          </a:p>
          <a:p>
            <a:pPr lvl="1"/>
            <a:r>
              <a:rPr lang="en-US" dirty="0"/>
              <a:t>Commonly used to read console input and write to console output</a:t>
            </a:r>
          </a:p>
          <a:p>
            <a:pPr lvl="1"/>
            <a:r>
              <a:rPr lang="en-US" dirty="0"/>
              <a:t>Locale-aware </a:t>
            </a:r>
          </a:p>
          <a:p>
            <a:r>
              <a:rPr lang="en-US" dirty="0" err="1">
                <a:latin typeface="Courier New"/>
                <a:cs typeface="Courier New"/>
              </a:rPr>
              <a:t>QDataStream</a:t>
            </a:r>
            <a:endParaRPr lang="en-US" dirty="0">
              <a:latin typeface="Courier New"/>
              <a:cs typeface="Courier New"/>
            </a:endParaRPr>
          </a:p>
          <a:p>
            <a:pPr lvl="1"/>
            <a:r>
              <a:rPr lang="en-GB" dirty="0"/>
              <a:t>Portable between hardware architectures and operating systems</a:t>
            </a:r>
          </a:p>
          <a:p>
            <a:pPr lvl="1"/>
            <a:r>
              <a:rPr lang="en-GB" dirty="0"/>
              <a:t>Format depends on the stream version used </a:t>
            </a:r>
          </a:p>
          <a:p>
            <a:pPr lvl="1"/>
            <a:r>
              <a:rPr lang="en-GB" dirty="0"/>
              <a:t>Not </a:t>
            </a:r>
            <a:r>
              <a:rPr lang="en-US" dirty="0"/>
              <a:t>human-readable</a:t>
            </a:r>
          </a:p>
          <a:p>
            <a:pPr lvl="1"/>
            <a:r>
              <a:rPr lang="en-US" dirty="0"/>
              <a:t>Complex types broken to primitive types, which are then serialized to the stream</a:t>
            </a:r>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122</a:t>
            </a:fld>
            <a:endParaRPr lang="en-US" dirty="0"/>
          </a:p>
        </p:txBody>
      </p:sp>
      <p:sp>
        <p:nvSpPr>
          <p:cNvPr id="6" name="Title 5"/>
          <p:cNvSpPr>
            <a:spLocks noGrp="1"/>
          </p:cNvSpPr>
          <p:nvPr>
            <p:ph type="title"/>
          </p:nvPr>
        </p:nvSpPr>
        <p:spPr/>
        <p:txBody>
          <a:bodyPr/>
          <a:lstStyle/>
          <a:p>
            <a:r>
              <a:rPr lang="en-US" dirty="0"/>
              <a:t>Streaming</a:t>
            </a:r>
          </a:p>
        </p:txBody>
      </p:sp>
      <p:sp>
        <p:nvSpPr>
          <p:cNvPr id="9" name="Footer Placeholder 3">
            <a:extLst>
              <a:ext uri="{FF2B5EF4-FFF2-40B4-BE49-F238E27FC236}">
                <a16:creationId xmlns:a16="http://schemas.microsoft.com/office/drawing/2014/main" id="{FF8D8622-CB0A-164C-AC2B-9F9E66BFEEB9}"/>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014397894"/>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123</a:t>
            </a:fld>
            <a:endParaRPr lang="en-US" dirty="0"/>
          </a:p>
        </p:txBody>
      </p:sp>
      <p:sp>
        <p:nvSpPr>
          <p:cNvPr id="6" name="Title 5"/>
          <p:cNvSpPr>
            <a:spLocks noGrp="1"/>
          </p:cNvSpPr>
          <p:nvPr>
            <p:ph type="title"/>
          </p:nvPr>
        </p:nvSpPr>
        <p:spPr/>
        <p:txBody>
          <a:bodyPr/>
          <a:lstStyle/>
          <a:p>
            <a:r>
              <a:rPr lang="en-US" dirty="0"/>
              <a:t>Data Stream </a:t>
            </a:r>
          </a:p>
        </p:txBody>
      </p:sp>
      <p:sp>
        <p:nvSpPr>
          <p:cNvPr id="7" name="Content Placeholder 2"/>
          <p:cNvSpPr txBox="1">
            <a:spLocks/>
          </p:cNvSpPr>
          <p:nvPr/>
        </p:nvSpPr>
        <p:spPr>
          <a:xfrm>
            <a:off x="552973" y="1337554"/>
            <a:ext cx="10871619" cy="4611727"/>
          </a:xfrm>
          <a:prstGeom prst="rect">
            <a:avLst/>
          </a:prstGeom>
          <a:solidFill>
            <a:schemeClr val="bg1">
              <a:lumMod val="95000"/>
            </a:schemeClr>
          </a:solidFill>
          <a:ln>
            <a:solidFill>
              <a:srgbClr val="83B92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80008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pPr>
              <a:lnSpc>
                <a:spcPct val="110000"/>
              </a:lnSpc>
            </a:pPr>
            <a:r>
              <a:rPr lang="en-US" sz="1500" dirty="0"/>
              <a:t>Data</a:t>
            </a:r>
            <a:r>
              <a:rPr lang="en-US" sz="1500" dirty="0">
                <a:solidFill>
                  <a:srgbClr val="C0C0C0"/>
                </a:solidFill>
              </a:rPr>
              <a:t> </a:t>
            </a:r>
            <a:r>
              <a:rPr lang="en-US" sz="1500" dirty="0"/>
              <a:t>data; </a:t>
            </a:r>
            <a:r>
              <a:rPr lang="en-US" sz="1500" dirty="0">
                <a:solidFill>
                  <a:srgbClr val="008000"/>
                </a:solidFill>
              </a:rPr>
              <a:t>// Custom assignable type, registered with the meta-type system</a:t>
            </a:r>
          </a:p>
          <a:p>
            <a:pPr>
              <a:lnSpc>
                <a:spcPct val="110000"/>
              </a:lnSpc>
            </a:pPr>
            <a:r>
              <a:rPr lang="en-US" sz="1500" dirty="0" err="1"/>
              <a:t>data.setString</a:t>
            </a:r>
            <a:r>
              <a:rPr lang="en-US" sz="1500" dirty="0"/>
              <a:t>(</a:t>
            </a:r>
            <a:r>
              <a:rPr lang="en-US" sz="1500" dirty="0">
                <a:solidFill>
                  <a:srgbClr val="008000"/>
                </a:solidFill>
              </a:rPr>
              <a:t>"Hello</a:t>
            </a:r>
            <a:r>
              <a:rPr lang="en-US" sz="1500" dirty="0">
                <a:solidFill>
                  <a:srgbClr val="C0C0C0"/>
                </a:solidFill>
              </a:rPr>
              <a:t> </a:t>
            </a:r>
            <a:r>
              <a:rPr lang="en-US" sz="1500" dirty="0">
                <a:solidFill>
                  <a:srgbClr val="008000"/>
                </a:solidFill>
              </a:rPr>
              <a:t>World"</a:t>
            </a:r>
            <a:r>
              <a:rPr lang="en-US" sz="1500" dirty="0"/>
              <a:t>); </a:t>
            </a:r>
          </a:p>
          <a:p>
            <a:pPr>
              <a:lnSpc>
                <a:spcPct val="110000"/>
              </a:lnSpc>
            </a:pPr>
            <a:r>
              <a:rPr lang="en-US" sz="1500" dirty="0" err="1"/>
              <a:t>data.setValue</a:t>
            </a:r>
            <a:r>
              <a:rPr lang="en-US" sz="1500" dirty="0"/>
              <a:t>(</a:t>
            </a:r>
            <a:r>
              <a:rPr lang="en-US" sz="1500" dirty="0">
                <a:solidFill>
                  <a:srgbClr val="000080"/>
                </a:solidFill>
              </a:rPr>
              <a:t>42</a:t>
            </a:r>
            <a:r>
              <a:rPr lang="en-US" sz="1500" dirty="0"/>
              <a:t>); </a:t>
            </a:r>
            <a:br>
              <a:rPr lang="en-US" sz="1500" dirty="0"/>
            </a:br>
            <a:endParaRPr lang="en-US" sz="1500" dirty="0"/>
          </a:p>
          <a:p>
            <a:pPr>
              <a:lnSpc>
                <a:spcPct val="110000"/>
              </a:lnSpc>
            </a:pPr>
            <a:r>
              <a:rPr lang="en-US" sz="1500" dirty="0" err="1"/>
              <a:t>QTemporaryFile</a:t>
            </a:r>
            <a:r>
              <a:rPr lang="en-US" sz="1500" dirty="0">
                <a:solidFill>
                  <a:srgbClr val="C0C0C0"/>
                </a:solidFill>
              </a:rPr>
              <a:t> </a:t>
            </a:r>
            <a:r>
              <a:rPr lang="en-US" sz="1500" dirty="0"/>
              <a:t>file; </a:t>
            </a:r>
          </a:p>
          <a:p>
            <a:pPr>
              <a:lnSpc>
                <a:spcPct val="110000"/>
              </a:lnSpc>
            </a:pPr>
            <a:r>
              <a:rPr lang="en-US" sz="1500" dirty="0">
                <a:solidFill>
                  <a:srgbClr val="808000"/>
                </a:solidFill>
              </a:rPr>
              <a:t>if</a:t>
            </a:r>
            <a:r>
              <a:rPr lang="en-US" sz="1500" dirty="0">
                <a:solidFill>
                  <a:srgbClr val="C0C0C0"/>
                </a:solidFill>
              </a:rPr>
              <a:t> </a:t>
            </a:r>
            <a:r>
              <a:rPr lang="en-US" sz="1500" dirty="0"/>
              <a:t>(!</a:t>
            </a:r>
            <a:r>
              <a:rPr lang="en-US" sz="1500" dirty="0" err="1"/>
              <a:t>file.open</a:t>
            </a:r>
            <a:r>
              <a:rPr lang="en-US" sz="1500" dirty="0"/>
              <a:t>())</a:t>
            </a:r>
            <a:r>
              <a:rPr lang="en-US" sz="1500" dirty="0">
                <a:solidFill>
                  <a:srgbClr val="C0C0C0"/>
                </a:solidFill>
              </a:rPr>
              <a:t> </a:t>
            </a:r>
            <a:r>
              <a:rPr lang="en-US" sz="1500" dirty="0"/>
              <a:t>{ </a:t>
            </a:r>
            <a:r>
              <a:rPr lang="en-US" sz="1500" dirty="0" err="1">
                <a:solidFill>
                  <a:srgbClr val="000080"/>
                </a:solidFill>
              </a:rPr>
              <a:t>qDebug</a:t>
            </a:r>
            <a:r>
              <a:rPr lang="en-US" sz="1500" dirty="0"/>
              <a:t>()</a:t>
            </a:r>
            <a:r>
              <a:rPr lang="en-US" sz="1500" dirty="0">
                <a:solidFill>
                  <a:srgbClr val="C0C0C0"/>
                </a:solidFill>
              </a:rPr>
              <a:t> </a:t>
            </a:r>
            <a:r>
              <a:rPr lang="en-US" sz="1500" dirty="0"/>
              <a:t>&lt;&lt;</a:t>
            </a:r>
            <a:r>
              <a:rPr lang="en-US" sz="1500" dirty="0">
                <a:solidFill>
                  <a:srgbClr val="C0C0C0"/>
                </a:solidFill>
              </a:rPr>
              <a:t> </a:t>
            </a:r>
            <a:r>
              <a:rPr lang="en-US" sz="1500" dirty="0">
                <a:solidFill>
                  <a:srgbClr val="008000"/>
                </a:solidFill>
              </a:rPr>
              <a:t>"Temp</a:t>
            </a:r>
            <a:r>
              <a:rPr lang="en-US" sz="1500" dirty="0">
                <a:solidFill>
                  <a:srgbClr val="C0C0C0"/>
                </a:solidFill>
              </a:rPr>
              <a:t> </a:t>
            </a:r>
            <a:r>
              <a:rPr lang="en-US" sz="1500" dirty="0">
                <a:solidFill>
                  <a:srgbClr val="008000"/>
                </a:solidFill>
              </a:rPr>
              <a:t>file</a:t>
            </a:r>
            <a:r>
              <a:rPr lang="en-US" sz="1500" dirty="0">
                <a:solidFill>
                  <a:srgbClr val="C0C0C0"/>
                </a:solidFill>
              </a:rPr>
              <a:t> </a:t>
            </a:r>
            <a:r>
              <a:rPr lang="en-US" sz="1500" dirty="0">
                <a:solidFill>
                  <a:srgbClr val="008000"/>
                </a:solidFill>
              </a:rPr>
              <a:t>opening</a:t>
            </a:r>
            <a:r>
              <a:rPr lang="en-US" sz="1500" dirty="0">
                <a:solidFill>
                  <a:srgbClr val="C0C0C0"/>
                </a:solidFill>
              </a:rPr>
              <a:t> </a:t>
            </a:r>
            <a:r>
              <a:rPr lang="en-US" sz="1500" dirty="0">
                <a:solidFill>
                  <a:srgbClr val="008000"/>
                </a:solidFill>
              </a:rPr>
              <a:t>failed."</a:t>
            </a:r>
            <a:r>
              <a:rPr lang="en-US" sz="1500" dirty="0"/>
              <a:t>; </a:t>
            </a:r>
            <a:r>
              <a:rPr lang="en-US" sz="1500" dirty="0">
                <a:solidFill>
                  <a:srgbClr val="808000"/>
                </a:solidFill>
              </a:rPr>
              <a:t>return</a:t>
            </a:r>
            <a:r>
              <a:rPr lang="en-US" sz="1500" dirty="0">
                <a:solidFill>
                  <a:srgbClr val="C0C0C0"/>
                </a:solidFill>
              </a:rPr>
              <a:t> </a:t>
            </a:r>
            <a:r>
              <a:rPr lang="en-US" sz="1500" dirty="0">
                <a:solidFill>
                  <a:srgbClr val="000080"/>
                </a:solidFill>
              </a:rPr>
              <a:t>EXIT_FAILURE</a:t>
            </a:r>
            <a:r>
              <a:rPr lang="en-US" sz="1500" dirty="0"/>
              <a:t>; } </a:t>
            </a:r>
            <a:br>
              <a:rPr lang="en-US" sz="1500" dirty="0"/>
            </a:br>
            <a:endParaRPr lang="en-US" sz="1500" dirty="0"/>
          </a:p>
          <a:p>
            <a:pPr>
              <a:lnSpc>
                <a:spcPct val="110000"/>
              </a:lnSpc>
            </a:pPr>
            <a:r>
              <a:rPr lang="en-US" sz="1500" dirty="0" err="1"/>
              <a:t>QDataStream</a:t>
            </a:r>
            <a:r>
              <a:rPr lang="en-US" sz="1500" dirty="0">
                <a:solidFill>
                  <a:srgbClr val="C0C0C0"/>
                </a:solidFill>
              </a:rPr>
              <a:t> </a:t>
            </a:r>
            <a:r>
              <a:rPr lang="en-US" sz="1500" dirty="0"/>
              <a:t>stream(&amp;file); </a:t>
            </a:r>
          </a:p>
          <a:p>
            <a:pPr>
              <a:lnSpc>
                <a:spcPct val="110000"/>
              </a:lnSpc>
            </a:pPr>
            <a:r>
              <a:rPr lang="en-US" sz="1500" dirty="0">
                <a:solidFill>
                  <a:srgbClr val="008000"/>
                </a:solidFill>
              </a:rPr>
              <a:t>//</a:t>
            </a:r>
            <a:r>
              <a:rPr lang="en-US" sz="1500" dirty="0">
                <a:solidFill>
                  <a:srgbClr val="C0C0C0"/>
                </a:solidFill>
              </a:rPr>
              <a:t> </a:t>
            </a:r>
            <a:r>
              <a:rPr lang="en-US" sz="1500" dirty="0">
                <a:solidFill>
                  <a:srgbClr val="008000"/>
                </a:solidFill>
              </a:rPr>
              <a:t>If</a:t>
            </a:r>
            <a:r>
              <a:rPr lang="en-US" sz="1500" dirty="0">
                <a:solidFill>
                  <a:srgbClr val="C0C0C0"/>
                </a:solidFill>
              </a:rPr>
              <a:t> </a:t>
            </a:r>
            <a:r>
              <a:rPr lang="en-US" sz="1500" dirty="0">
                <a:solidFill>
                  <a:srgbClr val="008000"/>
                </a:solidFill>
              </a:rPr>
              <a:t>a</a:t>
            </a:r>
            <a:r>
              <a:rPr lang="en-US" sz="1500" dirty="0">
                <a:solidFill>
                  <a:srgbClr val="C0C0C0"/>
                </a:solidFill>
              </a:rPr>
              <a:t> </a:t>
            </a:r>
            <a:r>
              <a:rPr lang="en-US" sz="1500" dirty="0">
                <a:solidFill>
                  <a:srgbClr val="008000"/>
                </a:solidFill>
              </a:rPr>
              <a:t>custom</a:t>
            </a:r>
            <a:r>
              <a:rPr lang="en-US" sz="1500" dirty="0">
                <a:solidFill>
                  <a:srgbClr val="C0C0C0"/>
                </a:solidFill>
              </a:rPr>
              <a:t> </a:t>
            </a:r>
            <a:r>
              <a:rPr lang="en-US" sz="1500" dirty="0">
                <a:solidFill>
                  <a:srgbClr val="008000"/>
                </a:solidFill>
              </a:rPr>
              <a:t>type</a:t>
            </a:r>
            <a:r>
              <a:rPr lang="en-US" sz="1500" dirty="0">
                <a:solidFill>
                  <a:srgbClr val="C0C0C0"/>
                </a:solidFill>
              </a:rPr>
              <a:t> </a:t>
            </a:r>
            <a:r>
              <a:rPr lang="en-US" sz="1500" dirty="0">
                <a:solidFill>
                  <a:srgbClr val="008000"/>
                </a:solidFill>
              </a:rPr>
              <a:t>is</a:t>
            </a:r>
            <a:r>
              <a:rPr lang="en-US" sz="1500" dirty="0">
                <a:solidFill>
                  <a:srgbClr val="C0C0C0"/>
                </a:solidFill>
              </a:rPr>
              <a:t> </a:t>
            </a:r>
            <a:r>
              <a:rPr lang="en-US" sz="1500" dirty="0" err="1">
                <a:solidFill>
                  <a:srgbClr val="008000"/>
                </a:solidFill>
              </a:rPr>
              <a:t>searilzed</a:t>
            </a:r>
            <a:r>
              <a:rPr lang="en-US" sz="1500" dirty="0">
                <a:solidFill>
                  <a:srgbClr val="C0C0C0"/>
                </a:solidFill>
              </a:rPr>
              <a:t> </a:t>
            </a:r>
            <a:r>
              <a:rPr lang="en-US" sz="1500" dirty="0">
                <a:solidFill>
                  <a:srgbClr val="008000"/>
                </a:solidFill>
              </a:rPr>
              <a:t>using</a:t>
            </a:r>
            <a:r>
              <a:rPr lang="en-US" sz="1500" dirty="0">
                <a:solidFill>
                  <a:srgbClr val="C0C0C0"/>
                </a:solidFill>
              </a:rPr>
              <a:t> </a:t>
            </a:r>
            <a:r>
              <a:rPr lang="en-US" sz="1500" dirty="0" err="1">
                <a:solidFill>
                  <a:srgbClr val="008000"/>
                </a:solidFill>
              </a:rPr>
              <a:t>QVariant</a:t>
            </a:r>
            <a:r>
              <a:rPr lang="en-US" sz="1500" dirty="0">
                <a:solidFill>
                  <a:srgbClr val="008000"/>
                </a:solidFill>
              </a:rPr>
              <a:t>,</a:t>
            </a:r>
            <a:r>
              <a:rPr lang="en-US" sz="1500" dirty="0"/>
              <a:t> </a:t>
            </a:r>
          </a:p>
          <a:p>
            <a:pPr>
              <a:lnSpc>
                <a:spcPct val="110000"/>
              </a:lnSpc>
            </a:pPr>
            <a:r>
              <a:rPr lang="en-US" sz="1500" dirty="0">
                <a:solidFill>
                  <a:srgbClr val="008000"/>
                </a:solidFill>
              </a:rPr>
              <a:t>//</a:t>
            </a:r>
            <a:r>
              <a:rPr lang="en-US" sz="1500" dirty="0">
                <a:solidFill>
                  <a:srgbClr val="C0C0C0"/>
                </a:solidFill>
              </a:rPr>
              <a:t> </a:t>
            </a:r>
            <a:r>
              <a:rPr lang="en-US" sz="1500" dirty="0">
                <a:solidFill>
                  <a:srgbClr val="008000"/>
                </a:solidFill>
              </a:rPr>
              <a:t>serialization</a:t>
            </a:r>
            <a:r>
              <a:rPr lang="en-US" sz="1500" dirty="0">
                <a:solidFill>
                  <a:srgbClr val="C0C0C0"/>
                </a:solidFill>
              </a:rPr>
              <a:t> </a:t>
            </a:r>
            <a:r>
              <a:rPr lang="en-US" sz="1500" dirty="0">
                <a:solidFill>
                  <a:srgbClr val="008000"/>
                </a:solidFill>
              </a:rPr>
              <a:t>operators</a:t>
            </a:r>
            <a:r>
              <a:rPr lang="en-US" sz="1500" dirty="0">
                <a:solidFill>
                  <a:srgbClr val="C0C0C0"/>
                </a:solidFill>
              </a:rPr>
              <a:t> </a:t>
            </a:r>
            <a:r>
              <a:rPr lang="en-US" sz="1500" dirty="0">
                <a:solidFill>
                  <a:srgbClr val="008000"/>
                </a:solidFill>
              </a:rPr>
              <a:t>need</a:t>
            </a:r>
            <a:r>
              <a:rPr lang="en-US" sz="1500" dirty="0">
                <a:solidFill>
                  <a:srgbClr val="C0C0C0"/>
                </a:solidFill>
              </a:rPr>
              <a:t> </a:t>
            </a:r>
            <a:r>
              <a:rPr lang="en-US" sz="1500" dirty="0">
                <a:solidFill>
                  <a:srgbClr val="008000"/>
                </a:solidFill>
              </a:rPr>
              <a:t>to</a:t>
            </a:r>
            <a:r>
              <a:rPr lang="en-US" sz="1500" dirty="0">
                <a:solidFill>
                  <a:srgbClr val="C0C0C0"/>
                </a:solidFill>
              </a:rPr>
              <a:t> </a:t>
            </a:r>
            <a:r>
              <a:rPr lang="en-US" sz="1500" dirty="0">
                <a:solidFill>
                  <a:srgbClr val="008000"/>
                </a:solidFill>
              </a:rPr>
              <a:t>be</a:t>
            </a:r>
            <a:r>
              <a:rPr lang="en-US" sz="1500" dirty="0">
                <a:solidFill>
                  <a:srgbClr val="C0C0C0"/>
                </a:solidFill>
              </a:rPr>
              <a:t> </a:t>
            </a:r>
            <a:r>
              <a:rPr lang="en-US" sz="1500" dirty="0">
                <a:solidFill>
                  <a:srgbClr val="008000"/>
                </a:solidFill>
              </a:rPr>
              <a:t>provided</a:t>
            </a:r>
            <a:r>
              <a:rPr lang="en-US" sz="1500" dirty="0"/>
              <a:t> </a:t>
            </a:r>
          </a:p>
          <a:p>
            <a:pPr>
              <a:lnSpc>
                <a:spcPct val="110000"/>
              </a:lnSpc>
            </a:pPr>
            <a:r>
              <a:rPr lang="en-US" sz="1500" dirty="0">
                <a:solidFill>
                  <a:srgbClr val="000080"/>
                </a:solidFill>
              </a:rPr>
              <a:t>#</a:t>
            </a:r>
            <a:r>
              <a:rPr lang="en-US" sz="1500" dirty="0" err="1">
                <a:solidFill>
                  <a:srgbClr val="000080"/>
                </a:solidFill>
              </a:rPr>
              <a:t>ifndef</a:t>
            </a:r>
            <a:r>
              <a:rPr lang="en-US" sz="1500" dirty="0">
                <a:solidFill>
                  <a:srgbClr val="C0C0C0"/>
                </a:solidFill>
              </a:rPr>
              <a:t> </a:t>
            </a:r>
            <a:r>
              <a:rPr lang="en-US" sz="1500" dirty="0"/>
              <a:t>USE_VARIANT </a:t>
            </a:r>
          </a:p>
          <a:p>
            <a:pPr>
              <a:lnSpc>
                <a:spcPct val="110000"/>
              </a:lnSpc>
            </a:pPr>
            <a:r>
              <a:rPr lang="en-US" sz="1500" dirty="0"/>
              <a:t>stream</a:t>
            </a:r>
            <a:r>
              <a:rPr lang="en-US" sz="1500" dirty="0">
                <a:solidFill>
                  <a:srgbClr val="C0C0C0"/>
                </a:solidFill>
              </a:rPr>
              <a:t> </a:t>
            </a:r>
            <a:r>
              <a:rPr lang="en-US" sz="1500" dirty="0"/>
              <a:t>&lt;&lt;</a:t>
            </a:r>
            <a:r>
              <a:rPr lang="en-US" sz="1500" dirty="0">
                <a:solidFill>
                  <a:srgbClr val="C0C0C0"/>
                </a:solidFill>
              </a:rPr>
              <a:t> </a:t>
            </a:r>
            <a:r>
              <a:rPr lang="en-US" sz="1500" dirty="0"/>
              <a:t>data; </a:t>
            </a:r>
          </a:p>
          <a:p>
            <a:pPr>
              <a:lnSpc>
                <a:spcPct val="110000"/>
              </a:lnSpc>
            </a:pPr>
            <a:r>
              <a:rPr lang="en-US" sz="1500" dirty="0">
                <a:solidFill>
                  <a:srgbClr val="000080"/>
                </a:solidFill>
              </a:rPr>
              <a:t>#else</a:t>
            </a:r>
            <a:r>
              <a:rPr lang="en-US" sz="1500" dirty="0"/>
              <a:t> </a:t>
            </a:r>
          </a:p>
          <a:p>
            <a:pPr>
              <a:lnSpc>
                <a:spcPct val="110000"/>
              </a:lnSpc>
            </a:pPr>
            <a:r>
              <a:rPr lang="en-US" sz="1500" dirty="0" err="1"/>
              <a:t>qRegisterMetaTypeStreamOperators</a:t>
            </a:r>
            <a:r>
              <a:rPr lang="en-US" sz="1500" dirty="0"/>
              <a:t>&lt;Data&gt;(</a:t>
            </a:r>
            <a:r>
              <a:rPr lang="en-US" sz="1500" dirty="0">
                <a:solidFill>
                  <a:srgbClr val="008000"/>
                </a:solidFill>
              </a:rPr>
              <a:t>"Data"</a:t>
            </a:r>
            <a:r>
              <a:rPr lang="en-US" sz="1500" dirty="0"/>
              <a:t>); </a:t>
            </a:r>
          </a:p>
          <a:p>
            <a:pPr>
              <a:lnSpc>
                <a:spcPct val="110000"/>
              </a:lnSpc>
            </a:pPr>
            <a:r>
              <a:rPr lang="en-US" sz="1500" dirty="0" err="1"/>
              <a:t>QVariant</a:t>
            </a:r>
            <a:r>
              <a:rPr lang="en-US" sz="1500" dirty="0">
                <a:solidFill>
                  <a:srgbClr val="C0C0C0"/>
                </a:solidFill>
              </a:rPr>
              <a:t> </a:t>
            </a:r>
            <a:r>
              <a:rPr lang="en-US" sz="1500" dirty="0" err="1"/>
              <a:t>variantData</a:t>
            </a:r>
            <a:r>
              <a:rPr lang="en-US" sz="1500" dirty="0"/>
              <a:t>(</a:t>
            </a:r>
            <a:r>
              <a:rPr lang="en-US" sz="1500" dirty="0" err="1"/>
              <a:t>QVariant</a:t>
            </a:r>
            <a:r>
              <a:rPr lang="en-US" sz="1500" dirty="0"/>
              <a:t>::</a:t>
            </a:r>
            <a:r>
              <a:rPr lang="en-US" sz="1500" dirty="0" err="1"/>
              <a:t>fromValue</a:t>
            </a:r>
            <a:r>
              <a:rPr lang="en-US" sz="1500" dirty="0"/>
              <a:t>(data)); </a:t>
            </a:r>
          </a:p>
          <a:p>
            <a:pPr>
              <a:lnSpc>
                <a:spcPct val="110000"/>
              </a:lnSpc>
            </a:pPr>
            <a:r>
              <a:rPr lang="en-US" sz="1500" dirty="0"/>
              <a:t>stream</a:t>
            </a:r>
            <a:r>
              <a:rPr lang="en-US" sz="1500" dirty="0">
                <a:solidFill>
                  <a:srgbClr val="C0C0C0"/>
                </a:solidFill>
              </a:rPr>
              <a:t> </a:t>
            </a:r>
            <a:r>
              <a:rPr lang="en-US" sz="1500" dirty="0"/>
              <a:t>&lt;&lt;</a:t>
            </a:r>
            <a:r>
              <a:rPr lang="en-US" sz="1500" dirty="0">
                <a:solidFill>
                  <a:srgbClr val="C0C0C0"/>
                </a:solidFill>
              </a:rPr>
              <a:t> </a:t>
            </a:r>
            <a:r>
              <a:rPr lang="en-US" sz="1500" dirty="0" err="1"/>
              <a:t>variantData</a:t>
            </a:r>
            <a:r>
              <a:rPr lang="en-US" sz="1500" dirty="0"/>
              <a:t>; </a:t>
            </a:r>
          </a:p>
          <a:p>
            <a:pPr>
              <a:lnSpc>
                <a:spcPct val="110000"/>
              </a:lnSpc>
            </a:pPr>
            <a:r>
              <a:rPr lang="en-US" sz="1500" dirty="0">
                <a:solidFill>
                  <a:srgbClr val="000080"/>
                </a:solidFill>
              </a:rPr>
              <a:t>#</a:t>
            </a:r>
            <a:r>
              <a:rPr lang="en-US" sz="1500" dirty="0" err="1">
                <a:solidFill>
                  <a:srgbClr val="000080"/>
                </a:solidFill>
              </a:rPr>
              <a:t>endif</a:t>
            </a:r>
            <a:r>
              <a:rPr lang="en-US" sz="1500" dirty="0"/>
              <a:t> </a:t>
            </a:r>
            <a:br>
              <a:rPr lang="en-US" sz="1500" dirty="0"/>
            </a:br>
            <a:endParaRPr lang="en-US" sz="1500" dirty="0">
              <a:solidFill>
                <a:srgbClr val="C0C0C0"/>
              </a:solidFill>
            </a:endParaRPr>
          </a:p>
        </p:txBody>
      </p:sp>
      <p:sp>
        <p:nvSpPr>
          <p:cNvPr id="9" name="Footer Placeholder 3">
            <a:extLst>
              <a:ext uri="{FF2B5EF4-FFF2-40B4-BE49-F238E27FC236}">
                <a16:creationId xmlns:a16="http://schemas.microsoft.com/office/drawing/2014/main" id="{021AC5D5-147F-374B-8F7C-E9E58CC4C961}"/>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787336549"/>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 manipulated via a memory pointer</a:t>
            </a:r>
          </a:p>
          <a:p>
            <a:r>
              <a:rPr lang="en-US" dirty="0"/>
              <a:t>Changes stored into a file</a:t>
            </a:r>
          </a:p>
          <a:p>
            <a:pPr lvl="1"/>
            <a:r>
              <a:rPr lang="en-US" dirty="0"/>
              <a:t>Unless the file is open in mode: </a:t>
            </a:r>
            <a:r>
              <a:rPr lang="en-US" dirty="0" err="1">
                <a:latin typeface="Courier New"/>
                <a:cs typeface="Courier New"/>
              </a:rPr>
              <a:t>QFileDevice</a:t>
            </a:r>
            <a:r>
              <a:rPr lang="en-US" dirty="0">
                <a:latin typeface="Courier New"/>
                <a:cs typeface="Courier New"/>
              </a:rPr>
              <a:t>::</a:t>
            </a:r>
            <a:r>
              <a:rPr lang="en-US" dirty="0" err="1">
                <a:latin typeface="Courier New"/>
                <a:cs typeface="Courier New"/>
              </a:rPr>
              <a:t>MapPrivateOption</a:t>
            </a:r>
            <a:endParaRPr lang="en-US" dirty="0"/>
          </a:p>
          <a:p>
            <a:r>
              <a:rPr lang="en-US" dirty="0"/>
              <a:t>Memory keeps mapped, until unmapped or file object destroyed </a:t>
            </a:r>
          </a:p>
          <a:p>
            <a:endParaRPr lang="en-US" dirty="0"/>
          </a:p>
          <a:p>
            <a:endParaRPr lang="en-US" dirty="0"/>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124</a:t>
            </a:fld>
            <a:endParaRPr lang="en-US" dirty="0"/>
          </a:p>
        </p:txBody>
      </p:sp>
      <p:sp>
        <p:nvSpPr>
          <p:cNvPr id="6" name="Title 5"/>
          <p:cNvSpPr>
            <a:spLocks noGrp="1"/>
          </p:cNvSpPr>
          <p:nvPr>
            <p:ph type="title"/>
          </p:nvPr>
        </p:nvSpPr>
        <p:spPr/>
        <p:txBody>
          <a:bodyPr/>
          <a:lstStyle/>
          <a:p>
            <a:r>
              <a:rPr lang="en-US" dirty="0"/>
              <a:t>Memory-Mapped Files</a:t>
            </a:r>
          </a:p>
        </p:txBody>
      </p:sp>
      <p:sp>
        <p:nvSpPr>
          <p:cNvPr id="7" name="Content Placeholder 2"/>
          <p:cNvSpPr txBox="1">
            <a:spLocks/>
          </p:cNvSpPr>
          <p:nvPr/>
        </p:nvSpPr>
        <p:spPr>
          <a:xfrm>
            <a:off x="551385" y="3573016"/>
            <a:ext cx="10583587" cy="1986648"/>
          </a:xfrm>
          <a:prstGeom prst="rect">
            <a:avLst/>
          </a:prstGeom>
          <a:solidFill>
            <a:schemeClr val="bg1">
              <a:lumMod val="95000"/>
            </a:schemeClr>
          </a:solidFill>
          <a:ln>
            <a:solidFill>
              <a:srgbClr val="83B92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80008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pPr>
              <a:lnSpc>
                <a:spcPct val="110000"/>
              </a:lnSpc>
            </a:pPr>
            <a:r>
              <a:rPr lang="en-US" sz="1500" dirty="0">
                <a:solidFill>
                  <a:srgbClr val="808000"/>
                </a:solidFill>
              </a:rPr>
              <a:t>if</a:t>
            </a:r>
            <a:r>
              <a:rPr lang="en-US" sz="1500" dirty="0">
                <a:solidFill>
                  <a:srgbClr val="C0C0C0"/>
                </a:solidFill>
              </a:rPr>
              <a:t> </a:t>
            </a:r>
            <a:r>
              <a:rPr lang="en-US" sz="1500" dirty="0"/>
              <a:t>(!</a:t>
            </a:r>
            <a:r>
              <a:rPr lang="en-US" sz="1500" dirty="0" err="1"/>
              <a:t>file.</a:t>
            </a:r>
            <a:r>
              <a:rPr lang="en-US" sz="1500" i="1" dirty="0" err="1">
                <a:solidFill>
                  <a:srgbClr val="000000"/>
                </a:solidFill>
              </a:rPr>
              <a:t>open</a:t>
            </a:r>
            <a:r>
              <a:rPr lang="en-US" sz="1500" dirty="0"/>
              <a:t>(</a:t>
            </a:r>
            <a:r>
              <a:rPr lang="en-US" sz="1500" dirty="0" err="1"/>
              <a:t>QFile</a:t>
            </a:r>
            <a:r>
              <a:rPr lang="en-US" sz="1500" dirty="0"/>
              <a:t>::</a:t>
            </a:r>
            <a:r>
              <a:rPr lang="en-US" sz="1500" dirty="0" err="1"/>
              <a:t>ReadWrite</a:t>
            </a:r>
            <a:r>
              <a:rPr lang="en-US" sz="1500" dirty="0">
                <a:solidFill>
                  <a:srgbClr val="C0C0C0"/>
                </a:solidFill>
              </a:rPr>
              <a:t> </a:t>
            </a:r>
            <a:r>
              <a:rPr lang="en-US" sz="1500" dirty="0"/>
              <a:t>|</a:t>
            </a:r>
            <a:r>
              <a:rPr lang="en-US" sz="1500" dirty="0">
                <a:solidFill>
                  <a:srgbClr val="C0C0C0"/>
                </a:solidFill>
              </a:rPr>
              <a:t> </a:t>
            </a:r>
            <a:r>
              <a:rPr lang="en-US" sz="1500" dirty="0" err="1"/>
              <a:t>QIODevice</a:t>
            </a:r>
            <a:r>
              <a:rPr lang="en-US" sz="1500" dirty="0"/>
              <a:t>::Text))</a:t>
            </a:r>
            <a:r>
              <a:rPr lang="en-US" sz="1500" dirty="0">
                <a:solidFill>
                  <a:srgbClr val="C0C0C0"/>
                </a:solidFill>
              </a:rPr>
              <a:t> </a:t>
            </a:r>
          </a:p>
          <a:p>
            <a:pPr>
              <a:lnSpc>
                <a:spcPct val="110000"/>
              </a:lnSpc>
            </a:pPr>
            <a:r>
              <a:rPr lang="en-US" sz="1500" dirty="0">
                <a:solidFill>
                  <a:srgbClr val="C0C0C0"/>
                </a:solidFill>
              </a:rPr>
              <a:t>    </a:t>
            </a:r>
            <a:r>
              <a:rPr lang="en-US" sz="1500" dirty="0"/>
              <a:t>; </a:t>
            </a:r>
            <a:r>
              <a:rPr lang="en-US" sz="1500" dirty="0">
                <a:solidFill>
                  <a:srgbClr val="008000"/>
                </a:solidFill>
              </a:rPr>
              <a:t>// Error handling </a:t>
            </a:r>
            <a:endParaRPr lang="en-US" sz="1500" dirty="0"/>
          </a:p>
          <a:p>
            <a:pPr>
              <a:lnSpc>
                <a:spcPct val="110000"/>
              </a:lnSpc>
            </a:pPr>
            <a:r>
              <a:rPr lang="en-US" sz="1500" dirty="0" err="1"/>
              <a:t>uchar</a:t>
            </a:r>
            <a:r>
              <a:rPr lang="en-US" sz="1500" dirty="0">
                <a:solidFill>
                  <a:srgbClr val="C0C0C0"/>
                </a:solidFill>
              </a:rPr>
              <a:t> </a:t>
            </a:r>
            <a:r>
              <a:rPr lang="en-US" sz="1500" dirty="0"/>
              <a:t>*</a:t>
            </a:r>
            <a:r>
              <a:rPr lang="en-US" sz="1500" dirty="0" err="1"/>
              <a:t>mappedPointer</a:t>
            </a:r>
            <a:r>
              <a:rPr lang="en-US" sz="1500" dirty="0">
                <a:solidFill>
                  <a:srgbClr val="C0C0C0"/>
                </a:solidFill>
              </a:rPr>
              <a:t> </a:t>
            </a:r>
            <a:r>
              <a:rPr lang="en-US" sz="1500" dirty="0"/>
              <a:t>=</a:t>
            </a:r>
            <a:r>
              <a:rPr lang="en-US" sz="1500" dirty="0">
                <a:solidFill>
                  <a:srgbClr val="C0C0C0"/>
                </a:solidFill>
              </a:rPr>
              <a:t> </a:t>
            </a:r>
            <a:r>
              <a:rPr lang="en-US" sz="1500" dirty="0" err="1"/>
              <a:t>file.map</a:t>
            </a:r>
            <a:r>
              <a:rPr lang="en-US" sz="1500" dirty="0"/>
              <a:t>(</a:t>
            </a:r>
            <a:r>
              <a:rPr lang="en-US" sz="1500" dirty="0">
                <a:solidFill>
                  <a:srgbClr val="000080"/>
                </a:solidFill>
              </a:rPr>
              <a:t>0</a:t>
            </a:r>
            <a:r>
              <a:rPr lang="en-US" sz="1500" dirty="0"/>
              <a:t>,</a:t>
            </a:r>
            <a:r>
              <a:rPr lang="en-US" sz="1500" dirty="0">
                <a:solidFill>
                  <a:srgbClr val="C0C0C0"/>
                </a:solidFill>
              </a:rPr>
              <a:t> </a:t>
            </a:r>
            <a:r>
              <a:rPr lang="en-US" sz="1500" dirty="0" err="1"/>
              <a:t>file.size</a:t>
            </a:r>
            <a:r>
              <a:rPr lang="en-US" sz="1500" dirty="0"/>
              <a:t>());</a:t>
            </a:r>
          </a:p>
          <a:p>
            <a:pPr>
              <a:lnSpc>
                <a:spcPct val="110000"/>
              </a:lnSpc>
            </a:pPr>
            <a:r>
              <a:rPr lang="en-US" sz="1500" dirty="0" err="1"/>
              <a:t>QByteArray</a:t>
            </a:r>
            <a:r>
              <a:rPr lang="en-US" sz="1500" dirty="0">
                <a:solidFill>
                  <a:srgbClr val="C0C0C0"/>
                </a:solidFill>
              </a:rPr>
              <a:t> </a:t>
            </a:r>
            <a:r>
              <a:rPr lang="en-US" sz="1500" dirty="0"/>
              <a:t>array(</a:t>
            </a:r>
            <a:r>
              <a:rPr lang="en-US" sz="1500" dirty="0" err="1">
                <a:solidFill>
                  <a:srgbClr val="808000"/>
                </a:solidFill>
              </a:rPr>
              <a:t>reinterpret_cast</a:t>
            </a:r>
            <a:r>
              <a:rPr lang="en-US" sz="1500" dirty="0"/>
              <a:t>&lt;</a:t>
            </a:r>
            <a:r>
              <a:rPr lang="en-US" sz="1500" dirty="0">
                <a:solidFill>
                  <a:srgbClr val="808000"/>
                </a:solidFill>
              </a:rPr>
              <a:t>char</a:t>
            </a:r>
            <a:r>
              <a:rPr lang="en-US" sz="1500" dirty="0">
                <a:solidFill>
                  <a:srgbClr val="C0C0C0"/>
                </a:solidFill>
              </a:rPr>
              <a:t> </a:t>
            </a:r>
            <a:r>
              <a:rPr lang="en-US" sz="1500" dirty="0"/>
              <a:t>*&gt;(</a:t>
            </a:r>
            <a:r>
              <a:rPr lang="en-US" sz="1500" dirty="0" err="1"/>
              <a:t>mappedPointer</a:t>
            </a:r>
            <a:r>
              <a:rPr lang="en-US" sz="1500" dirty="0"/>
              <a:t>)); </a:t>
            </a:r>
          </a:p>
          <a:p>
            <a:pPr>
              <a:lnSpc>
                <a:spcPct val="110000"/>
              </a:lnSpc>
            </a:pPr>
            <a:r>
              <a:rPr lang="en-US" sz="1500" dirty="0" err="1"/>
              <a:t>array.replace</a:t>
            </a:r>
            <a:r>
              <a:rPr lang="en-US" sz="1500" dirty="0"/>
              <a:t>(</a:t>
            </a:r>
            <a:r>
              <a:rPr lang="en-US" sz="1500" dirty="0">
                <a:solidFill>
                  <a:srgbClr val="008000"/>
                </a:solidFill>
              </a:rPr>
              <a:t>"Dickens"</a:t>
            </a:r>
            <a:r>
              <a:rPr lang="en-US" sz="1500" dirty="0"/>
              <a:t>,</a:t>
            </a:r>
            <a:r>
              <a:rPr lang="en-US" sz="1500" dirty="0">
                <a:solidFill>
                  <a:srgbClr val="C0C0C0"/>
                </a:solidFill>
              </a:rPr>
              <a:t> </a:t>
            </a:r>
            <a:r>
              <a:rPr lang="en-US" sz="1500" dirty="0">
                <a:solidFill>
                  <a:srgbClr val="008000"/>
                </a:solidFill>
              </a:rPr>
              <a:t>"DICKENS"</a:t>
            </a:r>
            <a:r>
              <a:rPr lang="en-US" sz="1500" dirty="0"/>
              <a:t>); </a:t>
            </a:r>
          </a:p>
          <a:p>
            <a:pPr>
              <a:lnSpc>
                <a:spcPct val="110000"/>
              </a:lnSpc>
            </a:pPr>
            <a:r>
              <a:rPr lang="en-US" sz="1500" dirty="0" err="1"/>
              <a:t>memcpy</a:t>
            </a:r>
            <a:r>
              <a:rPr lang="en-US" sz="1500" dirty="0"/>
              <a:t>(</a:t>
            </a:r>
            <a:r>
              <a:rPr lang="en-US" sz="1500" dirty="0" err="1"/>
              <a:t>mappedPointer</a:t>
            </a:r>
            <a:r>
              <a:rPr lang="en-US" sz="1500" dirty="0"/>
              <a:t>,</a:t>
            </a:r>
            <a:r>
              <a:rPr lang="en-US" sz="1500" dirty="0">
                <a:solidFill>
                  <a:srgbClr val="C0C0C0"/>
                </a:solidFill>
              </a:rPr>
              <a:t> </a:t>
            </a:r>
            <a:r>
              <a:rPr lang="en-US" sz="1500" dirty="0" err="1"/>
              <a:t>array.constData</a:t>
            </a:r>
            <a:r>
              <a:rPr lang="en-US" sz="1500" dirty="0"/>
              <a:t>(),</a:t>
            </a:r>
            <a:r>
              <a:rPr lang="en-US" sz="1500" dirty="0">
                <a:solidFill>
                  <a:srgbClr val="C0C0C0"/>
                </a:solidFill>
              </a:rPr>
              <a:t> </a:t>
            </a:r>
            <a:r>
              <a:rPr lang="en-US" sz="1500" dirty="0" err="1"/>
              <a:t>file.</a:t>
            </a:r>
            <a:r>
              <a:rPr lang="en-US" sz="1500" i="1" dirty="0" err="1">
                <a:solidFill>
                  <a:srgbClr val="000000"/>
                </a:solidFill>
              </a:rPr>
              <a:t>size</a:t>
            </a:r>
            <a:r>
              <a:rPr lang="en-US" sz="1500" dirty="0"/>
              <a:t>());</a:t>
            </a:r>
            <a:endParaRPr lang="en-US" sz="1500" dirty="0">
              <a:solidFill>
                <a:srgbClr val="C0C0C0"/>
              </a:solidFill>
            </a:endParaRPr>
          </a:p>
        </p:txBody>
      </p:sp>
      <p:sp>
        <p:nvSpPr>
          <p:cNvPr id="9" name="Footer Placeholder 3">
            <a:extLst>
              <a:ext uri="{FF2B5EF4-FFF2-40B4-BE49-F238E27FC236}">
                <a16:creationId xmlns:a16="http://schemas.microsoft.com/office/drawing/2014/main" id="{59D8A291-0FA3-C94C-B0D1-2BAFE8910ADF}"/>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4025229304"/>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QtCore</a:t>
            </a:r>
            <a:r>
              <a:rPr lang="en-US" dirty="0"/>
              <a:t> is an essential Qt module, on which all other modules are dependent</a:t>
            </a:r>
          </a:p>
          <a:p>
            <a:endParaRPr lang="en-US" dirty="0"/>
          </a:p>
          <a:p>
            <a:r>
              <a:rPr lang="en-US" dirty="0"/>
              <a:t>It provides basic types, threads, item containers, streaming and many other features</a:t>
            </a:r>
          </a:p>
          <a:p>
            <a:endParaRPr lang="en-US" dirty="0"/>
          </a:p>
          <a:p>
            <a:r>
              <a:rPr lang="en-US" dirty="0" err="1">
                <a:latin typeface="Courier New"/>
                <a:cs typeface="Courier New"/>
              </a:rPr>
              <a:t>QString</a:t>
            </a:r>
            <a:r>
              <a:rPr lang="en-US" dirty="0"/>
              <a:t> provides a rich API to manipulate 16-bit Unicode characters</a:t>
            </a:r>
          </a:p>
          <a:p>
            <a:pPr lvl="1"/>
            <a:r>
              <a:rPr lang="en-US" dirty="0"/>
              <a:t>Characters are coded to strings using </a:t>
            </a:r>
            <a:r>
              <a:rPr lang="en-US" dirty="0" err="1">
                <a:latin typeface="Courier New"/>
                <a:cs typeface="Courier New"/>
              </a:rPr>
              <a:t>QCodec</a:t>
            </a:r>
            <a:endParaRPr lang="en-US" dirty="0">
              <a:latin typeface="Courier New"/>
              <a:cs typeface="Courier New"/>
            </a:endParaRPr>
          </a:p>
          <a:p>
            <a:pPr marL="0" indent="0">
              <a:buNone/>
            </a:pPr>
            <a:endParaRPr lang="en-US" dirty="0"/>
          </a:p>
          <a:p>
            <a:r>
              <a:rPr lang="en-US" dirty="0" err="1">
                <a:latin typeface="Courier New"/>
                <a:cs typeface="Courier New"/>
              </a:rPr>
              <a:t>QByteArray</a:t>
            </a:r>
            <a:r>
              <a:rPr lang="en-US" dirty="0"/>
              <a:t> is a container of bytes</a:t>
            </a:r>
          </a:p>
          <a:p>
            <a:endParaRPr lang="en-US" dirty="0"/>
          </a:p>
          <a:p>
            <a:r>
              <a:rPr lang="en-US" dirty="0"/>
              <a:t>Qt provides its own item containers and iterators</a:t>
            </a:r>
          </a:p>
          <a:p>
            <a:pPr lvl="1"/>
            <a:r>
              <a:rPr lang="en-US" dirty="0"/>
              <a:t>For example, </a:t>
            </a:r>
            <a:r>
              <a:rPr lang="en-US" dirty="0">
                <a:latin typeface="Courier New"/>
                <a:cs typeface="Courier New"/>
              </a:rPr>
              <a:t>Q_FOREACH</a:t>
            </a:r>
            <a:r>
              <a:rPr lang="en-US" dirty="0"/>
              <a:t> macro can be used to iterate a container or array as with C++ 11 range-loop</a:t>
            </a:r>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125</a:t>
            </a:fld>
            <a:endParaRPr lang="en-US" dirty="0"/>
          </a:p>
        </p:txBody>
      </p:sp>
      <p:sp>
        <p:nvSpPr>
          <p:cNvPr id="6" name="Title 5"/>
          <p:cNvSpPr>
            <a:spLocks noGrp="1"/>
          </p:cNvSpPr>
          <p:nvPr>
            <p:ph type="title"/>
          </p:nvPr>
        </p:nvSpPr>
        <p:spPr/>
        <p:txBody>
          <a:bodyPr/>
          <a:lstStyle/>
          <a:p>
            <a:r>
              <a:rPr lang="en-US" dirty="0"/>
              <a:t>Summary</a:t>
            </a:r>
          </a:p>
        </p:txBody>
      </p:sp>
      <p:sp>
        <p:nvSpPr>
          <p:cNvPr id="7" name="TextBox 6"/>
          <p:cNvSpPr txBox="1"/>
          <p:nvPr/>
        </p:nvSpPr>
        <p:spPr>
          <a:xfrm>
            <a:off x="8253528" y="332660"/>
            <a:ext cx="3670496" cy="307777"/>
          </a:xfrm>
          <a:prstGeom prst="rect">
            <a:avLst/>
          </a:prstGeom>
          <a:noFill/>
        </p:spPr>
        <p:txBody>
          <a:bodyPr wrap="square" rtlCol="0">
            <a:spAutoFit/>
          </a:bodyPr>
          <a:lstStyle/>
          <a:p>
            <a:pPr algn="r"/>
            <a:r>
              <a:rPr lang="en-US" sz="1400" dirty="0"/>
              <a:t>Lab 3: Item Containers</a:t>
            </a:r>
          </a:p>
        </p:txBody>
      </p:sp>
      <p:sp>
        <p:nvSpPr>
          <p:cNvPr id="9" name="Footer Placeholder 3">
            <a:extLst>
              <a:ext uri="{FF2B5EF4-FFF2-40B4-BE49-F238E27FC236}">
                <a16:creationId xmlns:a16="http://schemas.microsoft.com/office/drawing/2014/main" id="{8A3B1032-D83E-AA49-BB5E-0388B0EA3A7B}"/>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748151505"/>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icture Placeholder 15"/>
          <p:cNvSpPr>
            <a:spLocks noGrp="1"/>
          </p:cNvSpPr>
          <p:nvPr>
            <p:ph type="pic" sz="quarter" idx="14"/>
          </p:nvPr>
        </p:nvSpPr>
        <p:spPr/>
      </p:sp>
      <p:sp>
        <p:nvSpPr>
          <p:cNvPr id="13" name="Title 12"/>
          <p:cNvSpPr>
            <a:spLocks noGrp="1"/>
          </p:cNvSpPr>
          <p:nvPr>
            <p:ph type="ctrTitle"/>
          </p:nvPr>
        </p:nvSpPr>
        <p:spPr/>
        <p:txBody>
          <a:bodyPr/>
          <a:lstStyle/>
          <a:p>
            <a:r>
              <a:rPr lang="fi-FI" dirty="0" err="1"/>
              <a:t>Thank</a:t>
            </a:r>
            <a:r>
              <a:rPr lang="fi-FI" dirty="0"/>
              <a:t> </a:t>
            </a:r>
            <a:r>
              <a:rPr lang="fi-FI" dirty="0" err="1"/>
              <a:t>You</a:t>
            </a:r>
            <a:endParaRPr lang="fi-FI" dirty="0"/>
          </a:p>
        </p:txBody>
      </p:sp>
      <p:sp>
        <p:nvSpPr>
          <p:cNvPr id="14" name="Subtitle 13"/>
          <p:cNvSpPr>
            <a:spLocks noGrp="1"/>
          </p:cNvSpPr>
          <p:nvPr>
            <p:ph type="subTitle" idx="1"/>
          </p:nvPr>
        </p:nvSpPr>
        <p:spPr/>
        <p:txBody>
          <a:bodyPr/>
          <a:lstStyle/>
          <a:p>
            <a:endParaRPr lang="fi-FI"/>
          </a:p>
        </p:txBody>
      </p:sp>
      <p:sp>
        <p:nvSpPr>
          <p:cNvPr id="5" name="Date Placeholder 4"/>
          <p:cNvSpPr>
            <a:spLocks noGrp="1"/>
          </p:cNvSpPr>
          <p:nvPr>
            <p:ph type="dt" sz="half" idx="10"/>
          </p:nvPr>
        </p:nvSpPr>
        <p:spPr/>
        <p:txBody>
          <a:bodyPr/>
          <a:lstStyle/>
          <a:p>
            <a:fld id="{269C4131-FF23-40D3-9140-FC93C04B2670}" type="datetime3">
              <a:rPr lang="en-US" smtClean="0"/>
              <a:t>12 March 2018</a:t>
            </a:fld>
            <a:endParaRPr lang="en-US"/>
          </a:p>
        </p:txBody>
      </p:sp>
      <p:sp>
        <p:nvSpPr>
          <p:cNvPr id="6" name="Footer Placeholder 5"/>
          <p:cNvSpPr>
            <a:spLocks noGrp="1"/>
          </p:cNvSpPr>
          <p:nvPr>
            <p:ph type="ftr" sz="quarter" idx="11"/>
          </p:nvPr>
        </p:nvSpPr>
        <p:spPr/>
        <p:txBody>
          <a:bodyPr/>
          <a:lstStyle/>
          <a:p>
            <a:r>
              <a:rPr lang="en-US"/>
              <a:t>Presentation name / Author</a:t>
            </a:r>
          </a:p>
        </p:txBody>
      </p:sp>
      <p:sp>
        <p:nvSpPr>
          <p:cNvPr id="7" name="Slide Number Placeholder 6"/>
          <p:cNvSpPr>
            <a:spLocks noGrp="1"/>
          </p:cNvSpPr>
          <p:nvPr>
            <p:ph type="sldNum" sz="quarter" idx="12"/>
          </p:nvPr>
        </p:nvSpPr>
        <p:spPr/>
        <p:txBody>
          <a:bodyPr/>
          <a:lstStyle/>
          <a:p>
            <a:fld id="{A683D178-98AA-4574-9EAA-8EB007C55176}" type="slidenum">
              <a:rPr lang="en-US" smtClean="0"/>
              <a:pPr/>
              <a:t>126</a:t>
            </a:fld>
            <a:endParaRPr lang="en-US"/>
          </a:p>
        </p:txBody>
      </p:sp>
      <p:sp>
        <p:nvSpPr>
          <p:cNvPr id="15" name="Text Placeholder 14"/>
          <p:cNvSpPr>
            <a:spLocks noGrp="1"/>
          </p:cNvSpPr>
          <p:nvPr>
            <p:ph type="body" sz="quarter" idx="13"/>
          </p:nvPr>
        </p:nvSpPr>
        <p:spPr/>
        <p:txBody>
          <a:bodyPr/>
          <a:lstStyle/>
          <a:p>
            <a:r>
              <a:rPr lang="fi-FI" dirty="0" err="1"/>
              <a:t>training@qt.io</a:t>
            </a:r>
            <a:endParaRPr lang="fi-FI" dirty="0"/>
          </a:p>
        </p:txBody>
      </p:sp>
      <p:sp>
        <p:nvSpPr>
          <p:cNvPr id="17" name="Text Placeholder 16"/>
          <p:cNvSpPr>
            <a:spLocks noGrp="1"/>
          </p:cNvSpPr>
          <p:nvPr>
            <p:ph type="body" sz="quarter" idx="15"/>
          </p:nvPr>
        </p:nvSpPr>
        <p:spPr/>
        <p:txBody>
          <a:bodyPr/>
          <a:lstStyle/>
          <a:p>
            <a:endParaRPr lang="fi-FI"/>
          </a:p>
        </p:txBody>
      </p:sp>
    </p:spTree>
    <p:extLst>
      <p:ext uri="{BB962C8B-B14F-4D97-AF65-F5344CB8AC3E}">
        <p14:creationId xmlns:p14="http://schemas.microsoft.com/office/powerpoint/2010/main" val="165263756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p:txBody>
          <a:bodyPr/>
          <a:lstStyle/>
          <a:p>
            <a:r>
              <a:rPr lang="en-US" dirty="0"/>
              <a:t>Cross-platform framework</a:t>
            </a:r>
          </a:p>
          <a:p>
            <a:r>
              <a:rPr lang="en-US" dirty="0"/>
              <a:t>License options and conditions </a:t>
            </a:r>
          </a:p>
          <a:p>
            <a:r>
              <a:rPr lang="en-US" dirty="0"/>
              <a:t>Programming APIs</a:t>
            </a:r>
          </a:p>
          <a:p>
            <a:pPr lvl="1"/>
            <a:r>
              <a:rPr lang="en-US" dirty="0"/>
              <a:t>Intuitive, predictable, easy to learn</a:t>
            </a:r>
          </a:p>
          <a:p>
            <a:pPr lvl="1"/>
            <a:r>
              <a:rPr lang="en-US" dirty="0"/>
              <a:t>Still a large variety of modules for advanced developers</a:t>
            </a:r>
          </a:p>
          <a:p>
            <a:r>
              <a:rPr lang="en-US" dirty="0"/>
              <a:t>Reputation for good documentation</a:t>
            </a:r>
          </a:p>
          <a:p>
            <a:pPr lvl="1"/>
            <a:r>
              <a:rPr lang="en-US" dirty="0"/>
              <a:t>Complete</a:t>
            </a:r>
          </a:p>
          <a:p>
            <a:pPr lvl="1"/>
            <a:r>
              <a:rPr lang="en-US" dirty="0"/>
              <a:t>Plenty of examples and tutorials</a:t>
            </a:r>
          </a:p>
          <a:p>
            <a:r>
              <a:rPr lang="en-US" dirty="0"/>
              <a:t>QtCreator IDE</a:t>
            </a:r>
          </a:p>
          <a:p>
            <a:pPr lvl="1"/>
            <a:r>
              <a:rPr lang="en-US" dirty="0"/>
              <a:t>Free</a:t>
            </a:r>
          </a:p>
          <a:p>
            <a:pPr lvl="1"/>
            <a:r>
              <a:rPr lang="en-US" dirty="0"/>
              <a:t>Debugging, profiling, code analysis</a:t>
            </a:r>
          </a:p>
          <a:p>
            <a:endParaRPr lang="en-US" dirty="0"/>
          </a:p>
        </p:txBody>
      </p:sp>
      <p:sp>
        <p:nvSpPr>
          <p:cNvPr id="8" name="Content Placeholder 7"/>
          <p:cNvSpPr>
            <a:spLocks noGrp="1"/>
          </p:cNvSpPr>
          <p:nvPr>
            <p:ph sz="quarter" idx="4"/>
          </p:nvPr>
        </p:nvSpPr>
        <p:spPr/>
        <p:txBody>
          <a:bodyPr/>
          <a:lstStyle/>
          <a:p>
            <a:r>
              <a:rPr lang="en-US" dirty="0"/>
              <a:t>Community</a:t>
            </a:r>
          </a:p>
          <a:p>
            <a:pPr lvl="1"/>
            <a:r>
              <a:rPr lang="en-US" dirty="0"/>
              <a:t>Support</a:t>
            </a:r>
          </a:p>
          <a:p>
            <a:pPr lvl="1"/>
            <a:r>
              <a:rPr lang="en-US" dirty="0"/>
              <a:t>Co-operation</a:t>
            </a:r>
          </a:p>
          <a:p>
            <a:r>
              <a:rPr lang="en-US" dirty="0"/>
              <a:t>Source code</a:t>
            </a:r>
          </a:p>
          <a:p>
            <a:pPr lvl="1"/>
            <a:r>
              <a:rPr lang="en-US" dirty="0"/>
              <a:t>Complete source code available</a:t>
            </a:r>
          </a:p>
          <a:p>
            <a:r>
              <a:rPr lang="en-US" dirty="0"/>
              <a:t>Patterns</a:t>
            </a:r>
          </a:p>
          <a:p>
            <a:pPr lvl="1"/>
            <a:r>
              <a:rPr lang="en-US" dirty="0"/>
              <a:t>Similar programming paradigms used everywhere</a:t>
            </a:r>
          </a:p>
          <a:p>
            <a:pPr lvl="1"/>
            <a:r>
              <a:rPr lang="en-US" dirty="0"/>
              <a:t>Observer, model/view, P-IMPL, implicit sharing, delegate </a:t>
            </a:r>
          </a:p>
          <a:p>
            <a:r>
              <a:rPr lang="en-US" dirty="0"/>
              <a:t>Performance</a:t>
            </a:r>
          </a:p>
          <a:p>
            <a:pPr lvl="1"/>
            <a:r>
              <a:rPr lang="en-US" dirty="0"/>
              <a:t>Highly optimized, although adds some extra functionality </a:t>
            </a:r>
          </a:p>
          <a:p>
            <a:pPr lvl="1"/>
            <a:endParaRPr lang="en-US" dirty="0"/>
          </a:p>
          <a:p>
            <a:endParaRPr lang="en-US" dirty="0"/>
          </a:p>
        </p:txBody>
      </p:sp>
      <p:sp>
        <p:nvSpPr>
          <p:cNvPr id="9"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13</a:t>
            </a:fld>
            <a:endParaRPr lang="en-US" dirty="0"/>
          </a:p>
        </p:txBody>
      </p:sp>
      <p:sp>
        <p:nvSpPr>
          <p:cNvPr id="6" name="Title 5"/>
          <p:cNvSpPr>
            <a:spLocks noGrp="1"/>
          </p:cNvSpPr>
          <p:nvPr>
            <p:ph type="title"/>
          </p:nvPr>
        </p:nvSpPr>
        <p:spPr/>
        <p:txBody>
          <a:bodyPr/>
          <a:lstStyle/>
          <a:p>
            <a:r>
              <a:rPr lang="en-US" dirty="0"/>
              <a:t>Why Qt?</a:t>
            </a:r>
          </a:p>
        </p:txBody>
      </p:sp>
      <p:sp>
        <p:nvSpPr>
          <p:cNvPr id="10" name="Footer Placeholder 3">
            <a:extLst>
              <a:ext uri="{FF2B5EF4-FFF2-40B4-BE49-F238E27FC236}">
                <a16:creationId xmlns:a16="http://schemas.microsoft.com/office/drawing/2014/main" id="{D4151528-204D-434E-AD41-999CAF5BD185}"/>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55947249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A51485C-34D3-4ECC-994B-A61645FE01F4}" type="datetime3">
              <a:rPr lang="en-US" smtClean="0"/>
              <a:t>12 March 2018</a:t>
            </a:fld>
            <a:endParaRPr lang="en-US"/>
          </a:p>
        </p:txBody>
      </p:sp>
      <p:sp>
        <p:nvSpPr>
          <p:cNvPr id="7" name="Slide Number Placeholder 6"/>
          <p:cNvSpPr>
            <a:spLocks noGrp="1"/>
          </p:cNvSpPr>
          <p:nvPr>
            <p:ph type="sldNum" sz="quarter" idx="12"/>
          </p:nvPr>
        </p:nvSpPr>
        <p:spPr/>
        <p:txBody>
          <a:bodyPr/>
          <a:lstStyle/>
          <a:p>
            <a:fld id="{A683D178-98AA-4574-9EAA-8EB007C55176}" type="slidenum">
              <a:rPr lang="en-US" smtClean="0"/>
              <a:t>14</a:t>
            </a:fld>
            <a:endParaRPr lang="en-US"/>
          </a:p>
        </p:txBody>
      </p:sp>
      <p:sp>
        <p:nvSpPr>
          <p:cNvPr id="2" name="Title 1"/>
          <p:cNvSpPr>
            <a:spLocks noGrp="1"/>
          </p:cNvSpPr>
          <p:nvPr>
            <p:ph type="title"/>
          </p:nvPr>
        </p:nvSpPr>
        <p:spPr/>
        <p:txBody>
          <a:bodyPr/>
          <a:lstStyle/>
          <a:p>
            <a:r>
              <a:rPr lang="fi-FI" dirty="0"/>
              <a:t>Qt Applications </a:t>
            </a:r>
            <a:r>
              <a:rPr lang="fi-FI" dirty="0" err="1"/>
              <a:t>Are</a:t>
            </a:r>
            <a:r>
              <a:rPr lang="fi-FI" dirty="0"/>
              <a:t> </a:t>
            </a:r>
            <a:r>
              <a:rPr lang="fi-FI" dirty="0" err="1"/>
              <a:t>Native</a:t>
            </a:r>
            <a:r>
              <a:rPr lang="fi-FI" dirty="0"/>
              <a:t> Applications</a:t>
            </a:r>
            <a:br>
              <a:rPr lang="en-US" dirty="0"/>
            </a:br>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076" y="2167308"/>
            <a:ext cx="7557025" cy="3253965"/>
          </a:xfrm>
          <a:prstGeom prst="rect">
            <a:avLst/>
          </a:prstGeom>
        </p:spPr>
      </p:pic>
      <p:sp>
        <p:nvSpPr>
          <p:cNvPr id="17" name="Text Placeholder 6"/>
          <p:cNvSpPr txBox="1">
            <a:spLocks/>
          </p:cNvSpPr>
          <p:nvPr/>
        </p:nvSpPr>
        <p:spPr>
          <a:xfrm>
            <a:off x="408956" y="2276474"/>
            <a:ext cx="1800200" cy="1440558"/>
          </a:xfrm>
          <a:prstGeom prst="rect">
            <a:avLst/>
          </a:prstGeom>
        </p:spPr>
        <p:txBody>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r">
              <a:buNone/>
            </a:pPr>
            <a:r>
              <a:rPr lang="en-US" sz="1800" dirty="0" err="1"/>
              <a:t>Qt</a:t>
            </a:r>
            <a:r>
              <a:rPr lang="en-US" sz="1800" dirty="0"/>
              <a:t> / Windows</a:t>
            </a:r>
            <a:endParaRPr lang="en-US" sz="1200" dirty="0"/>
          </a:p>
          <a:p>
            <a:pPr marL="0" indent="0" algn="r">
              <a:buNone/>
            </a:pPr>
            <a:r>
              <a:rPr lang="en-US" sz="1200" dirty="0"/>
              <a:t>Windows GDI</a:t>
            </a:r>
          </a:p>
          <a:p>
            <a:pPr marL="0" indent="0" algn="r">
              <a:buNone/>
            </a:pPr>
            <a:r>
              <a:rPr lang="en-US" sz="1200" dirty="0"/>
              <a:t>Windows Kernel</a:t>
            </a:r>
          </a:p>
          <a:p>
            <a:pPr marL="0" indent="0" algn="r">
              <a:buNone/>
            </a:pPr>
            <a:r>
              <a:rPr lang="en-US" sz="1200" dirty="0"/>
              <a:t>PC HW</a:t>
            </a:r>
          </a:p>
        </p:txBody>
      </p:sp>
      <p:sp>
        <p:nvSpPr>
          <p:cNvPr id="18" name="Text Placeholder 6"/>
          <p:cNvSpPr txBox="1">
            <a:spLocks/>
          </p:cNvSpPr>
          <p:nvPr/>
        </p:nvSpPr>
        <p:spPr>
          <a:xfrm>
            <a:off x="408956" y="4076674"/>
            <a:ext cx="1800200" cy="1440558"/>
          </a:xfrm>
          <a:prstGeom prst="rect">
            <a:avLst/>
          </a:prstGeom>
        </p:spPr>
        <p:txBody>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r">
              <a:buNone/>
            </a:pPr>
            <a:r>
              <a:rPr lang="en-US" sz="1800" dirty="0" err="1"/>
              <a:t>Qt</a:t>
            </a:r>
            <a:r>
              <a:rPr lang="en-US" sz="1800" dirty="0"/>
              <a:t> / Embedded</a:t>
            </a:r>
            <a:endParaRPr lang="en-US" sz="1200" dirty="0"/>
          </a:p>
          <a:p>
            <a:pPr marL="0" indent="0" algn="r">
              <a:buNone/>
            </a:pPr>
            <a:r>
              <a:rPr lang="en-US" sz="1200" dirty="0"/>
              <a:t>X11, Wayland, EGLFS</a:t>
            </a:r>
          </a:p>
          <a:p>
            <a:pPr marL="0" indent="0" algn="r">
              <a:buNone/>
            </a:pPr>
            <a:r>
              <a:rPr lang="en-US" sz="1200" dirty="0"/>
              <a:t>Linux Kernel</a:t>
            </a:r>
          </a:p>
          <a:p>
            <a:pPr marL="0" indent="0" algn="r">
              <a:buNone/>
            </a:pPr>
            <a:r>
              <a:rPr lang="en-US" sz="1200" dirty="0"/>
              <a:t>Embedded HW</a:t>
            </a:r>
          </a:p>
        </p:txBody>
      </p:sp>
      <p:sp>
        <p:nvSpPr>
          <p:cNvPr id="19" name="Text Placeholder 6"/>
          <p:cNvSpPr txBox="1">
            <a:spLocks/>
          </p:cNvSpPr>
          <p:nvPr/>
        </p:nvSpPr>
        <p:spPr>
          <a:xfrm>
            <a:off x="9986020" y="2276474"/>
            <a:ext cx="1800200" cy="1440558"/>
          </a:xfrm>
          <a:prstGeom prst="rect">
            <a:avLst/>
          </a:prstGeom>
        </p:spPr>
        <p:txBody>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buNone/>
            </a:pPr>
            <a:r>
              <a:rPr lang="en-US" sz="1800" dirty="0" err="1"/>
              <a:t>Qt</a:t>
            </a:r>
            <a:r>
              <a:rPr lang="en-US" sz="1800" dirty="0"/>
              <a:t> / OSX </a:t>
            </a:r>
          </a:p>
          <a:p>
            <a:pPr marL="0" indent="0">
              <a:buNone/>
            </a:pPr>
            <a:r>
              <a:rPr lang="en-US" sz="1200" dirty="0"/>
              <a:t>Cocoa</a:t>
            </a:r>
          </a:p>
          <a:p>
            <a:pPr marL="0" indent="0">
              <a:buNone/>
            </a:pPr>
            <a:r>
              <a:rPr lang="en-US" sz="1200" dirty="0"/>
              <a:t>Mac Kernel</a:t>
            </a:r>
          </a:p>
          <a:p>
            <a:pPr marL="0" indent="0">
              <a:buNone/>
            </a:pPr>
            <a:r>
              <a:rPr lang="en-US" sz="1200" dirty="0" err="1"/>
              <a:t>MacHW</a:t>
            </a:r>
            <a:endParaRPr lang="en-US" sz="1200" dirty="0"/>
          </a:p>
        </p:txBody>
      </p:sp>
      <p:sp>
        <p:nvSpPr>
          <p:cNvPr id="20" name="Text Placeholder 6"/>
          <p:cNvSpPr txBox="1">
            <a:spLocks/>
          </p:cNvSpPr>
          <p:nvPr/>
        </p:nvSpPr>
        <p:spPr>
          <a:xfrm>
            <a:off x="10007137" y="4076674"/>
            <a:ext cx="1800200" cy="1440558"/>
          </a:xfrm>
          <a:prstGeom prst="rect">
            <a:avLst/>
          </a:prstGeom>
        </p:spPr>
        <p:txBody>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buNone/>
            </a:pPr>
            <a:r>
              <a:rPr lang="en-US" sz="1800" dirty="0" err="1"/>
              <a:t>Qt</a:t>
            </a:r>
            <a:r>
              <a:rPr lang="en-US" sz="1800" dirty="0"/>
              <a:t> / Android </a:t>
            </a:r>
          </a:p>
          <a:p>
            <a:pPr marL="0" indent="0">
              <a:buNone/>
            </a:pPr>
            <a:r>
              <a:rPr lang="en-US" sz="1200" dirty="0"/>
              <a:t>Android NDK</a:t>
            </a:r>
          </a:p>
          <a:p>
            <a:pPr marL="0" indent="0">
              <a:buNone/>
            </a:pPr>
            <a:r>
              <a:rPr lang="en-US" sz="1200" dirty="0"/>
              <a:t>Android Kernel </a:t>
            </a:r>
          </a:p>
          <a:p>
            <a:pPr marL="0" indent="0">
              <a:buNone/>
            </a:pPr>
            <a:r>
              <a:rPr lang="en-US" sz="1200" dirty="0"/>
              <a:t>Android HW</a:t>
            </a:r>
          </a:p>
        </p:txBody>
      </p:sp>
      <p:sp>
        <p:nvSpPr>
          <p:cNvPr id="11" name="Footer Placeholder 3">
            <a:extLst>
              <a:ext uri="{FF2B5EF4-FFF2-40B4-BE49-F238E27FC236}">
                <a16:creationId xmlns:a16="http://schemas.microsoft.com/office/drawing/2014/main" id="{98D302E1-D071-794E-80C7-B9B73C1C01E0}"/>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73756110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B76A7A-C007-F548-9E52-C7E1C283E548}"/>
              </a:ext>
            </a:extLst>
          </p:cNvPr>
          <p:cNvSpPr>
            <a:spLocks noGrp="1"/>
          </p:cNvSpPr>
          <p:nvPr>
            <p:ph type="dt" sz="half" idx="10"/>
          </p:nvPr>
        </p:nvSpPr>
        <p:spPr>
          <a:xfrm>
            <a:off x="1488263" y="6381750"/>
            <a:ext cx="1800225" cy="142875"/>
          </a:xfrm>
        </p:spPr>
        <p:txBody>
          <a:bodyPr/>
          <a:lstStyle/>
          <a:p>
            <a:fld id="{B051396F-C39B-4224-81A1-5F6D16B5898B}" type="datetime3">
              <a:rPr lang="en-US" smtClean="0"/>
              <a:t>12 March 2018</a:t>
            </a:fld>
            <a:endParaRPr lang="en-US" dirty="0"/>
          </a:p>
        </p:txBody>
      </p:sp>
      <p:sp>
        <p:nvSpPr>
          <p:cNvPr id="4" name="Footer Placeholder 3">
            <a:extLst>
              <a:ext uri="{FF2B5EF4-FFF2-40B4-BE49-F238E27FC236}">
                <a16:creationId xmlns:a16="http://schemas.microsoft.com/office/drawing/2014/main" id="{61B69D0B-C9DA-8042-B110-8421E31D7FA8}"/>
              </a:ext>
            </a:extLst>
          </p:cNvPr>
          <p:cNvSpPr>
            <a:spLocks noGrp="1"/>
          </p:cNvSpPr>
          <p:nvPr>
            <p:ph type="ftr" sz="quarter" idx="11"/>
          </p:nvPr>
        </p:nvSpPr>
        <p:spPr/>
        <p:txBody>
          <a:bodyPr/>
          <a:lstStyle/>
          <a:p>
            <a:r>
              <a:rPr lang="en-US"/>
              <a:t>Presentation name / Author</a:t>
            </a:r>
            <a:endParaRPr lang="en-US" dirty="0"/>
          </a:p>
        </p:txBody>
      </p:sp>
      <p:sp>
        <p:nvSpPr>
          <p:cNvPr id="5" name="Slide Number Placeholder 4">
            <a:extLst>
              <a:ext uri="{FF2B5EF4-FFF2-40B4-BE49-F238E27FC236}">
                <a16:creationId xmlns:a16="http://schemas.microsoft.com/office/drawing/2014/main" id="{4FE99B67-B09E-0F4F-A0DC-0E06EEFE821F}"/>
              </a:ext>
            </a:extLst>
          </p:cNvPr>
          <p:cNvSpPr>
            <a:spLocks noGrp="1"/>
          </p:cNvSpPr>
          <p:nvPr>
            <p:ph type="sldNum" sz="quarter" idx="12"/>
          </p:nvPr>
        </p:nvSpPr>
        <p:spPr>
          <a:xfrm>
            <a:off x="983438" y="6381750"/>
            <a:ext cx="504825" cy="142875"/>
          </a:xfrm>
        </p:spPr>
        <p:txBody>
          <a:bodyPr/>
          <a:lstStyle/>
          <a:p>
            <a:fld id="{A683D178-98AA-4574-9EAA-8EB007C55176}" type="slidenum">
              <a:rPr lang="en-US" smtClean="0"/>
              <a:pPr/>
              <a:t>15</a:t>
            </a:fld>
            <a:endParaRPr lang="en-US" dirty="0"/>
          </a:p>
        </p:txBody>
      </p:sp>
      <p:sp>
        <p:nvSpPr>
          <p:cNvPr id="6" name="Title 5">
            <a:extLst>
              <a:ext uri="{FF2B5EF4-FFF2-40B4-BE49-F238E27FC236}">
                <a16:creationId xmlns:a16="http://schemas.microsoft.com/office/drawing/2014/main" id="{610DEF21-F581-434B-B25E-E7C0EC338230}"/>
              </a:ext>
            </a:extLst>
          </p:cNvPr>
          <p:cNvSpPr>
            <a:spLocks noGrp="1"/>
          </p:cNvSpPr>
          <p:nvPr>
            <p:ph type="title"/>
          </p:nvPr>
        </p:nvSpPr>
        <p:spPr/>
        <p:txBody>
          <a:bodyPr/>
          <a:lstStyle/>
          <a:p>
            <a:r>
              <a:rPr lang="en-US" dirty="0" err="1"/>
              <a:t>Qt</a:t>
            </a:r>
            <a:r>
              <a:rPr lang="en-US" dirty="0"/>
              <a:t> Modules and Tools </a:t>
            </a:r>
          </a:p>
        </p:txBody>
      </p:sp>
      <p:sp>
        <p:nvSpPr>
          <p:cNvPr id="7" name="Snip Diagonal Corner Rectangle 50">
            <a:extLst>
              <a:ext uri="{FF2B5EF4-FFF2-40B4-BE49-F238E27FC236}">
                <a16:creationId xmlns:a16="http://schemas.microsoft.com/office/drawing/2014/main" id="{7F43DB98-19C3-6645-8D37-CBD7EAD93411}"/>
              </a:ext>
            </a:extLst>
          </p:cNvPr>
          <p:cNvSpPr/>
          <p:nvPr/>
        </p:nvSpPr>
        <p:spPr>
          <a:xfrm flipH="1">
            <a:off x="983432" y="5657783"/>
            <a:ext cx="6963491" cy="852864"/>
          </a:xfrm>
          <a:prstGeom prst="snip2DiagRect">
            <a:avLst>
              <a:gd name="adj1" fmla="val 0"/>
              <a:gd name="adj2" fmla="val 1163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solidFill>
                <a:ea typeface="Open Sans" pitchFamily="34" charset="0"/>
                <a:cs typeface="Open Sans" pitchFamily="34" charset="0"/>
              </a:rPr>
              <a:t>Desktop &amp; mobile platforms</a:t>
            </a:r>
          </a:p>
        </p:txBody>
      </p:sp>
      <p:sp>
        <p:nvSpPr>
          <p:cNvPr id="8" name="Snip Diagonal Corner Rectangle 9">
            <a:extLst>
              <a:ext uri="{FF2B5EF4-FFF2-40B4-BE49-F238E27FC236}">
                <a16:creationId xmlns:a16="http://schemas.microsoft.com/office/drawing/2014/main" id="{22DE3F94-3528-7D43-B2FC-12D581E66101}"/>
              </a:ext>
            </a:extLst>
          </p:cNvPr>
          <p:cNvSpPr/>
          <p:nvPr/>
        </p:nvSpPr>
        <p:spPr>
          <a:xfrm flipH="1">
            <a:off x="8055987" y="1301263"/>
            <a:ext cx="2918565" cy="5209384"/>
          </a:xfrm>
          <a:prstGeom prst="snip2DiagRect">
            <a:avLst>
              <a:gd name="adj1" fmla="val 0"/>
              <a:gd name="adj2" fmla="val 433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solidFill>
                <a:ea typeface="Open Sans" pitchFamily="34" charset="0"/>
                <a:cs typeface="Open Sans" pitchFamily="34" charset="0"/>
              </a:rPr>
              <a:t>Development Tools </a:t>
            </a:r>
          </a:p>
        </p:txBody>
      </p:sp>
      <p:sp>
        <p:nvSpPr>
          <p:cNvPr id="9" name="Rectangle 8">
            <a:extLst>
              <a:ext uri="{FF2B5EF4-FFF2-40B4-BE49-F238E27FC236}">
                <a16:creationId xmlns:a16="http://schemas.microsoft.com/office/drawing/2014/main" id="{F6988377-D7F2-6841-8C89-4C6A9D3E72CF}"/>
              </a:ext>
            </a:extLst>
          </p:cNvPr>
          <p:cNvSpPr/>
          <p:nvPr/>
        </p:nvSpPr>
        <p:spPr>
          <a:xfrm>
            <a:off x="8168394" y="1831142"/>
            <a:ext cx="1179674" cy="67060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ea typeface="Open Sans" pitchFamily="34" charset="0"/>
                <a:cs typeface="Open Sans" pitchFamily="34" charset="0"/>
              </a:rPr>
              <a:t>Qt Creator</a:t>
            </a:r>
          </a:p>
          <a:p>
            <a:pPr algn="ctr"/>
            <a:r>
              <a:rPr lang="en-US" sz="1200" dirty="0">
                <a:ea typeface="Open Sans" pitchFamily="34" charset="0"/>
                <a:cs typeface="Open Sans" pitchFamily="34" charset="0"/>
              </a:rPr>
              <a:t>Cross-platform </a:t>
            </a:r>
          </a:p>
          <a:p>
            <a:pPr algn="ctr"/>
            <a:r>
              <a:rPr lang="en-US" sz="1200" dirty="0">
                <a:ea typeface="Open Sans" pitchFamily="34" charset="0"/>
                <a:cs typeface="Open Sans" pitchFamily="34" charset="0"/>
              </a:rPr>
              <a:t>IDE</a:t>
            </a:r>
          </a:p>
        </p:txBody>
      </p:sp>
      <p:sp>
        <p:nvSpPr>
          <p:cNvPr id="10" name="Rectangle 9">
            <a:extLst>
              <a:ext uri="{FF2B5EF4-FFF2-40B4-BE49-F238E27FC236}">
                <a16:creationId xmlns:a16="http://schemas.microsoft.com/office/drawing/2014/main" id="{982E5CBC-CF31-5D4A-B712-0395AA9B3B97}"/>
              </a:ext>
            </a:extLst>
          </p:cNvPr>
          <p:cNvSpPr/>
          <p:nvPr/>
        </p:nvSpPr>
        <p:spPr>
          <a:xfrm>
            <a:off x="8159429" y="2592857"/>
            <a:ext cx="1188641" cy="661092"/>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Qt Designer</a:t>
            </a:r>
          </a:p>
          <a:p>
            <a:pPr algn="ctr"/>
            <a:r>
              <a:rPr lang="en-US" sz="1200" dirty="0">
                <a:ea typeface="Open Sans" pitchFamily="34" charset="0"/>
                <a:cs typeface="Open Sans" pitchFamily="34" charset="0"/>
              </a:rPr>
              <a:t>GUI Designer</a:t>
            </a:r>
          </a:p>
        </p:txBody>
      </p:sp>
      <p:sp>
        <p:nvSpPr>
          <p:cNvPr id="11" name="Rectangle 10">
            <a:extLst>
              <a:ext uri="{FF2B5EF4-FFF2-40B4-BE49-F238E27FC236}">
                <a16:creationId xmlns:a16="http://schemas.microsoft.com/office/drawing/2014/main" id="{14219DE6-38A4-2343-859A-17840DFD6165}"/>
              </a:ext>
            </a:extLst>
          </p:cNvPr>
          <p:cNvSpPr/>
          <p:nvPr/>
        </p:nvSpPr>
        <p:spPr>
          <a:xfrm>
            <a:off x="8168394" y="3349305"/>
            <a:ext cx="1179674" cy="656844"/>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Qt </a:t>
            </a:r>
            <a:r>
              <a:rPr lang="en-US" sz="1200" dirty="0" err="1">
                <a:ea typeface="Open Sans" pitchFamily="34" charset="0"/>
                <a:cs typeface="Open Sans" pitchFamily="34" charset="0"/>
              </a:rPr>
              <a:t>Linquist</a:t>
            </a:r>
            <a:endParaRPr lang="en-US" sz="1200" dirty="0">
              <a:ea typeface="Open Sans" pitchFamily="34" charset="0"/>
              <a:cs typeface="Open Sans" pitchFamily="34" charset="0"/>
            </a:endParaRPr>
          </a:p>
          <a:p>
            <a:pPr algn="ctr"/>
            <a:r>
              <a:rPr lang="en-US" sz="1067" dirty="0">
                <a:ea typeface="Open Sans" pitchFamily="34" charset="0"/>
                <a:cs typeface="Open Sans" pitchFamily="34" charset="0"/>
              </a:rPr>
              <a:t>I18N Toolset</a:t>
            </a:r>
          </a:p>
        </p:txBody>
      </p:sp>
      <p:sp>
        <p:nvSpPr>
          <p:cNvPr id="12" name="Rectangle 11">
            <a:extLst>
              <a:ext uri="{FF2B5EF4-FFF2-40B4-BE49-F238E27FC236}">
                <a16:creationId xmlns:a16="http://schemas.microsoft.com/office/drawing/2014/main" id="{D28DA091-CB31-A444-8BCA-47290DC1B3D7}"/>
              </a:ext>
            </a:extLst>
          </p:cNvPr>
          <p:cNvSpPr/>
          <p:nvPr/>
        </p:nvSpPr>
        <p:spPr>
          <a:xfrm>
            <a:off x="8168395" y="4105788"/>
            <a:ext cx="1179676" cy="67060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ea typeface="Open Sans" pitchFamily="34" charset="0"/>
                <a:cs typeface="Open Sans" pitchFamily="34" charset="0"/>
              </a:rPr>
              <a:t>Qt Assistant</a:t>
            </a:r>
          </a:p>
          <a:p>
            <a:pPr algn="ctr"/>
            <a:r>
              <a:rPr lang="en-US" sz="1200" dirty="0">
                <a:ea typeface="Open Sans" pitchFamily="34" charset="0"/>
                <a:cs typeface="Open Sans" pitchFamily="34" charset="0"/>
              </a:rPr>
              <a:t>Documentation Tool</a:t>
            </a:r>
          </a:p>
        </p:txBody>
      </p:sp>
      <p:sp>
        <p:nvSpPr>
          <p:cNvPr id="13" name="Rectangle 12">
            <a:extLst>
              <a:ext uri="{FF2B5EF4-FFF2-40B4-BE49-F238E27FC236}">
                <a16:creationId xmlns:a16="http://schemas.microsoft.com/office/drawing/2014/main" id="{3C50BC4B-E310-1F4E-8176-9B5D46DC4F3B}"/>
              </a:ext>
            </a:extLst>
          </p:cNvPr>
          <p:cNvSpPr/>
          <p:nvPr/>
        </p:nvSpPr>
        <p:spPr>
          <a:xfrm>
            <a:off x="8159428" y="4857990"/>
            <a:ext cx="1188641" cy="67060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ea typeface="Open Sans" pitchFamily="34" charset="0"/>
                <a:cs typeface="Open Sans" pitchFamily="34" charset="0"/>
              </a:rPr>
              <a:t>moc</a:t>
            </a:r>
            <a:r>
              <a:rPr lang="en-US" sz="1200" dirty="0">
                <a:ea typeface="Open Sans" pitchFamily="34" charset="0"/>
                <a:cs typeface="Open Sans" pitchFamily="34" charset="0"/>
              </a:rPr>
              <a:t>, </a:t>
            </a:r>
            <a:r>
              <a:rPr lang="en-US" sz="1200" dirty="0" err="1">
                <a:ea typeface="Open Sans" pitchFamily="34" charset="0"/>
                <a:cs typeface="Open Sans" pitchFamily="34" charset="0"/>
              </a:rPr>
              <a:t>uic</a:t>
            </a:r>
            <a:r>
              <a:rPr lang="en-US" sz="1200" dirty="0">
                <a:ea typeface="Open Sans" pitchFamily="34" charset="0"/>
                <a:cs typeface="Open Sans" pitchFamily="34" charset="0"/>
              </a:rPr>
              <a:t>, </a:t>
            </a:r>
            <a:r>
              <a:rPr lang="en-US" sz="1200" dirty="0" err="1">
                <a:ea typeface="Open Sans" pitchFamily="34" charset="0"/>
                <a:cs typeface="Open Sans" pitchFamily="34" charset="0"/>
              </a:rPr>
              <a:t>rcc</a:t>
            </a:r>
            <a:endParaRPr lang="en-US" sz="1200" dirty="0">
              <a:ea typeface="Open Sans" pitchFamily="34" charset="0"/>
              <a:cs typeface="Open Sans" pitchFamily="34" charset="0"/>
            </a:endParaRPr>
          </a:p>
          <a:p>
            <a:pPr algn="ctr"/>
            <a:r>
              <a:rPr lang="en-US" sz="1200" dirty="0">
                <a:ea typeface="Open Sans" pitchFamily="34" charset="0"/>
                <a:cs typeface="Open Sans" pitchFamily="34" charset="0"/>
              </a:rPr>
              <a:t>Build Tools</a:t>
            </a:r>
            <a:endParaRPr lang="en-US" sz="1067" dirty="0">
              <a:ea typeface="Open Sans" pitchFamily="34" charset="0"/>
              <a:cs typeface="Open Sans" pitchFamily="34" charset="0"/>
            </a:endParaRPr>
          </a:p>
        </p:txBody>
      </p:sp>
      <p:sp>
        <p:nvSpPr>
          <p:cNvPr id="14" name="Rectangle 13">
            <a:extLst>
              <a:ext uri="{FF2B5EF4-FFF2-40B4-BE49-F238E27FC236}">
                <a16:creationId xmlns:a16="http://schemas.microsoft.com/office/drawing/2014/main" id="{3C069855-282B-E74A-B64F-E47EAF296E50}"/>
              </a:ext>
            </a:extLst>
          </p:cNvPr>
          <p:cNvSpPr/>
          <p:nvPr/>
        </p:nvSpPr>
        <p:spPr>
          <a:xfrm>
            <a:off x="1159532" y="6039428"/>
            <a:ext cx="902263"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ea typeface="Open Sans" pitchFamily="34" charset="0"/>
                <a:cs typeface="Open Sans" pitchFamily="34" charset="0"/>
              </a:rPr>
              <a:t>Windows</a:t>
            </a:r>
            <a:endParaRPr lang="en-US" sz="1200" dirty="0">
              <a:ea typeface="Open Sans" pitchFamily="34" charset="0"/>
              <a:cs typeface="Open Sans" pitchFamily="34" charset="0"/>
            </a:endParaRPr>
          </a:p>
        </p:txBody>
      </p:sp>
      <p:sp>
        <p:nvSpPr>
          <p:cNvPr id="15" name="Rectangle 14">
            <a:extLst>
              <a:ext uri="{FF2B5EF4-FFF2-40B4-BE49-F238E27FC236}">
                <a16:creationId xmlns:a16="http://schemas.microsoft.com/office/drawing/2014/main" id="{6BB58D2A-85CF-AC4F-96CB-4C21E7D93D19}"/>
              </a:ext>
            </a:extLst>
          </p:cNvPr>
          <p:cNvSpPr/>
          <p:nvPr/>
        </p:nvSpPr>
        <p:spPr>
          <a:xfrm>
            <a:off x="3267689" y="6048074"/>
            <a:ext cx="1149829"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Linux Desktop</a:t>
            </a:r>
          </a:p>
        </p:txBody>
      </p:sp>
      <p:sp>
        <p:nvSpPr>
          <p:cNvPr id="16" name="Rectangle 15">
            <a:extLst>
              <a:ext uri="{FF2B5EF4-FFF2-40B4-BE49-F238E27FC236}">
                <a16:creationId xmlns:a16="http://schemas.microsoft.com/office/drawing/2014/main" id="{79009182-8AB4-8F47-8493-53449BB58420}"/>
              </a:ext>
            </a:extLst>
          </p:cNvPr>
          <p:cNvSpPr/>
          <p:nvPr/>
        </p:nvSpPr>
        <p:spPr>
          <a:xfrm>
            <a:off x="2179374" y="6048074"/>
            <a:ext cx="984545"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Mac</a:t>
            </a:r>
          </a:p>
        </p:txBody>
      </p:sp>
      <p:sp>
        <p:nvSpPr>
          <p:cNvPr id="17" name="Rectangle 16">
            <a:extLst>
              <a:ext uri="{FF2B5EF4-FFF2-40B4-BE49-F238E27FC236}">
                <a16:creationId xmlns:a16="http://schemas.microsoft.com/office/drawing/2014/main" id="{A8B05799-AFB2-194F-B3D3-FE3A314E8985}"/>
              </a:ext>
            </a:extLst>
          </p:cNvPr>
          <p:cNvSpPr/>
          <p:nvPr/>
        </p:nvSpPr>
        <p:spPr>
          <a:xfrm>
            <a:off x="4578462" y="6048074"/>
            <a:ext cx="963036"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Android</a:t>
            </a:r>
          </a:p>
        </p:txBody>
      </p:sp>
      <p:sp>
        <p:nvSpPr>
          <p:cNvPr id="18" name="Rectangle 17">
            <a:extLst>
              <a:ext uri="{FF2B5EF4-FFF2-40B4-BE49-F238E27FC236}">
                <a16:creationId xmlns:a16="http://schemas.microsoft.com/office/drawing/2014/main" id="{CF4E981E-0105-594E-A628-E69ABC75A4DC}"/>
              </a:ext>
            </a:extLst>
          </p:cNvPr>
          <p:cNvSpPr/>
          <p:nvPr/>
        </p:nvSpPr>
        <p:spPr>
          <a:xfrm>
            <a:off x="5700264" y="6039428"/>
            <a:ext cx="970271"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iOS</a:t>
            </a:r>
          </a:p>
        </p:txBody>
      </p:sp>
      <p:sp>
        <p:nvSpPr>
          <p:cNvPr id="19" name="Rectangle 18">
            <a:extLst>
              <a:ext uri="{FF2B5EF4-FFF2-40B4-BE49-F238E27FC236}">
                <a16:creationId xmlns:a16="http://schemas.microsoft.com/office/drawing/2014/main" id="{27FA4C22-2D53-1240-8185-CA1A4FCDA2A5}"/>
              </a:ext>
            </a:extLst>
          </p:cNvPr>
          <p:cNvSpPr/>
          <p:nvPr/>
        </p:nvSpPr>
        <p:spPr>
          <a:xfrm>
            <a:off x="6816443" y="6039428"/>
            <a:ext cx="969204"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WinRT</a:t>
            </a:r>
          </a:p>
        </p:txBody>
      </p:sp>
      <p:sp>
        <p:nvSpPr>
          <p:cNvPr id="20" name="Snip Diagonal Corner Rectangle 7">
            <a:extLst>
              <a:ext uri="{FF2B5EF4-FFF2-40B4-BE49-F238E27FC236}">
                <a16:creationId xmlns:a16="http://schemas.microsoft.com/office/drawing/2014/main" id="{6292B492-0CB4-C44D-A82D-B7F93444A9FA}"/>
              </a:ext>
            </a:extLst>
          </p:cNvPr>
          <p:cNvSpPr/>
          <p:nvPr/>
        </p:nvSpPr>
        <p:spPr>
          <a:xfrm flipH="1">
            <a:off x="983436" y="4051938"/>
            <a:ext cx="6963490" cy="1496008"/>
          </a:xfrm>
          <a:prstGeom prst="snip2DiagRect">
            <a:avLst>
              <a:gd name="adj1" fmla="val 0"/>
              <a:gd name="adj2" fmla="val 889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solidFill>
                <a:ea typeface="Open Sans" pitchFamily="34" charset="0"/>
                <a:cs typeface="Open Sans" pitchFamily="34" charset="0"/>
              </a:rPr>
              <a:t>Essentials</a:t>
            </a:r>
          </a:p>
        </p:txBody>
      </p:sp>
      <p:sp>
        <p:nvSpPr>
          <p:cNvPr id="21" name="Rectangle 20">
            <a:extLst>
              <a:ext uri="{FF2B5EF4-FFF2-40B4-BE49-F238E27FC236}">
                <a16:creationId xmlns:a16="http://schemas.microsoft.com/office/drawing/2014/main" id="{70EA6212-CCFC-7B47-BD07-6C6FDEDD5741}"/>
              </a:ext>
            </a:extLst>
          </p:cNvPr>
          <p:cNvSpPr/>
          <p:nvPr/>
        </p:nvSpPr>
        <p:spPr>
          <a:xfrm>
            <a:off x="3776189" y="4620231"/>
            <a:ext cx="1279129"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Multimedia</a:t>
            </a:r>
          </a:p>
        </p:txBody>
      </p:sp>
      <p:sp>
        <p:nvSpPr>
          <p:cNvPr id="22" name="Rectangle 21">
            <a:extLst>
              <a:ext uri="{FF2B5EF4-FFF2-40B4-BE49-F238E27FC236}">
                <a16:creationId xmlns:a16="http://schemas.microsoft.com/office/drawing/2014/main" id="{C4827075-1B7B-AB4D-A008-61050FEA5A05}"/>
              </a:ext>
            </a:extLst>
          </p:cNvPr>
          <p:cNvSpPr/>
          <p:nvPr/>
        </p:nvSpPr>
        <p:spPr>
          <a:xfrm>
            <a:off x="3776189" y="4154821"/>
            <a:ext cx="1279129"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ea typeface="Open Sans" pitchFamily="34" charset="0"/>
                <a:cs typeface="Open Sans" pitchFamily="34" charset="0"/>
              </a:rPr>
              <a:t>Multimedia</a:t>
            </a:r>
          </a:p>
          <a:p>
            <a:pPr algn="ctr"/>
            <a:r>
              <a:rPr lang="en-US" sz="1100" dirty="0">
                <a:ea typeface="Open Sans" pitchFamily="34" charset="0"/>
                <a:cs typeface="Open Sans" pitchFamily="34" charset="0"/>
              </a:rPr>
              <a:t>Widgets</a:t>
            </a:r>
          </a:p>
        </p:txBody>
      </p:sp>
      <p:sp>
        <p:nvSpPr>
          <p:cNvPr id="23" name="Rectangle 22">
            <a:extLst>
              <a:ext uri="{FF2B5EF4-FFF2-40B4-BE49-F238E27FC236}">
                <a16:creationId xmlns:a16="http://schemas.microsoft.com/office/drawing/2014/main" id="{F2BEF478-70EC-CB4E-9695-58AD00A2E934}"/>
              </a:ext>
            </a:extLst>
          </p:cNvPr>
          <p:cNvSpPr/>
          <p:nvPr/>
        </p:nvSpPr>
        <p:spPr>
          <a:xfrm>
            <a:off x="2488744" y="5097551"/>
            <a:ext cx="1197950"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Network</a:t>
            </a:r>
          </a:p>
        </p:txBody>
      </p:sp>
      <p:sp>
        <p:nvSpPr>
          <p:cNvPr id="24" name="Rectangle 23">
            <a:extLst>
              <a:ext uri="{FF2B5EF4-FFF2-40B4-BE49-F238E27FC236}">
                <a16:creationId xmlns:a16="http://schemas.microsoft.com/office/drawing/2014/main" id="{81132F87-62E9-D149-8E58-5DC656A52583}"/>
              </a:ext>
            </a:extLst>
          </p:cNvPr>
          <p:cNvSpPr/>
          <p:nvPr/>
        </p:nvSpPr>
        <p:spPr>
          <a:xfrm>
            <a:off x="6563337" y="5097551"/>
            <a:ext cx="122231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QML</a:t>
            </a:r>
          </a:p>
        </p:txBody>
      </p:sp>
      <p:sp>
        <p:nvSpPr>
          <p:cNvPr id="25" name="Rectangle 24">
            <a:extLst>
              <a:ext uri="{FF2B5EF4-FFF2-40B4-BE49-F238E27FC236}">
                <a16:creationId xmlns:a16="http://schemas.microsoft.com/office/drawing/2014/main" id="{5A8812C4-4269-ED42-9075-25D3A0AF19B0}"/>
              </a:ext>
            </a:extLst>
          </p:cNvPr>
          <p:cNvSpPr/>
          <p:nvPr/>
        </p:nvSpPr>
        <p:spPr>
          <a:xfrm>
            <a:off x="6563337" y="4620231"/>
            <a:ext cx="122231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Quick</a:t>
            </a:r>
          </a:p>
        </p:txBody>
      </p:sp>
      <p:sp>
        <p:nvSpPr>
          <p:cNvPr id="26" name="Rectangle 25">
            <a:extLst>
              <a:ext uri="{FF2B5EF4-FFF2-40B4-BE49-F238E27FC236}">
                <a16:creationId xmlns:a16="http://schemas.microsoft.com/office/drawing/2014/main" id="{F4CEFC49-2499-7746-8D8F-6D016994946B}"/>
              </a:ext>
            </a:extLst>
          </p:cNvPr>
          <p:cNvSpPr/>
          <p:nvPr/>
        </p:nvSpPr>
        <p:spPr>
          <a:xfrm>
            <a:off x="6563337" y="4154821"/>
            <a:ext cx="122231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Quick Controls</a:t>
            </a:r>
          </a:p>
        </p:txBody>
      </p:sp>
      <p:sp>
        <p:nvSpPr>
          <p:cNvPr id="27" name="Rectangle 26">
            <a:extLst>
              <a:ext uri="{FF2B5EF4-FFF2-40B4-BE49-F238E27FC236}">
                <a16:creationId xmlns:a16="http://schemas.microsoft.com/office/drawing/2014/main" id="{D5792E73-B5D0-4F44-A736-5D712E0288F7}"/>
              </a:ext>
            </a:extLst>
          </p:cNvPr>
          <p:cNvSpPr/>
          <p:nvPr/>
        </p:nvSpPr>
        <p:spPr>
          <a:xfrm>
            <a:off x="3776189" y="5097551"/>
            <a:ext cx="1279129"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SQL</a:t>
            </a:r>
          </a:p>
        </p:txBody>
      </p:sp>
      <p:sp>
        <p:nvSpPr>
          <p:cNvPr id="28" name="Rectangle 27">
            <a:extLst>
              <a:ext uri="{FF2B5EF4-FFF2-40B4-BE49-F238E27FC236}">
                <a16:creationId xmlns:a16="http://schemas.microsoft.com/office/drawing/2014/main" id="{32A2AAA6-19FC-414F-BBE4-C4DE2FCC1885}"/>
              </a:ext>
            </a:extLst>
          </p:cNvPr>
          <p:cNvSpPr/>
          <p:nvPr/>
        </p:nvSpPr>
        <p:spPr>
          <a:xfrm>
            <a:off x="5196201" y="5097551"/>
            <a:ext cx="122231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Test</a:t>
            </a:r>
          </a:p>
        </p:txBody>
      </p:sp>
      <p:sp>
        <p:nvSpPr>
          <p:cNvPr id="29" name="Rectangle 28">
            <a:extLst>
              <a:ext uri="{FF2B5EF4-FFF2-40B4-BE49-F238E27FC236}">
                <a16:creationId xmlns:a16="http://schemas.microsoft.com/office/drawing/2014/main" id="{E9CFAEF3-389E-C440-BD7F-0E8150701520}"/>
              </a:ext>
            </a:extLst>
          </p:cNvPr>
          <p:cNvSpPr/>
          <p:nvPr/>
        </p:nvSpPr>
        <p:spPr>
          <a:xfrm>
            <a:off x="5196201" y="4620231"/>
            <a:ext cx="122231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Quick Layouts</a:t>
            </a:r>
          </a:p>
        </p:txBody>
      </p:sp>
      <p:sp>
        <p:nvSpPr>
          <p:cNvPr id="30" name="Rectangle 29">
            <a:extLst>
              <a:ext uri="{FF2B5EF4-FFF2-40B4-BE49-F238E27FC236}">
                <a16:creationId xmlns:a16="http://schemas.microsoft.com/office/drawing/2014/main" id="{0168EA85-F4D7-F74E-9E47-8FD0EF167168}"/>
              </a:ext>
            </a:extLst>
          </p:cNvPr>
          <p:cNvSpPr/>
          <p:nvPr/>
        </p:nvSpPr>
        <p:spPr>
          <a:xfrm>
            <a:off x="2488744" y="4620231"/>
            <a:ext cx="1206685"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Widgets</a:t>
            </a:r>
          </a:p>
        </p:txBody>
      </p:sp>
      <p:sp>
        <p:nvSpPr>
          <p:cNvPr id="31" name="Rectangle 30">
            <a:extLst>
              <a:ext uri="{FF2B5EF4-FFF2-40B4-BE49-F238E27FC236}">
                <a16:creationId xmlns:a16="http://schemas.microsoft.com/office/drawing/2014/main" id="{841EA34A-53D9-F542-A6ED-1FD25CDABE88}"/>
              </a:ext>
            </a:extLst>
          </p:cNvPr>
          <p:cNvSpPr/>
          <p:nvPr/>
        </p:nvSpPr>
        <p:spPr>
          <a:xfrm>
            <a:off x="1150796" y="5097551"/>
            <a:ext cx="122231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Core</a:t>
            </a:r>
          </a:p>
        </p:txBody>
      </p:sp>
      <p:sp>
        <p:nvSpPr>
          <p:cNvPr id="32" name="Rectangle 31">
            <a:extLst>
              <a:ext uri="{FF2B5EF4-FFF2-40B4-BE49-F238E27FC236}">
                <a16:creationId xmlns:a16="http://schemas.microsoft.com/office/drawing/2014/main" id="{7EEA8D5E-4712-DD43-A437-93729ABD9642}"/>
              </a:ext>
            </a:extLst>
          </p:cNvPr>
          <p:cNvSpPr/>
          <p:nvPr/>
        </p:nvSpPr>
        <p:spPr>
          <a:xfrm>
            <a:off x="1156115" y="4620231"/>
            <a:ext cx="122231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GUI</a:t>
            </a:r>
          </a:p>
        </p:txBody>
      </p:sp>
      <p:sp>
        <p:nvSpPr>
          <p:cNvPr id="33" name="Rectangle 32">
            <a:extLst>
              <a:ext uri="{FF2B5EF4-FFF2-40B4-BE49-F238E27FC236}">
                <a16:creationId xmlns:a16="http://schemas.microsoft.com/office/drawing/2014/main" id="{529C6724-7F87-D747-A14C-88059FB52153}"/>
              </a:ext>
            </a:extLst>
          </p:cNvPr>
          <p:cNvSpPr/>
          <p:nvPr/>
        </p:nvSpPr>
        <p:spPr>
          <a:xfrm>
            <a:off x="5206782" y="4155246"/>
            <a:ext cx="122231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Quick Dialogs</a:t>
            </a:r>
          </a:p>
        </p:txBody>
      </p:sp>
      <p:sp>
        <p:nvSpPr>
          <p:cNvPr id="34" name="Rectangle 33">
            <a:extLst>
              <a:ext uri="{FF2B5EF4-FFF2-40B4-BE49-F238E27FC236}">
                <a16:creationId xmlns:a16="http://schemas.microsoft.com/office/drawing/2014/main" id="{672BE63B-2FA3-D84B-8ECC-8F5A69935D0B}"/>
              </a:ext>
            </a:extLst>
          </p:cNvPr>
          <p:cNvSpPr/>
          <p:nvPr/>
        </p:nvSpPr>
        <p:spPr>
          <a:xfrm>
            <a:off x="8168395" y="5628232"/>
            <a:ext cx="1188641" cy="652564"/>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err="1">
                <a:ea typeface="Open Sans" pitchFamily="34" charset="0"/>
                <a:cs typeface="Open Sans" pitchFamily="34" charset="0"/>
              </a:rPr>
              <a:t>qmake</a:t>
            </a:r>
            <a:endParaRPr lang="en-US" sz="1200" dirty="0">
              <a:ea typeface="Open Sans" pitchFamily="34" charset="0"/>
              <a:cs typeface="Open Sans" pitchFamily="34" charset="0"/>
            </a:endParaRPr>
          </a:p>
          <a:p>
            <a:pPr algn="ctr"/>
            <a:r>
              <a:rPr lang="en-US" sz="1067" dirty="0">
                <a:ea typeface="Open Sans" pitchFamily="34" charset="0"/>
                <a:cs typeface="Open Sans" pitchFamily="34" charset="0"/>
              </a:rPr>
              <a:t>Cross-platform</a:t>
            </a:r>
          </a:p>
          <a:p>
            <a:pPr algn="ctr"/>
            <a:r>
              <a:rPr lang="en-US" sz="1067" dirty="0">
                <a:ea typeface="Open Sans" pitchFamily="34" charset="0"/>
                <a:cs typeface="Open Sans" pitchFamily="34" charset="0"/>
              </a:rPr>
              <a:t>Build </a:t>
            </a:r>
            <a:r>
              <a:rPr lang="en-US" sz="1200" dirty="0">
                <a:ea typeface="Open Sans" pitchFamily="34" charset="0"/>
                <a:cs typeface="Open Sans" pitchFamily="34" charset="0"/>
              </a:rPr>
              <a:t>Tool</a:t>
            </a:r>
          </a:p>
        </p:txBody>
      </p:sp>
      <p:sp>
        <p:nvSpPr>
          <p:cNvPr id="35" name="Snip Diagonal Corner Rectangle 8">
            <a:extLst>
              <a:ext uri="{FF2B5EF4-FFF2-40B4-BE49-F238E27FC236}">
                <a16:creationId xmlns:a16="http://schemas.microsoft.com/office/drawing/2014/main" id="{A53A4AEB-BB9B-6D46-B327-F35163AE74D5}"/>
              </a:ext>
            </a:extLst>
          </p:cNvPr>
          <p:cNvSpPr/>
          <p:nvPr/>
        </p:nvSpPr>
        <p:spPr>
          <a:xfrm flipH="1">
            <a:off x="986252" y="1301263"/>
            <a:ext cx="6960678" cy="2637691"/>
          </a:xfrm>
          <a:prstGeom prst="snip2DiagRect">
            <a:avLst>
              <a:gd name="adj1" fmla="val 0"/>
              <a:gd name="adj2" fmla="val 472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solidFill>
                <a:ea typeface="Open Sans" pitchFamily="34" charset="0"/>
                <a:cs typeface="Open Sans" pitchFamily="34" charset="0"/>
              </a:rPr>
              <a:t>Add-Ons</a:t>
            </a:r>
          </a:p>
        </p:txBody>
      </p:sp>
      <p:sp>
        <p:nvSpPr>
          <p:cNvPr id="36" name="Rectangle 35">
            <a:extLst>
              <a:ext uri="{FF2B5EF4-FFF2-40B4-BE49-F238E27FC236}">
                <a16:creationId xmlns:a16="http://schemas.microsoft.com/office/drawing/2014/main" id="{41F3FF69-C630-964C-978A-4FACAF536F2B}"/>
              </a:ext>
            </a:extLst>
          </p:cNvPr>
          <p:cNvSpPr/>
          <p:nvPr/>
        </p:nvSpPr>
        <p:spPr>
          <a:xfrm>
            <a:off x="1157618" y="2146562"/>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Active Qt</a:t>
            </a:r>
          </a:p>
        </p:txBody>
      </p:sp>
      <p:sp>
        <p:nvSpPr>
          <p:cNvPr id="37" name="Rectangle 36">
            <a:extLst>
              <a:ext uri="{FF2B5EF4-FFF2-40B4-BE49-F238E27FC236}">
                <a16:creationId xmlns:a16="http://schemas.microsoft.com/office/drawing/2014/main" id="{EB11E16B-4DBB-3E4F-999A-7C10D7C077AD}"/>
              </a:ext>
            </a:extLst>
          </p:cNvPr>
          <p:cNvSpPr/>
          <p:nvPr/>
        </p:nvSpPr>
        <p:spPr>
          <a:xfrm>
            <a:off x="5196201" y="2595320"/>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Concurrent</a:t>
            </a:r>
          </a:p>
        </p:txBody>
      </p:sp>
      <p:sp>
        <p:nvSpPr>
          <p:cNvPr id="38" name="Rectangle 37">
            <a:extLst>
              <a:ext uri="{FF2B5EF4-FFF2-40B4-BE49-F238E27FC236}">
                <a16:creationId xmlns:a16="http://schemas.microsoft.com/office/drawing/2014/main" id="{9802671B-E032-0B46-AE8A-7401CDB46B10}"/>
              </a:ext>
            </a:extLst>
          </p:cNvPr>
          <p:cNvSpPr/>
          <p:nvPr/>
        </p:nvSpPr>
        <p:spPr>
          <a:xfrm>
            <a:off x="5196201" y="3492836"/>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D-Bus</a:t>
            </a:r>
          </a:p>
        </p:txBody>
      </p:sp>
      <p:sp>
        <p:nvSpPr>
          <p:cNvPr id="39" name="Rectangle 38">
            <a:extLst>
              <a:ext uri="{FF2B5EF4-FFF2-40B4-BE49-F238E27FC236}">
                <a16:creationId xmlns:a16="http://schemas.microsoft.com/office/drawing/2014/main" id="{5B621E73-50A5-7149-AD7D-5870AF546AA8}"/>
              </a:ext>
            </a:extLst>
          </p:cNvPr>
          <p:cNvSpPr/>
          <p:nvPr/>
        </p:nvSpPr>
        <p:spPr>
          <a:xfrm>
            <a:off x="2492716" y="2146562"/>
            <a:ext cx="1198328"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ea typeface="Open Sans" pitchFamily="34" charset="0"/>
                <a:cs typeface="Open Sans" pitchFamily="34" charset="0"/>
              </a:rPr>
              <a:t>Graphical Effects</a:t>
            </a:r>
          </a:p>
        </p:txBody>
      </p:sp>
      <p:sp>
        <p:nvSpPr>
          <p:cNvPr id="40" name="Rectangle 39">
            <a:extLst>
              <a:ext uri="{FF2B5EF4-FFF2-40B4-BE49-F238E27FC236}">
                <a16:creationId xmlns:a16="http://schemas.microsoft.com/office/drawing/2014/main" id="{971EFE43-053C-D641-9A1E-C7C295B63990}"/>
              </a:ext>
            </a:extLst>
          </p:cNvPr>
          <p:cNvSpPr/>
          <p:nvPr/>
        </p:nvSpPr>
        <p:spPr>
          <a:xfrm>
            <a:off x="2492715" y="3044079"/>
            <a:ext cx="1193978"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Image Formats</a:t>
            </a:r>
          </a:p>
        </p:txBody>
      </p:sp>
      <p:sp>
        <p:nvSpPr>
          <p:cNvPr id="41" name="Rectangle 40">
            <a:extLst>
              <a:ext uri="{FF2B5EF4-FFF2-40B4-BE49-F238E27FC236}">
                <a16:creationId xmlns:a16="http://schemas.microsoft.com/office/drawing/2014/main" id="{186603E8-AC78-8248-9AC7-3F3C346C29E3}"/>
              </a:ext>
            </a:extLst>
          </p:cNvPr>
          <p:cNvSpPr/>
          <p:nvPr/>
        </p:nvSpPr>
        <p:spPr>
          <a:xfrm>
            <a:off x="6563337" y="2146562"/>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Qt 3D</a:t>
            </a:r>
          </a:p>
        </p:txBody>
      </p:sp>
      <p:sp>
        <p:nvSpPr>
          <p:cNvPr id="42" name="Rectangle 41">
            <a:extLst>
              <a:ext uri="{FF2B5EF4-FFF2-40B4-BE49-F238E27FC236}">
                <a16:creationId xmlns:a16="http://schemas.microsoft.com/office/drawing/2014/main" id="{A251FAC1-832F-6C41-8A82-4F66E587AF28}"/>
              </a:ext>
            </a:extLst>
          </p:cNvPr>
          <p:cNvSpPr/>
          <p:nvPr/>
        </p:nvSpPr>
        <p:spPr>
          <a:xfrm>
            <a:off x="2492714" y="2595320"/>
            <a:ext cx="1198330"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Print Support</a:t>
            </a:r>
          </a:p>
        </p:txBody>
      </p:sp>
      <p:sp>
        <p:nvSpPr>
          <p:cNvPr id="43" name="Rectangle 42">
            <a:extLst>
              <a:ext uri="{FF2B5EF4-FFF2-40B4-BE49-F238E27FC236}">
                <a16:creationId xmlns:a16="http://schemas.microsoft.com/office/drawing/2014/main" id="{50A71190-2F9F-C946-8E0C-4CD66FDC4ECB}"/>
              </a:ext>
            </a:extLst>
          </p:cNvPr>
          <p:cNvSpPr/>
          <p:nvPr/>
        </p:nvSpPr>
        <p:spPr>
          <a:xfrm>
            <a:off x="6563337" y="3492836"/>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ea typeface="Open Sans" pitchFamily="34" charset="0"/>
                <a:cs typeface="Open Sans" pitchFamily="34" charset="0"/>
              </a:rPr>
              <a:t>WebChannel</a:t>
            </a:r>
            <a:endParaRPr lang="en-US" sz="1200" dirty="0">
              <a:ea typeface="Open Sans" pitchFamily="34" charset="0"/>
              <a:cs typeface="Open Sans" pitchFamily="34" charset="0"/>
            </a:endParaRPr>
          </a:p>
        </p:txBody>
      </p:sp>
      <p:sp>
        <p:nvSpPr>
          <p:cNvPr id="44" name="Rectangle 43">
            <a:extLst>
              <a:ext uri="{FF2B5EF4-FFF2-40B4-BE49-F238E27FC236}">
                <a16:creationId xmlns:a16="http://schemas.microsoft.com/office/drawing/2014/main" id="{D5C06E55-DB3D-2047-BA61-751ECC4F370A}"/>
              </a:ext>
            </a:extLst>
          </p:cNvPr>
          <p:cNvSpPr/>
          <p:nvPr/>
        </p:nvSpPr>
        <p:spPr>
          <a:xfrm>
            <a:off x="2488744" y="3492836"/>
            <a:ext cx="1197950"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SVG</a:t>
            </a:r>
          </a:p>
        </p:txBody>
      </p:sp>
      <p:sp>
        <p:nvSpPr>
          <p:cNvPr id="45" name="Rectangle 44">
            <a:extLst>
              <a:ext uri="{FF2B5EF4-FFF2-40B4-BE49-F238E27FC236}">
                <a16:creationId xmlns:a16="http://schemas.microsoft.com/office/drawing/2014/main" id="{D1B71F72-9BC2-7242-9A87-BC15FFA7FE9C}"/>
              </a:ext>
            </a:extLst>
          </p:cNvPr>
          <p:cNvSpPr/>
          <p:nvPr/>
        </p:nvSpPr>
        <p:spPr>
          <a:xfrm>
            <a:off x="6563337" y="3044079"/>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ea typeface="Open Sans" pitchFamily="34" charset="0"/>
                <a:cs typeface="Open Sans" pitchFamily="34" charset="0"/>
              </a:rPr>
              <a:t>WebSockets</a:t>
            </a:r>
            <a:endParaRPr lang="en-US" sz="1200" dirty="0">
              <a:ea typeface="Open Sans" pitchFamily="34" charset="0"/>
              <a:cs typeface="Open Sans" pitchFamily="34" charset="0"/>
            </a:endParaRPr>
          </a:p>
        </p:txBody>
      </p:sp>
      <p:sp>
        <p:nvSpPr>
          <p:cNvPr id="46" name="Rectangle 45">
            <a:extLst>
              <a:ext uri="{FF2B5EF4-FFF2-40B4-BE49-F238E27FC236}">
                <a16:creationId xmlns:a16="http://schemas.microsoft.com/office/drawing/2014/main" id="{9E034605-840C-E445-98C3-1AF3862A2741}"/>
              </a:ext>
            </a:extLst>
          </p:cNvPr>
          <p:cNvSpPr/>
          <p:nvPr/>
        </p:nvSpPr>
        <p:spPr>
          <a:xfrm>
            <a:off x="1157618" y="3492836"/>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ea typeface="Open Sans" pitchFamily="34" charset="0"/>
                <a:cs typeface="Open Sans" pitchFamily="34" charset="0"/>
              </a:rPr>
              <a:t>XML &amp; XML Patterns</a:t>
            </a:r>
          </a:p>
        </p:txBody>
      </p:sp>
      <p:sp>
        <p:nvSpPr>
          <p:cNvPr id="47" name="Rectangle 46">
            <a:extLst>
              <a:ext uri="{FF2B5EF4-FFF2-40B4-BE49-F238E27FC236}">
                <a16:creationId xmlns:a16="http://schemas.microsoft.com/office/drawing/2014/main" id="{EB54790A-0320-404C-BA3D-6274F3D4B43E}"/>
              </a:ext>
            </a:extLst>
          </p:cNvPr>
          <p:cNvSpPr/>
          <p:nvPr/>
        </p:nvSpPr>
        <p:spPr>
          <a:xfrm>
            <a:off x="6563337" y="2595320"/>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WebEngine</a:t>
            </a:r>
          </a:p>
        </p:txBody>
      </p:sp>
      <p:sp>
        <p:nvSpPr>
          <p:cNvPr id="48" name="Rectangle 47">
            <a:extLst>
              <a:ext uri="{FF2B5EF4-FFF2-40B4-BE49-F238E27FC236}">
                <a16:creationId xmlns:a16="http://schemas.microsoft.com/office/drawing/2014/main" id="{667EE52D-6076-F540-A100-6CA04D5AEC38}"/>
              </a:ext>
            </a:extLst>
          </p:cNvPr>
          <p:cNvSpPr/>
          <p:nvPr/>
        </p:nvSpPr>
        <p:spPr>
          <a:xfrm>
            <a:off x="3776188" y="3492836"/>
            <a:ext cx="1294100"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Bluetooth</a:t>
            </a:r>
          </a:p>
        </p:txBody>
      </p:sp>
      <p:sp>
        <p:nvSpPr>
          <p:cNvPr id="49" name="Rectangle 48">
            <a:extLst>
              <a:ext uri="{FF2B5EF4-FFF2-40B4-BE49-F238E27FC236}">
                <a16:creationId xmlns:a16="http://schemas.microsoft.com/office/drawing/2014/main" id="{F246B2AC-10F1-D247-ADF1-4B3ADA022FB6}"/>
              </a:ext>
            </a:extLst>
          </p:cNvPr>
          <p:cNvSpPr/>
          <p:nvPr/>
        </p:nvSpPr>
        <p:spPr>
          <a:xfrm>
            <a:off x="3784509" y="2146562"/>
            <a:ext cx="1285778"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NFC</a:t>
            </a:r>
          </a:p>
        </p:txBody>
      </p:sp>
      <p:sp>
        <p:nvSpPr>
          <p:cNvPr id="50" name="Rectangle 49">
            <a:extLst>
              <a:ext uri="{FF2B5EF4-FFF2-40B4-BE49-F238E27FC236}">
                <a16:creationId xmlns:a16="http://schemas.microsoft.com/office/drawing/2014/main" id="{12ECDC49-8985-2B42-9EEA-006A00529321}"/>
              </a:ext>
            </a:extLst>
          </p:cNvPr>
          <p:cNvSpPr/>
          <p:nvPr/>
        </p:nvSpPr>
        <p:spPr>
          <a:xfrm>
            <a:off x="3776188" y="3044079"/>
            <a:ext cx="1304681"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Positioning</a:t>
            </a:r>
          </a:p>
        </p:txBody>
      </p:sp>
      <p:sp>
        <p:nvSpPr>
          <p:cNvPr id="51" name="Rectangle 50">
            <a:extLst>
              <a:ext uri="{FF2B5EF4-FFF2-40B4-BE49-F238E27FC236}">
                <a16:creationId xmlns:a16="http://schemas.microsoft.com/office/drawing/2014/main" id="{A31384DE-5D02-884F-84D8-9DF88F141FF4}"/>
              </a:ext>
            </a:extLst>
          </p:cNvPr>
          <p:cNvSpPr/>
          <p:nvPr/>
        </p:nvSpPr>
        <p:spPr>
          <a:xfrm>
            <a:off x="5206782" y="3044079"/>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Serial Port</a:t>
            </a:r>
          </a:p>
        </p:txBody>
      </p:sp>
      <p:sp>
        <p:nvSpPr>
          <p:cNvPr id="52" name="Rectangle 51">
            <a:extLst>
              <a:ext uri="{FF2B5EF4-FFF2-40B4-BE49-F238E27FC236}">
                <a16:creationId xmlns:a16="http://schemas.microsoft.com/office/drawing/2014/main" id="{483C0FF6-1562-3A4F-AD23-DDF454A321EC}"/>
              </a:ext>
            </a:extLst>
          </p:cNvPr>
          <p:cNvSpPr/>
          <p:nvPr/>
        </p:nvSpPr>
        <p:spPr>
          <a:xfrm>
            <a:off x="1168198" y="3044079"/>
            <a:ext cx="1231051"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ea typeface="Open Sans" pitchFamily="34" charset="0"/>
                <a:cs typeface="Open Sans" pitchFamily="34" charset="0"/>
              </a:rPr>
              <a:t>Android Extras</a:t>
            </a:r>
          </a:p>
        </p:txBody>
      </p:sp>
      <p:sp>
        <p:nvSpPr>
          <p:cNvPr id="53" name="Rectangle 52">
            <a:extLst>
              <a:ext uri="{FF2B5EF4-FFF2-40B4-BE49-F238E27FC236}">
                <a16:creationId xmlns:a16="http://schemas.microsoft.com/office/drawing/2014/main" id="{7D2F8B85-4148-C04B-A2C2-C1760BCD77E1}"/>
              </a:ext>
            </a:extLst>
          </p:cNvPr>
          <p:cNvSpPr/>
          <p:nvPr/>
        </p:nvSpPr>
        <p:spPr>
          <a:xfrm>
            <a:off x="5196201" y="2146562"/>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Location</a:t>
            </a:r>
          </a:p>
        </p:txBody>
      </p:sp>
      <p:sp>
        <p:nvSpPr>
          <p:cNvPr id="54" name="Rectangle 53">
            <a:extLst>
              <a:ext uri="{FF2B5EF4-FFF2-40B4-BE49-F238E27FC236}">
                <a16:creationId xmlns:a16="http://schemas.microsoft.com/office/drawing/2014/main" id="{58665BEC-1485-8E4C-944C-27057EE13A75}"/>
              </a:ext>
            </a:extLst>
          </p:cNvPr>
          <p:cNvSpPr/>
          <p:nvPr/>
        </p:nvSpPr>
        <p:spPr>
          <a:xfrm>
            <a:off x="1157618" y="2595320"/>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67" dirty="0">
                <a:ea typeface="Open Sans" pitchFamily="34" charset="0"/>
                <a:cs typeface="Open Sans" pitchFamily="34" charset="0"/>
              </a:rPr>
              <a:t>X11, Windows, Mac Extras</a:t>
            </a:r>
          </a:p>
        </p:txBody>
      </p:sp>
      <p:sp>
        <p:nvSpPr>
          <p:cNvPr id="55" name="Rectangle 54">
            <a:extLst>
              <a:ext uri="{FF2B5EF4-FFF2-40B4-BE49-F238E27FC236}">
                <a16:creationId xmlns:a16="http://schemas.microsoft.com/office/drawing/2014/main" id="{22B17ABD-D32B-F14F-A03A-EF2D9CF17127}"/>
              </a:ext>
            </a:extLst>
          </p:cNvPr>
          <p:cNvSpPr/>
          <p:nvPr/>
        </p:nvSpPr>
        <p:spPr>
          <a:xfrm>
            <a:off x="3788894" y="2595320"/>
            <a:ext cx="1281394"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Sensors</a:t>
            </a:r>
          </a:p>
        </p:txBody>
      </p:sp>
      <p:sp>
        <p:nvSpPr>
          <p:cNvPr id="56" name="Rectangle 55">
            <a:extLst>
              <a:ext uri="{FF2B5EF4-FFF2-40B4-BE49-F238E27FC236}">
                <a16:creationId xmlns:a16="http://schemas.microsoft.com/office/drawing/2014/main" id="{5A02DB11-8418-7445-BC4D-356734326A31}"/>
              </a:ext>
            </a:extLst>
          </p:cNvPr>
          <p:cNvSpPr/>
          <p:nvPr/>
        </p:nvSpPr>
        <p:spPr>
          <a:xfrm>
            <a:off x="5196201" y="1697803"/>
            <a:ext cx="1228325"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ea typeface="Open Sans" pitchFamily="34" charset="0"/>
                <a:cs typeface="Open Sans" pitchFamily="34" charset="0"/>
              </a:rPr>
              <a:t>Data Visualization</a:t>
            </a:r>
          </a:p>
        </p:txBody>
      </p:sp>
      <p:sp>
        <p:nvSpPr>
          <p:cNvPr id="57" name="Rectangle 56">
            <a:extLst>
              <a:ext uri="{FF2B5EF4-FFF2-40B4-BE49-F238E27FC236}">
                <a16:creationId xmlns:a16="http://schemas.microsoft.com/office/drawing/2014/main" id="{4D413573-3D8B-B445-8A0F-EC75433AF66E}"/>
              </a:ext>
            </a:extLst>
          </p:cNvPr>
          <p:cNvSpPr/>
          <p:nvPr/>
        </p:nvSpPr>
        <p:spPr>
          <a:xfrm>
            <a:off x="2488744" y="1697803"/>
            <a:ext cx="1206685"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Charts</a:t>
            </a:r>
          </a:p>
        </p:txBody>
      </p:sp>
      <p:sp>
        <p:nvSpPr>
          <p:cNvPr id="58" name="Rectangle 57">
            <a:extLst>
              <a:ext uri="{FF2B5EF4-FFF2-40B4-BE49-F238E27FC236}">
                <a16:creationId xmlns:a16="http://schemas.microsoft.com/office/drawing/2014/main" id="{498AE355-6AC7-0340-B14D-4203721E1E9C}"/>
              </a:ext>
            </a:extLst>
          </p:cNvPr>
          <p:cNvSpPr/>
          <p:nvPr/>
        </p:nvSpPr>
        <p:spPr>
          <a:xfrm>
            <a:off x="6563336" y="1697803"/>
            <a:ext cx="122231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Purchasing</a:t>
            </a:r>
          </a:p>
        </p:txBody>
      </p:sp>
      <p:sp>
        <p:nvSpPr>
          <p:cNvPr id="59" name="Rectangle 58">
            <a:extLst>
              <a:ext uri="{FF2B5EF4-FFF2-40B4-BE49-F238E27FC236}">
                <a16:creationId xmlns:a16="http://schemas.microsoft.com/office/drawing/2014/main" id="{D044CE6D-C294-4447-ADD3-2C8B869175AC}"/>
              </a:ext>
            </a:extLst>
          </p:cNvPr>
          <p:cNvSpPr/>
          <p:nvPr/>
        </p:nvSpPr>
        <p:spPr>
          <a:xfrm>
            <a:off x="3788895" y="1697803"/>
            <a:ext cx="126642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ea typeface="Open Sans" pitchFamily="34" charset="0"/>
                <a:cs typeface="Open Sans" pitchFamily="34" charset="0"/>
              </a:rPr>
              <a:t>Qt Quick 2D renderer</a:t>
            </a:r>
          </a:p>
        </p:txBody>
      </p:sp>
      <p:sp>
        <p:nvSpPr>
          <p:cNvPr id="60" name="Rectangle 59">
            <a:extLst>
              <a:ext uri="{FF2B5EF4-FFF2-40B4-BE49-F238E27FC236}">
                <a16:creationId xmlns:a16="http://schemas.microsoft.com/office/drawing/2014/main" id="{FA2900E5-9AA2-EB43-A535-A806BED47446}"/>
              </a:ext>
            </a:extLst>
          </p:cNvPr>
          <p:cNvSpPr/>
          <p:nvPr/>
        </p:nvSpPr>
        <p:spPr>
          <a:xfrm>
            <a:off x="1157618" y="1697803"/>
            <a:ext cx="124163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Canvas 3D</a:t>
            </a:r>
          </a:p>
        </p:txBody>
      </p:sp>
      <p:sp>
        <p:nvSpPr>
          <p:cNvPr id="61" name="Rectangle 60">
            <a:extLst>
              <a:ext uri="{FF2B5EF4-FFF2-40B4-BE49-F238E27FC236}">
                <a16:creationId xmlns:a16="http://schemas.microsoft.com/office/drawing/2014/main" id="{B872172B-E764-0047-9B65-8A58FC098A99}"/>
              </a:ext>
            </a:extLst>
          </p:cNvPr>
          <p:cNvSpPr/>
          <p:nvPr/>
        </p:nvSpPr>
        <p:spPr>
          <a:xfrm>
            <a:off x="9458653" y="4105788"/>
            <a:ext cx="1370065" cy="67060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Qt Quick</a:t>
            </a:r>
            <a:br>
              <a:rPr lang="en-US" sz="1200" dirty="0">
                <a:ea typeface="Open Sans" pitchFamily="34" charset="0"/>
                <a:cs typeface="Open Sans" pitchFamily="34" charset="0"/>
              </a:rPr>
            </a:br>
            <a:r>
              <a:rPr lang="en-US" sz="1200" dirty="0">
                <a:ea typeface="Open Sans" pitchFamily="34" charset="0"/>
                <a:cs typeface="Open Sans" pitchFamily="34" charset="0"/>
              </a:rPr>
              <a:t>Compiler</a:t>
            </a:r>
            <a:endParaRPr lang="en-US" sz="1067" dirty="0">
              <a:ea typeface="Open Sans" pitchFamily="34" charset="0"/>
              <a:cs typeface="Open Sans" pitchFamily="34" charset="0"/>
            </a:endParaRPr>
          </a:p>
        </p:txBody>
      </p:sp>
      <p:sp>
        <p:nvSpPr>
          <p:cNvPr id="62" name="Rectangle 61">
            <a:extLst>
              <a:ext uri="{FF2B5EF4-FFF2-40B4-BE49-F238E27FC236}">
                <a16:creationId xmlns:a16="http://schemas.microsoft.com/office/drawing/2014/main" id="{B9FE1D04-E7BB-1F4B-A1E6-B64DFC46533F}"/>
              </a:ext>
            </a:extLst>
          </p:cNvPr>
          <p:cNvSpPr/>
          <p:nvPr/>
        </p:nvSpPr>
        <p:spPr>
          <a:xfrm>
            <a:off x="9468573" y="4857990"/>
            <a:ext cx="1370065" cy="67060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Qt Quick Profiler</a:t>
            </a:r>
            <a:endParaRPr lang="en-US" sz="1067" dirty="0">
              <a:ea typeface="Open Sans" pitchFamily="34" charset="0"/>
              <a:cs typeface="Open Sans" pitchFamily="34" charset="0"/>
            </a:endParaRPr>
          </a:p>
        </p:txBody>
      </p:sp>
      <p:sp>
        <p:nvSpPr>
          <p:cNvPr id="63" name="Rectangle 62">
            <a:extLst>
              <a:ext uri="{FF2B5EF4-FFF2-40B4-BE49-F238E27FC236}">
                <a16:creationId xmlns:a16="http://schemas.microsoft.com/office/drawing/2014/main" id="{02076BD1-11BA-5042-8ECB-E06D5D8A78B7}"/>
              </a:ext>
            </a:extLst>
          </p:cNvPr>
          <p:cNvSpPr/>
          <p:nvPr/>
        </p:nvSpPr>
        <p:spPr>
          <a:xfrm>
            <a:off x="9468571" y="5610192"/>
            <a:ext cx="1370065" cy="67060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ea typeface="Open Sans" pitchFamily="34" charset="0"/>
                <a:cs typeface="Open Sans" pitchFamily="34" charset="0"/>
              </a:rPr>
              <a:t>Autotest</a:t>
            </a:r>
            <a:r>
              <a:rPr lang="en-US" sz="1200" dirty="0">
                <a:ea typeface="Open Sans" pitchFamily="34" charset="0"/>
                <a:cs typeface="Open Sans" pitchFamily="34" charset="0"/>
              </a:rPr>
              <a:t> integration</a:t>
            </a:r>
            <a:endParaRPr lang="en-US" sz="1067" dirty="0">
              <a:ea typeface="Open Sans" pitchFamily="34" charset="0"/>
              <a:cs typeface="Open Sans" pitchFamily="34" charset="0"/>
            </a:endParaRPr>
          </a:p>
        </p:txBody>
      </p:sp>
      <p:sp>
        <p:nvSpPr>
          <p:cNvPr id="64" name="Rectangle 63">
            <a:extLst>
              <a:ext uri="{FF2B5EF4-FFF2-40B4-BE49-F238E27FC236}">
                <a16:creationId xmlns:a16="http://schemas.microsoft.com/office/drawing/2014/main" id="{E93FEF6B-0F23-6249-84DD-8965E0938226}"/>
              </a:ext>
            </a:extLst>
          </p:cNvPr>
          <p:cNvSpPr/>
          <p:nvPr/>
        </p:nvSpPr>
        <p:spPr>
          <a:xfrm>
            <a:off x="9459364" y="1831142"/>
            <a:ext cx="1379273" cy="67060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CPU usage analyzer</a:t>
            </a:r>
            <a:endParaRPr lang="en-US" sz="1067" dirty="0">
              <a:ea typeface="Open Sans" pitchFamily="34" charset="0"/>
              <a:cs typeface="Open Sans" pitchFamily="34" charset="0"/>
            </a:endParaRPr>
          </a:p>
        </p:txBody>
      </p:sp>
      <p:sp>
        <p:nvSpPr>
          <p:cNvPr id="65" name="Rectangle 64">
            <a:extLst>
              <a:ext uri="{FF2B5EF4-FFF2-40B4-BE49-F238E27FC236}">
                <a16:creationId xmlns:a16="http://schemas.microsoft.com/office/drawing/2014/main" id="{F644380D-7117-FB4A-BA28-D40C219E795C}"/>
              </a:ext>
            </a:extLst>
          </p:cNvPr>
          <p:cNvSpPr/>
          <p:nvPr/>
        </p:nvSpPr>
        <p:spPr>
          <a:xfrm>
            <a:off x="9469281" y="2583344"/>
            <a:ext cx="1370635" cy="67060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GPU Profiler</a:t>
            </a:r>
            <a:endParaRPr lang="en-US" sz="1067" dirty="0">
              <a:ea typeface="Open Sans" pitchFamily="34" charset="0"/>
              <a:cs typeface="Open Sans" pitchFamily="34" charset="0"/>
            </a:endParaRPr>
          </a:p>
        </p:txBody>
      </p:sp>
      <p:sp>
        <p:nvSpPr>
          <p:cNvPr id="66" name="Rectangle 65">
            <a:extLst>
              <a:ext uri="{FF2B5EF4-FFF2-40B4-BE49-F238E27FC236}">
                <a16:creationId xmlns:a16="http://schemas.microsoft.com/office/drawing/2014/main" id="{48D62E0B-04EE-F14A-8165-B8A95937B551}"/>
              </a:ext>
            </a:extLst>
          </p:cNvPr>
          <p:cNvSpPr/>
          <p:nvPr/>
        </p:nvSpPr>
        <p:spPr>
          <a:xfrm>
            <a:off x="9469280" y="3335546"/>
            <a:ext cx="1370635" cy="67060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Clang static analyzer</a:t>
            </a:r>
            <a:endParaRPr lang="en-US" sz="1067" dirty="0">
              <a:ea typeface="Open Sans" pitchFamily="34" charset="0"/>
              <a:cs typeface="Open Sans" pitchFamily="34" charset="0"/>
            </a:endParaRPr>
          </a:p>
        </p:txBody>
      </p:sp>
      <p:sp>
        <p:nvSpPr>
          <p:cNvPr id="67" name="Rectangle 66">
            <a:extLst>
              <a:ext uri="{FF2B5EF4-FFF2-40B4-BE49-F238E27FC236}">
                <a16:creationId xmlns:a16="http://schemas.microsoft.com/office/drawing/2014/main" id="{586265DF-C010-0947-9A96-3A77FD29CF36}"/>
              </a:ext>
            </a:extLst>
          </p:cNvPr>
          <p:cNvSpPr/>
          <p:nvPr/>
        </p:nvSpPr>
        <p:spPr>
          <a:xfrm>
            <a:off x="1103334" y="6030782"/>
            <a:ext cx="902263"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ea typeface="Open Sans" pitchFamily="34" charset="0"/>
                <a:cs typeface="Open Sans" pitchFamily="34" charset="0"/>
              </a:rPr>
              <a:t>Windows</a:t>
            </a:r>
            <a:endParaRPr lang="en-US" sz="1200" dirty="0">
              <a:ea typeface="Open Sans" pitchFamily="34" charset="0"/>
              <a:cs typeface="Open Sans" pitchFamily="34" charset="0"/>
            </a:endParaRPr>
          </a:p>
        </p:txBody>
      </p:sp>
      <p:sp>
        <p:nvSpPr>
          <p:cNvPr id="68" name="Rectangle 67">
            <a:extLst>
              <a:ext uri="{FF2B5EF4-FFF2-40B4-BE49-F238E27FC236}">
                <a16:creationId xmlns:a16="http://schemas.microsoft.com/office/drawing/2014/main" id="{6EBD5AD8-7DCC-BC4E-A7F1-556AD62D67F6}"/>
              </a:ext>
            </a:extLst>
          </p:cNvPr>
          <p:cNvSpPr/>
          <p:nvPr/>
        </p:nvSpPr>
        <p:spPr>
          <a:xfrm>
            <a:off x="3211491" y="6039428"/>
            <a:ext cx="1149829"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Linux Desktop</a:t>
            </a:r>
          </a:p>
        </p:txBody>
      </p:sp>
      <p:sp>
        <p:nvSpPr>
          <p:cNvPr id="69" name="Rectangle 68">
            <a:extLst>
              <a:ext uri="{FF2B5EF4-FFF2-40B4-BE49-F238E27FC236}">
                <a16:creationId xmlns:a16="http://schemas.microsoft.com/office/drawing/2014/main" id="{397B3192-F6FE-BF4F-8CE5-5A4AFEF88F61}"/>
              </a:ext>
            </a:extLst>
          </p:cNvPr>
          <p:cNvSpPr/>
          <p:nvPr/>
        </p:nvSpPr>
        <p:spPr>
          <a:xfrm>
            <a:off x="2123176" y="6039428"/>
            <a:ext cx="984545"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Mac</a:t>
            </a:r>
          </a:p>
        </p:txBody>
      </p:sp>
      <p:sp>
        <p:nvSpPr>
          <p:cNvPr id="70" name="Rectangle 69">
            <a:extLst>
              <a:ext uri="{FF2B5EF4-FFF2-40B4-BE49-F238E27FC236}">
                <a16:creationId xmlns:a16="http://schemas.microsoft.com/office/drawing/2014/main" id="{717D409B-8D2F-BA47-A68D-A1B0CBDF4D74}"/>
              </a:ext>
            </a:extLst>
          </p:cNvPr>
          <p:cNvSpPr/>
          <p:nvPr/>
        </p:nvSpPr>
        <p:spPr>
          <a:xfrm>
            <a:off x="4522264" y="6039428"/>
            <a:ext cx="963036"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Android</a:t>
            </a:r>
          </a:p>
        </p:txBody>
      </p:sp>
      <p:sp>
        <p:nvSpPr>
          <p:cNvPr id="71" name="Rectangle 70">
            <a:extLst>
              <a:ext uri="{FF2B5EF4-FFF2-40B4-BE49-F238E27FC236}">
                <a16:creationId xmlns:a16="http://schemas.microsoft.com/office/drawing/2014/main" id="{AC99D576-7844-FF4A-98C6-9FD07B12265A}"/>
              </a:ext>
            </a:extLst>
          </p:cNvPr>
          <p:cNvSpPr/>
          <p:nvPr/>
        </p:nvSpPr>
        <p:spPr>
          <a:xfrm>
            <a:off x="5644066" y="6030782"/>
            <a:ext cx="970271"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iOS</a:t>
            </a:r>
          </a:p>
        </p:txBody>
      </p:sp>
      <p:sp>
        <p:nvSpPr>
          <p:cNvPr id="72" name="Rectangle 71">
            <a:extLst>
              <a:ext uri="{FF2B5EF4-FFF2-40B4-BE49-F238E27FC236}">
                <a16:creationId xmlns:a16="http://schemas.microsoft.com/office/drawing/2014/main" id="{9E3117FF-2E00-244A-AEE3-E35FF3076E00}"/>
              </a:ext>
            </a:extLst>
          </p:cNvPr>
          <p:cNvSpPr/>
          <p:nvPr/>
        </p:nvSpPr>
        <p:spPr>
          <a:xfrm>
            <a:off x="6760245" y="6030782"/>
            <a:ext cx="969204"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WinRT</a:t>
            </a:r>
          </a:p>
        </p:txBody>
      </p:sp>
      <p:sp>
        <p:nvSpPr>
          <p:cNvPr id="73" name="Rectangle 72">
            <a:extLst>
              <a:ext uri="{FF2B5EF4-FFF2-40B4-BE49-F238E27FC236}">
                <a16:creationId xmlns:a16="http://schemas.microsoft.com/office/drawing/2014/main" id="{18973BA6-B129-A44A-B42F-6E46FCD01881}"/>
              </a:ext>
            </a:extLst>
          </p:cNvPr>
          <p:cNvSpPr/>
          <p:nvPr/>
        </p:nvSpPr>
        <p:spPr>
          <a:xfrm>
            <a:off x="6507139" y="5088905"/>
            <a:ext cx="1222312" cy="367483"/>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itchFamily="34" charset="0"/>
                <a:cs typeface="Open Sans" pitchFamily="34" charset="0"/>
              </a:rPr>
              <a:t>QML</a:t>
            </a:r>
          </a:p>
        </p:txBody>
      </p:sp>
    </p:spTree>
    <p:extLst>
      <p:ext uri="{BB962C8B-B14F-4D97-AF65-F5344CB8AC3E}">
        <p14:creationId xmlns:p14="http://schemas.microsoft.com/office/powerpoint/2010/main" val="307415829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16</a:t>
            </a:fld>
            <a:endParaRPr lang="en-US" dirty="0"/>
          </a:p>
        </p:txBody>
      </p:sp>
      <p:sp>
        <p:nvSpPr>
          <p:cNvPr id="6" name="Title 5"/>
          <p:cNvSpPr>
            <a:spLocks noGrp="1"/>
          </p:cNvSpPr>
          <p:nvPr>
            <p:ph type="title"/>
          </p:nvPr>
        </p:nvSpPr>
        <p:spPr/>
        <p:txBody>
          <a:bodyPr/>
          <a:lstStyle/>
          <a:p>
            <a:r>
              <a:rPr lang="en-US" dirty="0"/>
              <a:t>Licensing Options </a:t>
            </a:r>
          </a:p>
        </p:txBody>
      </p:sp>
      <p:sp>
        <p:nvSpPr>
          <p:cNvPr id="9" name="TextBox 8"/>
          <p:cNvSpPr txBox="1"/>
          <p:nvPr/>
        </p:nvSpPr>
        <p:spPr>
          <a:xfrm>
            <a:off x="8253528" y="332660"/>
            <a:ext cx="3670496" cy="200055"/>
          </a:xfrm>
          <a:prstGeom prst="rect">
            <a:avLst/>
          </a:prstGeom>
          <a:noFill/>
        </p:spPr>
        <p:txBody>
          <a:bodyPr wrap="square" rtlCol="0">
            <a:spAutoFit/>
          </a:bodyPr>
          <a:lstStyle/>
          <a:p>
            <a:pPr algn="r">
              <a:lnSpc>
                <a:spcPct val="50000"/>
              </a:lnSpc>
            </a:pPr>
            <a:r>
              <a:rPr lang="fi-FI" sz="1400" dirty="0" err="1">
                <a:latin typeface="Open Sans Light"/>
                <a:cs typeface="Open Sans Light"/>
              </a:rPr>
              <a:t>http://www.qt.io/licensing</a:t>
            </a:r>
            <a:r>
              <a:rPr lang="fi-FI" sz="1400" dirty="0">
                <a:latin typeface="Open Sans Light"/>
                <a:cs typeface="Open Sans Light"/>
              </a:rPr>
              <a:t>/</a:t>
            </a:r>
            <a:endParaRPr lang="en-US" sz="1400" dirty="0">
              <a:solidFill>
                <a:srgbClr val="000000"/>
              </a:solidFill>
              <a:latin typeface="Open Sans Light"/>
              <a:cs typeface="Open Sans Light"/>
            </a:endParaRPr>
          </a:p>
        </p:txBody>
      </p:sp>
      <p:sp>
        <p:nvSpPr>
          <p:cNvPr id="10" name="Rounded Rectangle 9"/>
          <p:cNvSpPr/>
          <p:nvPr/>
        </p:nvSpPr>
        <p:spPr bwMode="auto">
          <a:xfrm>
            <a:off x="1273052" y="2348880"/>
            <a:ext cx="6264696" cy="792088"/>
          </a:xfrm>
          <a:prstGeom prst="roundRect">
            <a:avLst>
              <a:gd name="adj" fmla="val 0"/>
            </a:avLst>
          </a:prstGeom>
          <a:no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a:cs typeface="Open Sans"/>
              </a:rPr>
              <a:t>Add-on modules available under commercial </a:t>
            </a:r>
          </a:p>
          <a:p>
            <a:pPr algn="l"/>
            <a:r>
              <a:rPr lang="en-US" dirty="0">
                <a:cs typeface="Open Sans"/>
              </a:rPr>
              <a:t>license prior Qt 5.7</a:t>
            </a:r>
          </a:p>
          <a:p>
            <a:pPr algn="l"/>
            <a:endParaRPr lang="en-US" dirty="0">
              <a:solidFill>
                <a:srgbClr val="60952F"/>
              </a:solidFill>
              <a:cs typeface="Open Sans Light"/>
            </a:endParaRPr>
          </a:p>
        </p:txBody>
      </p:sp>
      <p:sp>
        <p:nvSpPr>
          <p:cNvPr id="11" name="Rounded Rectangle 10"/>
          <p:cNvSpPr/>
          <p:nvPr/>
        </p:nvSpPr>
        <p:spPr bwMode="auto">
          <a:xfrm>
            <a:off x="1273052" y="3284984"/>
            <a:ext cx="6264696" cy="792088"/>
          </a:xfrm>
          <a:prstGeom prst="roundRect">
            <a:avLst>
              <a:gd name="adj" fmla="val 0"/>
            </a:avLst>
          </a:prstGeom>
          <a:no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a:cs typeface="Open Sans"/>
              </a:rPr>
              <a:t>Tools and Applications</a:t>
            </a:r>
          </a:p>
          <a:p>
            <a:pPr algn="l"/>
            <a:endParaRPr lang="en-US" dirty="0">
              <a:solidFill>
                <a:srgbClr val="60952F"/>
              </a:solidFill>
              <a:cs typeface="Open Sans Light"/>
            </a:endParaRPr>
          </a:p>
        </p:txBody>
      </p:sp>
      <p:sp>
        <p:nvSpPr>
          <p:cNvPr id="12" name="Rounded Rectangle 11"/>
          <p:cNvSpPr/>
          <p:nvPr/>
        </p:nvSpPr>
        <p:spPr bwMode="auto">
          <a:xfrm>
            <a:off x="1273052" y="5157192"/>
            <a:ext cx="4464496" cy="792088"/>
          </a:xfrm>
          <a:prstGeom prst="roundRect">
            <a:avLst>
              <a:gd name="adj" fmla="val 0"/>
            </a:avLst>
          </a:prstGeom>
          <a:no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a:cs typeface="Open Sans"/>
              </a:rPr>
              <a:t>Essentials modules</a:t>
            </a:r>
          </a:p>
          <a:p>
            <a:pPr algn="l"/>
            <a:endParaRPr lang="en-US" dirty="0">
              <a:solidFill>
                <a:srgbClr val="60952F"/>
              </a:solidFill>
              <a:cs typeface="Open Sans"/>
            </a:endParaRPr>
          </a:p>
        </p:txBody>
      </p:sp>
      <p:sp>
        <p:nvSpPr>
          <p:cNvPr id="13" name="Rounded Rectangle 12"/>
          <p:cNvSpPr/>
          <p:nvPr/>
        </p:nvSpPr>
        <p:spPr bwMode="auto">
          <a:xfrm>
            <a:off x="1273052" y="4221088"/>
            <a:ext cx="4464496" cy="792088"/>
          </a:xfrm>
          <a:prstGeom prst="roundRect">
            <a:avLst>
              <a:gd name="adj" fmla="val 0"/>
            </a:avLst>
          </a:prstGeom>
          <a:no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a:cs typeface="Open Sans"/>
              </a:rPr>
              <a:t>Add-on modules</a:t>
            </a:r>
          </a:p>
          <a:p>
            <a:pPr algn="l"/>
            <a:endParaRPr lang="en-US" dirty="0">
              <a:solidFill>
                <a:srgbClr val="60952F"/>
              </a:solidFill>
              <a:cs typeface="Open Sans Light"/>
            </a:endParaRPr>
          </a:p>
        </p:txBody>
      </p:sp>
      <p:sp>
        <p:nvSpPr>
          <p:cNvPr id="14" name="Rounded Rectangle 13"/>
          <p:cNvSpPr/>
          <p:nvPr/>
        </p:nvSpPr>
        <p:spPr bwMode="auto">
          <a:xfrm>
            <a:off x="5737548" y="4221088"/>
            <a:ext cx="1584176" cy="1728192"/>
          </a:xfrm>
          <a:prstGeom prst="roundRect">
            <a:avLst>
              <a:gd name="adj" fmla="val 0"/>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a:solidFill>
                  <a:srgbClr val="000000"/>
                </a:solidFill>
                <a:cs typeface="Open Sans"/>
              </a:rPr>
              <a:t>LGPL v3</a:t>
            </a:r>
          </a:p>
          <a:p>
            <a:pPr algn="l"/>
            <a:endParaRPr lang="en-US" dirty="0">
              <a:cs typeface="Open Sans Light"/>
            </a:endParaRPr>
          </a:p>
        </p:txBody>
      </p:sp>
      <p:sp>
        <p:nvSpPr>
          <p:cNvPr id="15" name="Rounded Rectangle 14"/>
          <p:cNvSpPr/>
          <p:nvPr/>
        </p:nvSpPr>
        <p:spPr bwMode="auto">
          <a:xfrm>
            <a:off x="7537748" y="2348880"/>
            <a:ext cx="1584176" cy="3600400"/>
          </a:xfrm>
          <a:prstGeom prst="roundRect">
            <a:avLst>
              <a:gd name="adj" fmla="val 0"/>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a:solidFill>
                  <a:srgbClr val="000000"/>
                </a:solidFill>
                <a:cs typeface="Open Sans"/>
              </a:rPr>
              <a:t>GPL v3</a:t>
            </a:r>
          </a:p>
          <a:p>
            <a:pPr algn="l"/>
            <a:endParaRPr lang="en-US" dirty="0">
              <a:cs typeface="Open Sans Light"/>
            </a:endParaRPr>
          </a:p>
        </p:txBody>
      </p:sp>
      <p:sp>
        <p:nvSpPr>
          <p:cNvPr id="16" name="Rounded Rectangle 15"/>
          <p:cNvSpPr/>
          <p:nvPr/>
        </p:nvSpPr>
        <p:spPr bwMode="auto">
          <a:xfrm>
            <a:off x="9337949" y="1412776"/>
            <a:ext cx="1562575" cy="4536504"/>
          </a:xfrm>
          <a:prstGeom prst="roundRect">
            <a:avLst>
              <a:gd name="adj" fmla="val 0"/>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a:solidFill>
                  <a:srgbClr val="000000"/>
                </a:solidFill>
                <a:cs typeface="Open Sans"/>
              </a:rPr>
              <a:t>Commercial</a:t>
            </a:r>
          </a:p>
          <a:p>
            <a:pPr algn="l"/>
            <a:endParaRPr lang="en-US" dirty="0">
              <a:cs typeface="Open Sans Light"/>
            </a:endParaRPr>
          </a:p>
        </p:txBody>
      </p:sp>
      <p:sp>
        <p:nvSpPr>
          <p:cNvPr id="17" name="Rounded Rectangle 16"/>
          <p:cNvSpPr/>
          <p:nvPr/>
        </p:nvSpPr>
        <p:spPr bwMode="auto">
          <a:xfrm>
            <a:off x="7537748" y="3284984"/>
            <a:ext cx="3384376" cy="792088"/>
          </a:xfrm>
          <a:prstGeom prst="roundRect">
            <a:avLst>
              <a:gd name="adj" fmla="val 0"/>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endParaRPr lang="en-US" sz="1200" dirty="0">
              <a:latin typeface="Open Sans Light"/>
              <a:cs typeface="Open Sans Light"/>
            </a:endParaRPr>
          </a:p>
        </p:txBody>
      </p:sp>
      <p:sp>
        <p:nvSpPr>
          <p:cNvPr id="18" name="Rounded Rectangle 17"/>
          <p:cNvSpPr/>
          <p:nvPr/>
        </p:nvSpPr>
        <p:spPr bwMode="auto">
          <a:xfrm>
            <a:off x="1282571" y="1418410"/>
            <a:ext cx="8055377" cy="786454"/>
          </a:xfrm>
          <a:prstGeom prst="roundRect">
            <a:avLst>
              <a:gd name="adj" fmla="val 0"/>
            </a:avLst>
          </a:prstGeom>
          <a:no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a:cs typeface="Open Sans"/>
              </a:rPr>
              <a:t>Support</a:t>
            </a:r>
          </a:p>
          <a:p>
            <a:pPr algn="l"/>
            <a:endParaRPr lang="en-US" dirty="0">
              <a:cs typeface="Open Sans Light"/>
            </a:endParaRPr>
          </a:p>
        </p:txBody>
      </p:sp>
      <p:sp>
        <p:nvSpPr>
          <p:cNvPr id="19" name="TextBox 18"/>
          <p:cNvSpPr txBox="1"/>
          <p:nvPr/>
        </p:nvSpPr>
        <p:spPr>
          <a:xfrm>
            <a:off x="7969796" y="3356993"/>
            <a:ext cx="2536422" cy="646331"/>
          </a:xfrm>
          <a:prstGeom prst="rect">
            <a:avLst/>
          </a:prstGeom>
          <a:noFill/>
          <a:ln>
            <a:noFill/>
          </a:ln>
        </p:spPr>
        <p:txBody>
          <a:bodyPr wrap="square" lIns="0" tIns="0" rIns="0" bIns="0" rtlCol="0">
            <a:spAutoFit/>
          </a:bodyPr>
          <a:lstStyle/>
          <a:p>
            <a:pPr algn="ctr"/>
            <a:r>
              <a:rPr lang="en-US" sz="1400" dirty="0">
                <a:solidFill>
                  <a:schemeClr val="bg1"/>
                </a:solidFill>
                <a:cs typeface="Open Sans Light"/>
              </a:rPr>
              <a:t>Qt Tools and Applications are available under GPL v3 and commercial license </a:t>
            </a:r>
          </a:p>
        </p:txBody>
      </p:sp>
      <p:sp>
        <p:nvSpPr>
          <p:cNvPr id="20" name="Rounded Rectangle 19"/>
          <p:cNvSpPr/>
          <p:nvPr/>
        </p:nvSpPr>
        <p:spPr bwMode="auto">
          <a:xfrm>
            <a:off x="5737548" y="4797152"/>
            <a:ext cx="5184576" cy="936104"/>
          </a:xfrm>
          <a:prstGeom prst="roundRect">
            <a:avLst>
              <a:gd name="adj" fmla="val 0"/>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endParaRPr lang="en-US" sz="1200" dirty="0">
              <a:latin typeface="Open Sans Light"/>
              <a:cs typeface="Open Sans Light"/>
            </a:endParaRPr>
          </a:p>
        </p:txBody>
      </p:sp>
      <p:sp>
        <p:nvSpPr>
          <p:cNvPr id="21" name="TextBox 20"/>
          <p:cNvSpPr txBox="1"/>
          <p:nvPr/>
        </p:nvSpPr>
        <p:spPr>
          <a:xfrm>
            <a:off x="6097588" y="4869160"/>
            <a:ext cx="4392488" cy="861774"/>
          </a:xfrm>
          <a:prstGeom prst="rect">
            <a:avLst/>
          </a:prstGeom>
          <a:noFill/>
          <a:ln>
            <a:noFill/>
          </a:ln>
        </p:spPr>
        <p:txBody>
          <a:bodyPr wrap="square" lIns="0" tIns="0" rIns="0" bIns="0" rtlCol="0">
            <a:spAutoFit/>
          </a:bodyPr>
          <a:lstStyle/>
          <a:p>
            <a:r>
              <a:rPr lang="en-US" sz="1400" dirty="0">
                <a:solidFill>
                  <a:schemeClr val="bg1"/>
                </a:solidFill>
                <a:cs typeface="Open Sans Light"/>
              </a:rPr>
              <a:t>Qt Essentials and Add-ons are available under LGPL v3, GPL v2, and commercial license</a:t>
            </a:r>
          </a:p>
          <a:p>
            <a:endParaRPr lang="en-US" sz="1400" dirty="0">
              <a:solidFill>
                <a:schemeClr val="bg1"/>
              </a:solidFill>
              <a:cs typeface="Open Sans Light"/>
            </a:endParaRPr>
          </a:p>
          <a:p>
            <a:r>
              <a:rPr lang="en-US" sz="1400" dirty="0">
                <a:solidFill>
                  <a:schemeClr val="bg1"/>
                </a:solidFill>
                <a:cs typeface="Open Sans Light"/>
              </a:rPr>
              <a:t>Qt </a:t>
            </a:r>
            <a:r>
              <a:rPr lang="en-US" sz="1400" dirty="0" err="1">
                <a:solidFill>
                  <a:schemeClr val="bg1"/>
                </a:solidFill>
                <a:cs typeface="Open Sans Light"/>
              </a:rPr>
              <a:t>WebEngine</a:t>
            </a:r>
            <a:r>
              <a:rPr lang="en-US" sz="1400" dirty="0">
                <a:solidFill>
                  <a:schemeClr val="bg1"/>
                </a:solidFill>
                <a:cs typeface="Open Sans Light"/>
              </a:rPr>
              <a:t> has LGPL v2.1 requirement</a:t>
            </a:r>
          </a:p>
        </p:txBody>
      </p:sp>
      <p:sp>
        <p:nvSpPr>
          <p:cNvPr id="23" name="Footer Placeholder 3">
            <a:extLst>
              <a:ext uri="{FF2B5EF4-FFF2-40B4-BE49-F238E27FC236}">
                <a16:creationId xmlns:a16="http://schemas.microsoft.com/office/drawing/2014/main" id="{7557246D-6AA5-DC47-999E-ECE76511B1B3}"/>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29531202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p:txBody>
          <a:bodyPr/>
          <a:lstStyle/>
          <a:p>
            <a:r>
              <a:rPr lang="en-US" dirty="0"/>
              <a:t>Commercial license</a:t>
            </a:r>
          </a:p>
          <a:p>
            <a:pPr lvl="1"/>
            <a:r>
              <a:rPr lang="en-US" dirty="0"/>
              <a:t>No limitations of open source licenses</a:t>
            </a:r>
          </a:p>
          <a:p>
            <a:pPr lvl="1"/>
            <a:r>
              <a:rPr lang="en-US" dirty="0" err="1"/>
              <a:t>Qt</a:t>
            </a:r>
            <a:r>
              <a:rPr lang="en-US" dirty="0"/>
              <a:t> support included  </a:t>
            </a:r>
          </a:p>
          <a:p>
            <a:endParaRPr lang="en-US" dirty="0"/>
          </a:p>
          <a:p>
            <a:r>
              <a:rPr lang="en-US" dirty="0"/>
              <a:t>GPL v3 </a:t>
            </a:r>
          </a:p>
          <a:p>
            <a:pPr lvl="1"/>
            <a:r>
              <a:rPr lang="en-US" dirty="0"/>
              <a:t>The original license, used in Qt </a:t>
            </a:r>
          </a:p>
          <a:p>
            <a:pPr lvl="1"/>
            <a:r>
              <a:rPr lang="en-US" dirty="0"/>
              <a:t>All proprietary code, IPR etc., will also have to be GPL licensed </a:t>
            </a:r>
          </a:p>
          <a:p>
            <a:pPr lvl="1">
              <a:buFont typeface="Symbol" charset="0"/>
              <a:buChar char=""/>
            </a:pPr>
            <a:r>
              <a:rPr lang="en-US" dirty="0"/>
              <a:t>No commercial possibilities without opening own source code </a:t>
            </a:r>
          </a:p>
          <a:p>
            <a:pPr marL="357187" lvl="1" indent="0">
              <a:buNone/>
            </a:pPr>
            <a:endParaRPr lang="en-US" dirty="0"/>
          </a:p>
          <a:p>
            <a:endParaRPr lang="en-US" dirty="0"/>
          </a:p>
          <a:p>
            <a:pPr marL="357187" lvl="1" indent="0">
              <a:buNone/>
            </a:pPr>
            <a:endParaRPr lang="en-US" dirty="0"/>
          </a:p>
        </p:txBody>
      </p:sp>
      <p:sp>
        <p:nvSpPr>
          <p:cNvPr id="8" name="Content Placeholder 7"/>
          <p:cNvSpPr>
            <a:spLocks noGrp="1"/>
          </p:cNvSpPr>
          <p:nvPr>
            <p:ph sz="quarter" idx="4"/>
          </p:nvPr>
        </p:nvSpPr>
        <p:spPr/>
        <p:txBody>
          <a:bodyPr/>
          <a:lstStyle/>
          <a:p>
            <a:r>
              <a:rPr lang="en-US" dirty="0"/>
              <a:t>LGPL v3 </a:t>
            </a:r>
          </a:p>
          <a:p>
            <a:pPr lvl="1"/>
            <a:r>
              <a:rPr lang="en-US" dirty="0"/>
              <a:t>Unlike LGPL v2, forbids creation of closed devices </a:t>
            </a:r>
          </a:p>
          <a:p>
            <a:pPr lvl="1"/>
            <a:r>
              <a:rPr lang="en-US" dirty="0"/>
              <a:t>Adds additional requirements making it less attractive in commercial usage </a:t>
            </a:r>
          </a:p>
          <a:p>
            <a:pPr lvl="2"/>
            <a:r>
              <a:rPr lang="en-US" dirty="0"/>
              <a:t>Mainly DRM restrictions, patent retaliation limitations, and </a:t>
            </a:r>
            <a:r>
              <a:rPr lang="en-US" dirty="0" err="1"/>
              <a:t>Tivoization</a:t>
            </a:r>
            <a:endParaRPr lang="en-US" dirty="0"/>
          </a:p>
          <a:p>
            <a:pPr marL="457200" lvl="1" indent="0">
              <a:buNone/>
            </a:pPr>
            <a:endParaRPr lang="en-US" dirty="0"/>
          </a:p>
          <a:p>
            <a:r>
              <a:rPr lang="en-US" dirty="0"/>
              <a:t>LGPL v2.1</a:t>
            </a:r>
          </a:p>
          <a:p>
            <a:pPr lvl="1"/>
            <a:r>
              <a:rPr lang="en-US" dirty="0"/>
              <a:t>Used prior Qt 5.7 </a:t>
            </a:r>
          </a:p>
          <a:p>
            <a:pPr lvl="1"/>
            <a:r>
              <a:rPr lang="en-US" dirty="0" err="1"/>
              <a:t>Qt</a:t>
            </a:r>
            <a:r>
              <a:rPr lang="en-US" dirty="0"/>
              <a:t> </a:t>
            </a:r>
            <a:r>
              <a:rPr lang="en-US" dirty="0" err="1"/>
              <a:t>WebEngine</a:t>
            </a:r>
            <a:r>
              <a:rPr lang="en-US" dirty="0"/>
              <a:t> still LGPL v.21 licensed since 5.7</a:t>
            </a:r>
          </a:p>
          <a:p>
            <a:pPr lvl="1"/>
            <a:r>
              <a:rPr lang="en-US" dirty="0"/>
              <a:t>Allows dynamic linking to Qt libraries with any LGPL v2.1 compatible license  </a:t>
            </a:r>
          </a:p>
          <a:p>
            <a:pPr lvl="1"/>
            <a:r>
              <a:rPr lang="en-US" dirty="0"/>
              <a:t>Still possible to use with Qt 5.6 LTS (Long Term Support) version </a:t>
            </a:r>
          </a:p>
          <a:p>
            <a:endParaRPr lang="en-US" dirty="0"/>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17</a:t>
            </a:fld>
            <a:endParaRPr lang="en-US" dirty="0"/>
          </a:p>
        </p:txBody>
      </p:sp>
      <p:sp>
        <p:nvSpPr>
          <p:cNvPr id="6" name="Title 5"/>
          <p:cNvSpPr>
            <a:spLocks noGrp="1"/>
          </p:cNvSpPr>
          <p:nvPr>
            <p:ph type="title"/>
          </p:nvPr>
        </p:nvSpPr>
        <p:spPr/>
        <p:txBody>
          <a:bodyPr/>
          <a:lstStyle/>
          <a:p>
            <a:r>
              <a:rPr lang="en-US" dirty="0"/>
              <a:t>Licensing Options </a:t>
            </a:r>
          </a:p>
        </p:txBody>
      </p:sp>
      <p:sp>
        <p:nvSpPr>
          <p:cNvPr id="10" name="Footer Placeholder 3">
            <a:extLst>
              <a:ext uri="{FF2B5EF4-FFF2-40B4-BE49-F238E27FC236}">
                <a16:creationId xmlns:a16="http://schemas.microsoft.com/office/drawing/2014/main" id="{495D30D3-FA17-BD4E-81B5-D38F087909B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94403752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8"/>
          <p:cNvSpPr>
            <a:spLocks noGrp="1"/>
          </p:cNvSpPr>
          <p:nvPr>
            <p:ph sz="half" idx="2"/>
          </p:nvPr>
        </p:nvSpPr>
        <p:spPr>
          <a:xfrm flipH="1">
            <a:off x="550864" y="2780928"/>
            <a:ext cx="3602924" cy="3384922"/>
          </a:xfrm>
          <a:prstGeom prst="snip2DiagRect">
            <a:avLst>
              <a:gd name="adj1" fmla="val 0"/>
              <a:gd name="adj2" fmla="val 3160"/>
            </a:avLst>
          </a:prstGeom>
          <a:solidFill>
            <a:schemeClr val="accent3"/>
          </a:solidFill>
        </p:spPr>
        <p:txBody>
          <a:bodyPr lIns="180000" tIns="144000" rIns="180000" bIns="144000"/>
          <a:lstStyle/>
          <a:p>
            <a:pPr>
              <a:buClr>
                <a:schemeClr val="accent1"/>
              </a:buClr>
            </a:pPr>
            <a:r>
              <a:rPr lang="en-US">
                <a:solidFill>
                  <a:schemeClr val="bg1"/>
                </a:solidFill>
              </a:rPr>
              <a:t>End-to-End lifecycle management</a:t>
            </a:r>
          </a:p>
          <a:p>
            <a:pPr>
              <a:buClr>
                <a:schemeClr val="accent1"/>
              </a:buClr>
            </a:pPr>
            <a:r>
              <a:rPr lang="en-US">
                <a:solidFill>
                  <a:schemeClr val="bg1"/>
                </a:solidFill>
              </a:rPr>
              <a:t>Faster time to market</a:t>
            </a:r>
          </a:p>
          <a:p>
            <a:pPr>
              <a:buClr>
                <a:schemeClr val="accent1"/>
              </a:buClr>
            </a:pPr>
            <a:r>
              <a:rPr lang="en-US">
                <a:solidFill>
                  <a:schemeClr val="bg1"/>
                </a:solidFill>
              </a:rPr>
              <a:t>Optimize performance</a:t>
            </a:r>
          </a:p>
          <a:p>
            <a:pPr>
              <a:buClr>
                <a:schemeClr val="accent1"/>
              </a:buClr>
            </a:pPr>
            <a:r>
              <a:rPr lang="en-US">
                <a:solidFill>
                  <a:schemeClr val="bg1"/>
                </a:solidFill>
              </a:rPr>
              <a:t>Gain access to </a:t>
            </a:r>
            <a:r>
              <a:rPr lang="en-US" err="1">
                <a:solidFill>
                  <a:schemeClr val="bg1"/>
                </a:solidFill>
              </a:rPr>
              <a:t>Qt</a:t>
            </a:r>
            <a:r>
              <a:rPr lang="en-US">
                <a:solidFill>
                  <a:schemeClr val="bg1"/>
                </a:solidFill>
              </a:rPr>
              <a:t> R&amp;D</a:t>
            </a:r>
          </a:p>
        </p:txBody>
      </p:sp>
      <p:sp>
        <p:nvSpPr>
          <p:cNvPr id="31" name="Content Placeholder 30"/>
          <p:cNvSpPr>
            <a:spLocks noGrp="1"/>
          </p:cNvSpPr>
          <p:nvPr>
            <p:ph sz="quarter" idx="4"/>
          </p:nvPr>
        </p:nvSpPr>
        <p:spPr>
          <a:xfrm flipH="1">
            <a:off x="4295059" y="2780928"/>
            <a:ext cx="7346079" cy="3384922"/>
          </a:xfrm>
          <a:prstGeom prst="snip2DiagRect">
            <a:avLst>
              <a:gd name="adj1" fmla="val 0"/>
              <a:gd name="adj2" fmla="val 3651"/>
            </a:avLst>
          </a:prstGeom>
          <a:solidFill>
            <a:schemeClr val="bg1">
              <a:lumMod val="95000"/>
            </a:schemeClr>
          </a:solidFill>
        </p:spPr>
        <p:txBody>
          <a:bodyPr lIns="180000" tIns="144000" rIns="180000" bIns="144000"/>
          <a:lstStyle/>
          <a:p>
            <a:pPr marL="0" indent="0">
              <a:buNone/>
            </a:pPr>
            <a:r>
              <a:rPr lang="en-GB">
                <a:solidFill>
                  <a:schemeClr val="accent4"/>
                </a:solidFill>
              </a:rPr>
              <a:t>Technical &amp; Architecture Workshop</a:t>
            </a:r>
          </a:p>
          <a:p>
            <a:pPr marL="0" indent="0">
              <a:buNone/>
            </a:pPr>
            <a:r>
              <a:rPr lang="en-GB">
                <a:solidFill>
                  <a:schemeClr val="accent4"/>
                </a:solidFill>
              </a:rPr>
              <a:t>Performance and Optimisation</a:t>
            </a:r>
          </a:p>
          <a:p>
            <a:pPr marL="0" indent="0">
              <a:buNone/>
            </a:pPr>
            <a:r>
              <a:rPr lang="en-GB">
                <a:solidFill>
                  <a:schemeClr val="accent4"/>
                </a:solidFill>
              </a:rPr>
              <a:t>Ensuring technical solution and knowledge transfer</a:t>
            </a:r>
          </a:p>
          <a:p>
            <a:pPr marL="0" indent="0">
              <a:buNone/>
            </a:pPr>
            <a:r>
              <a:rPr lang="en-GB">
                <a:solidFill>
                  <a:schemeClr val="accent4"/>
                </a:solidFill>
              </a:rPr>
              <a:t>Qt framework adaptations</a:t>
            </a:r>
          </a:p>
          <a:p>
            <a:pPr marL="0" indent="0">
              <a:buNone/>
            </a:pPr>
            <a:r>
              <a:rPr lang="en-GB">
                <a:solidFill>
                  <a:schemeClr val="accent4"/>
                </a:solidFill>
              </a:rPr>
              <a:t>Qt integration into new platforms</a:t>
            </a:r>
          </a:p>
          <a:p>
            <a:pPr marL="0" indent="0">
              <a:buNone/>
            </a:pPr>
            <a:r>
              <a:rPr lang="en-GB">
                <a:solidFill>
                  <a:schemeClr val="accent4"/>
                </a:solidFill>
              </a:rPr>
              <a:t>SDK &amp; IDE Creation</a:t>
            </a:r>
          </a:p>
          <a:p>
            <a:pPr marL="0" indent="0">
              <a:buNone/>
            </a:pPr>
            <a:endParaRPr lang="fi-FI">
              <a:solidFill>
                <a:schemeClr val="accent4"/>
              </a:solidFill>
            </a:endParaRPr>
          </a:p>
        </p:txBody>
      </p:sp>
      <p:sp>
        <p:nvSpPr>
          <p:cNvPr id="3" name="Date Placeholder 2"/>
          <p:cNvSpPr>
            <a:spLocks noGrp="1"/>
          </p:cNvSpPr>
          <p:nvPr>
            <p:ph type="dt" sz="half" idx="10"/>
          </p:nvPr>
        </p:nvSpPr>
        <p:spPr/>
        <p:txBody>
          <a:bodyPr/>
          <a:lstStyle/>
          <a:p>
            <a:fld id="{8A15F465-E2BD-49AA-A810-5350B6CB4BEC}" type="datetime3">
              <a:rPr lang="en-US" smtClean="0"/>
              <a:t>12 March 2018</a:t>
            </a:fld>
            <a:endParaRPr lang="en-US"/>
          </a:p>
        </p:txBody>
      </p:sp>
      <p:sp>
        <p:nvSpPr>
          <p:cNvPr id="5" name="Slide Number Placeholder 4"/>
          <p:cNvSpPr>
            <a:spLocks noGrp="1"/>
          </p:cNvSpPr>
          <p:nvPr>
            <p:ph type="sldNum" sz="quarter" idx="12"/>
          </p:nvPr>
        </p:nvSpPr>
        <p:spPr/>
        <p:txBody>
          <a:bodyPr/>
          <a:lstStyle/>
          <a:p>
            <a:fld id="{A683D178-98AA-4574-9EAA-8EB007C55176}" type="slidenum">
              <a:rPr lang="en-US" smtClean="0"/>
              <a:pPr/>
              <a:t>18</a:t>
            </a:fld>
            <a:endParaRPr lang="en-US"/>
          </a:p>
        </p:txBody>
      </p:sp>
      <p:sp>
        <p:nvSpPr>
          <p:cNvPr id="6" name="Title 5"/>
          <p:cNvSpPr>
            <a:spLocks noGrp="1"/>
          </p:cNvSpPr>
          <p:nvPr>
            <p:ph type="title"/>
          </p:nvPr>
        </p:nvSpPr>
        <p:spPr/>
        <p:txBody>
          <a:bodyPr/>
          <a:lstStyle/>
          <a:p>
            <a:r>
              <a:rPr lang="en-GB"/>
              <a:t>Solve Challenges with Qt Consulting &amp; Services</a:t>
            </a:r>
            <a:endParaRPr lang="fi-FI"/>
          </a:p>
        </p:txBody>
      </p:sp>
      <p:sp>
        <p:nvSpPr>
          <p:cNvPr id="21" name="Text Placeholder 5"/>
          <p:cNvSpPr txBox="1">
            <a:spLocks/>
          </p:cNvSpPr>
          <p:nvPr/>
        </p:nvSpPr>
        <p:spPr>
          <a:xfrm>
            <a:off x="551384" y="1844675"/>
            <a:ext cx="1727033" cy="720229"/>
          </a:xfrm>
          <a:prstGeom prst="snip2DiagRect">
            <a:avLst>
              <a:gd name="adj1" fmla="val 12501"/>
              <a:gd name="adj2" fmla="val 799"/>
            </a:avLst>
          </a:prstGeom>
          <a:solidFill>
            <a:schemeClr val="accent4"/>
          </a:solidFill>
        </p:spPr>
        <p:txBody>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buNone/>
            </a:pPr>
            <a:r>
              <a:rPr lang="en-GB" sz="1700" spc="-30">
                <a:solidFill>
                  <a:schemeClr val="bg1"/>
                </a:solidFill>
              </a:rPr>
              <a:t>Pre-project</a:t>
            </a:r>
          </a:p>
        </p:txBody>
      </p:sp>
      <p:sp>
        <p:nvSpPr>
          <p:cNvPr id="22" name="Text Placeholder 5"/>
          <p:cNvSpPr txBox="1">
            <a:spLocks/>
          </p:cNvSpPr>
          <p:nvPr/>
        </p:nvSpPr>
        <p:spPr>
          <a:xfrm>
            <a:off x="6170430" y="1844675"/>
            <a:ext cx="1727033" cy="720229"/>
          </a:xfrm>
          <a:prstGeom prst="snip2DiagRect">
            <a:avLst>
              <a:gd name="adj1" fmla="val 12501"/>
              <a:gd name="adj2" fmla="val 799"/>
            </a:avLst>
          </a:prstGeom>
          <a:solidFill>
            <a:schemeClr val="accent4"/>
          </a:solidFill>
        </p:spPr>
        <p:txBody>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buNone/>
            </a:pPr>
            <a:r>
              <a:rPr lang="en-GB" sz="1700" spc="-30">
                <a:solidFill>
                  <a:schemeClr val="bg1"/>
                </a:solidFill>
              </a:rPr>
              <a:t>Implementation</a:t>
            </a:r>
          </a:p>
        </p:txBody>
      </p:sp>
      <p:sp>
        <p:nvSpPr>
          <p:cNvPr id="23" name="Text Placeholder 5"/>
          <p:cNvSpPr txBox="1">
            <a:spLocks/>
          </p:cNvSpPr>
          <p:nvPr/>
        </p:nvSpPr>
        <p:spPr>
          <a:xfrm>
            <a:off x="2426755" y="1844675"/>
            <a:ext cx="1727033" cy="720229"/>
          </a:xfrm>
          <a:prstGeom prst="snip2DiagRect">
            <a:avLst>
              <a:gd name="adj1" fmla="val 12501"/>
              <a:gd name="adj2" fmla="val 799"/>
            </a:avLst>
          </a:prstGeom>
          <a:solidFill>
            <a:schemeClr val="accent4"/>
          </a:solidFill>
        </p:spPr>
        <p:txBody>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buNone/>
            </a:pPr>
            <a:r>
              <a:rPr lang="en-GB" sz="1700" spc="-30">
                <a:solidFill>
                  <a:schemeClr val="bg1"/>
                </a:solidFill>
              </a:rPr>
              <a:t>Concept and prototyping</a:t>
            </a:r>
          </a:p>
        </p:txBody>
      </p:sp>
      <p:sp>
        <p:nvSpPr>
          <p:cNvPr id="24" name="Text Placeholder 5"/>
          <p:cNvSpPr txBox="1">
            <a:spLocks/>
          </p:cNvSpPr>
          <p:nvPr/>
        </p:nvSpPr>
        <p:spPr>
          <a:xfrm>
            <a:off x="4295059" y="1844675"/>
            <a:ext cx="1727033" cy="720229"/>
          </a:xfrm>
          <a:prstGeom prst="snip2DiagRect">
            <a:avLst>
              <a:gd name="adj1" fmla="val 12501"/>
              <a:gd name="adj2" fmla="val 799"/>
            </a:avLst>
          </a:prstGeom>
          <a:solidFill>
            <a:schemeClr val="accent4"/>
          </a:solidFill>
        </p:spPr>
        <p:txBody>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buNone/>
            </a:pPr>
            <a:r>
              <a:rPr lang="en-GB" sz="1700" spc="-30">
                <a:solidFill>
                  <a:schemeClr val="bg1"/>
                </a:solidFill>
              </a:rPr>
              <a:t>Design</a:t>
            </a:r>
          </a:p>
        </p:txBody>
      </p:sp>
      <p:sp>
        <p:nvSpPr>
          <p:cNvPr id="25" name="Text Placeholder 5"/>
          <p:cNvSpPr txBox="1">
            <a:spLocks/>
          </p:cNvSpPr>
          <p:nvPr/>
        </p:nvSpPr>
        <p:spPr>
          <a:xfrm>
            <a:off x="8038734" y="1844675"/>
            <a:ext cx="1727033" cy="720229"/>
          </a:xfrm>
          <a:prstGeom prst="snip2DiagRect">
            <a:avLst>
              <a:gd name="adj1" fmla="val 12501"/>
              <a:gd name="adj2" fmla="val 799"/>
            </a:avLst>
          </a:prstGeom>
          <a:solidFill>
            <a:schemeClr val="accent4"/>
          </a:solidFill>
        </p:spPr>
        <p:txBody>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buNone/>
            </a:pPr>
            <a:r>
              <a:rPr lang="en-GB" sz="1700" spc="-30">
                <a:solidFill>
                  <a:schemeClr val="bg1"/>
                </a:solidFill>
              </a:rPr>
              <a:t>Maturing</a:t>
            </a:r>
          </a:p>
        </p:txBody>
      </p:sp>
      <p:sp>
        <p:nvSpPr>
          <p:cNvPr id="26" name="Text Placeholder 5"/>
          <p:cNvSpPr txBox="1">
            <a:spLocks/>
          </p:cNvSpPr>
          <p:nvPr/>
        </p:nvSpPr>
        <p:spPr>
          <a:xfrm>
            <a:off x="9914105" y="1844675"/>
            <a:ext cx="1727033" cy="720229"/>
          </a:xfrm>
          <a:prstGeom prst="snip2DiagRect">
            <a:avLst>
              <a:gd name="adj1" fmla="val 12501"/>
              <a:gd name="adj2" fmla="val 799"/>
            </a:avLst>
          </a:prstGeom>
          <a:solidFill>
            <a:schemeClr val="accent4"/>
          </a:solidFill>
        </p:spPr>
        <p:txBody>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buNone/>
            </a:pPr>
            <a:r>
              <a:rPr lang="en-GB" sz="1700" spc="-30">
                <a:solidFill>
                  <a:schemeClr val="bg1"/>
                </a:solidFill>
              </a:rPr>
              <a:t>Maintenance</a:t>
            </a:r>
          </a:p>
        </p:txBody>
      </p:sp>
      <p:sp>
        <p:nvSpPr>
          <p:cNvPr id="15" name="Footer Placeholder 3">
            <a:extLst>
              <a:ext uri="{FF2B5EF4-FFF2-40B4-BE49-F238E27FC236}">
                <a16:creationId xmlns:a16="http://schemas.microsoft.com/office/drawing/2014/main" id="{DA0DA7BE-887E-F94E-BD54-23AD01507F63}"/>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01504751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19</a:t>
            </a:fld>
            <a:endParaRPr lang="en-US" dirty="0"/>
          </a:p>
        </p:txBody>
      </p:sp>
      <p:sp>
        <p:nvSpPr>
          <p:cNvPr id="6" name="Title 5"/>
          <p:cNvSpPr>
            <a:spLocks noGrp="1"/>
          </p:cNvSpPr>
          <p:nvPr>
            <p:ph type="title"/>
          </p:nvPr>
        </p:nvSpPr>
        <p:spPr/>
        <p:txBody>
          <a:bodyPr/>
          <a:lstStyle/>
          <a:p>
            <a:r>
              <a:rPr lang="en-US" dirty="0"/>
              <a:t>Qt Application Architecture </a:t>
            </a:r>
          </a:p>
        </p:txBody>
      </p:sp>
      <p:sp>
        <p:nvSpPr>
          <p:cNvPr id="7" name="Rounded Rectangle 6"/>
          <p:cNvSpPr/>
          <p:nvPr/>
        </p:nvSpPr>
        <p:spPr bwMode="auto">
          <a:xfrm>
            <a:off x="1201044" y="1556792"/>
            <a:ext cx="9721080" cy="3120958"/>
          </a:xfrm>
          <a:prstGeom prst="roundRect">
            <a:avLst>
              <a:gd name="adj" fmla="val 0"/>
            </a:avLst>
          </a:prstGeom>
          <a:noFill/>
          <a:ln w="254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a:cs typeface="Open Sans"/>
              </a:rPr>
              <a:t>Application process</a:t>
            </a:r>
          </a:p>
          <a:p>
            <a:pPr algn="l"/>
            <a:endParaRPr lang="en-US" sz="1400" dirty="0">
              <a:solidFill>
                <a:srgbClr val="60952F"/>
              </a:solidFill>
              <a:latin typeface="Open Sans"/>
              <a:cs typeface="Open Sans"/>
            </a:endParaRPr>
          </a:p>
          <a:p>
            <a:pPr algn="l"/>
            <a:endParaRPr lang="en-US" sz="1200" dirty="0">
              <a:solidFill>
                <a:srgbClr val="60952F"/>
              </a:solidFill>
              <a:latin typeface="Open Sans Light"/>
              <a:cs typeface="Open Sans Light"/>
            </a:endParaRPr>
          </a:p>
        </p:txBody>
      </p:sp>
      <p:sp>
        <p:nvSpPr>
          <p:cNvPr id="8" name="Rounded Rectangle 7"/>
          <p:cNvSpPr/>
          <p:nvPr/>
        </p:nvSpPr>
        <p:spPr bwMode="auto">
          <a:xfrm>
            <a:off x="1201044" y="4803122"/>
            <a:ext cx="9721080" cy="1218166"/>
          </a:xfrm>
          <a:prstGeom prst="roundRect">
            <a:avLst>
              <a:gd name="adj" fmla="val 0"/>
            </a:avLst>
          </a:prstGeom>
          <a:noFill/>
          <a:ln w="254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a:cs typeface="Open Sans"/>
              </a:rPr>
              <a:t>Platform</a:t>
            </a:r>
          </a:p>
          <a:p>
            <a:pPr algn="l"/>
            <a:endParaRPr lang="en-US" sz="1400" dirty="0">
              <a:solidFill>
                <a:srgbClr val="60952F"/>
              </a:solidFill>
              <a:latin typeface="Open Sans"/>
              <a:cs typeface="Open Sans"/>
            </a:endParaRPr>
          </a:p>
          <a:p>
            <a:pPr algn="l"/>
            <a:endParaRPr lang="en-US" sz="1200" dirty="0">
              <a:solidFill>
                <a:srgbClr val="60952F"/>
              </a:solidFill>
              <a:latin typeface="Open Sans Light"/>
              <a:cs typeface="Open Sans Light"/>
            </a:endParaRPr>
          </a:p>
        </p:txBody>
      </p:sp>
      <p:sp>
        <p:nvSpPr>
          <p:cNvPr id="9" name="Rounded Rectangle 8"/>
          <p:cNvSpPr/>
          <p:nvPr/>
        </p:nvSpPr>
        <p:spPr bwMode="auto">
          <a:xfrm>
            <a:off x="3552338" y="4803123"/>
            <a:ext cx="6505691" cy="354069"/>
          </a:xfrm>
          <a:prstGeom prst="roundRect">
            <a:avLst>
              <a:gd name="adj" fmla="val 0"/>
            </a:avLst>
          </a:prstGeom>
          <a:gradFill flip="none" rotWithShape="1">
            <a:gsLst>
              <a:gs pos="0">
                <a:schemeClr val="accent1">
                  <a:lumMod val="40000"/>
                  <a:lumOff val="60000"/>
                </a:schemeClr>
              </a:gs>
              <a:gs pos="100000">
                <a:schemeClr val="accent1">
                  <a:lumMod val="75000"/>
                </a:schemeClr>
              </a:gs>
            </a:gsLst>
            <a:lin ang="0" scaled="1"/>
            <a:tileRect/>
          </a:gra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ctr"/>
            <a:r>
              <a:rPr lang="en-US" sz="1400" dirty="0">
                <a:solidFill>
                  <a:srgbClr val="000000"/>
                </a:solidFill>
                <a:cs typeface="Open Sans"/>
              </a:rPr>
              <a:t>Platform APIs</a:t>
            </a:r>
          </a:p>
          <a:p>
            <a:pPr algn="l"/>
            <a:endParaRPr lang="en-US" sz="1400" dirty="0">
              <a:solidFill>
                <a:srgbClr val="000000"/>
              </a:solidFill>
              <a:cs typeface="Open Sans"/>
            </a:endParaRPr>
          </a:p>
          <a:p>
            <a:pPr algn="l"/>
            <a:endParaRPr lang="en-US" sz="1400" dirty="0">
              <a:solidFill>
                <a:srgbClr val="000000"/>
              </a:solidFill>
              <a:cs typeface="Open Sans Light"/>
            </a:endParaRPr>
          </a:p>
        </p:txBody>
      </p:sp>
      <p:sp>
        <p:nvSpPr>
          <p:cNvPr id="10" name="Rounded Rectangle 9"/>
          <p:cNvSpPr/>
          <p:nvPr/>
        </p:nvSpPr>
        <p:spPr bwMode="auto">
          <a:xfrm>
            <a:off x="3552338" y="5301209"/>
            <a:ext cx="1609147" cy="305003"/>
          </a:xfrm>
          <a:prstGeom prst="roundRect">
            <a:avLst>
              <a:gd name="adj" fmla="val 0"/>
            </a:avLst>
          </a:prstGeom>
          <a:gradFill flip="none" rotWithShape="1">
            <a:gsLst>
              <a:gs pos="0">
                <a:schemeClr val="accent1">
                  <a:lumMod val="40000"/>
                  <a:lumOff val="60000"/>
                </a:schemeClr>
              </a:gs>
              <a:gs pos="100000">
                <a:schemeClr val="accent1">
                  <a:lumMod val="75000"/>
                </a:schemeClr>
              </a:gs>
            </a:gsLst>
            <a:lin ang="0" scaled="1"/>
            <a:tileRect/>
          </a:gra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ctr"/>
            <a:r>
              <a:rPr lang="en-US" sz="1400" dirty="0">
                <a:solidFill>
                  <a:srgbClr val="000000"/>
                </a:solidFill>
                <a:cs typeface="Open Sans"/>
              </a:rPr>
              <a:t>Window server</a:t>
            </a:r>
          </a:p>
          <a:p>
            <a:pPr algn="l"/>
            <a:endParaRPr lang="en-US" sz="1400" dirty="0">
              <a:solidFill>
                <a:srgbClr val="000000"/>
              </a:solidFill>
              <a:cs typeface="Open Sans"/>
            </a:endParaRPr>
          </a:p>
          <a:p>
            <a:pPr algn="l"/>
            <a:endParaRPr lang="en-US" sz="1400" dirty="0">
              <a:solidFill>
                <a:srgbClr val="000000"/>
              </a:solidFill>
              <a:cs typeface="Open Sans Light"/>
            </a:endParaRPr>
          </a:p>
        </p:txBody>
      </p:sp>
      <p:sp>
        <p:nvSpPr>
          <p:cNvPr id="11" name="Rounded Rectangle 10"/>
          <p:cNvSpPr/>
          <p:nvPr/>
        </p:nvSpPr>
        <p:spPr bwMode="auto">
          <a:xfrm>
            <a:off x="5450876" y="5301209"/>
            <a:ext cx="1582816" cy="305003"/>
          </a:xfrm>
          <a:prstGeom prst="roundRect">
            <a:avLst>
              <a:gd name="adj" fmla="val 0"/>
            </a:avLst>
          </a:prstGeom>
          <a:gradFill flip="none" rotWithShape="1">
            <a:gsLst>
              <a:gs pos="0">
                <a:schemeClr val="accent1">
                  <a:lumMod val="40000"/>
                  <a:lumOff val="60000"/>
                </a:schemeClr>
              </a:gs>
              <a:gs pos="100000">
                <a:schemeClr val="accent1">
                  <a:lumMod val="75000"/>
                </a:schemeClr>
              </a:gs>
            </a:gsLst>
            <a:lin ang="0" scaled="1"/>
            <a:tileRect/>
          </a:gra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ctr"/>
            <a:r>
              <a:rPr lang="en-US" sz="1400" dirty="0">
                <a:solidFill>
                  <a:srgbClr val="000000"/>
                </a:solidFill>
                <a:cs typeface="Open Sans"/>
              </a:rPr>
              <a:t>System server 1</a:t>
            </a:r>
          </a:p>
          <a:p>
            <a:pPr algn="l"/>
            <a:endParaRPr lang="en-US" sz="1400" dirty="0">
              <a:solidFill>
                <a:srgbClr val="000000"/>
              </a:solidFill>
              <a:cs typeface="Open Sans"/>
            </a:endParaRPr>
          </a:p>
          <a:p>
            <a:pPr algn="l"/>
            <a:endParaRPr lang="en-US" sz="1400" dirty="0">
              <a:solidFill>
                <a:srgbClr val="000000"/>
              </a:solidFill>
              <a:cs typeface="Open Sans Light"/>
            </a:endParaRPr>
          </a:p>
        </p:txBody>
      </p:sp>
      <p:sp>
        <p:nvSpPr>
          <p:cNvPr id="12" name="Rounded Rectangle 11"/>
          <p:cNvSpPr/>
          <p:nvPr/>
        </p:nvSpPr>
        <p:spPr bwMode="auto">
          <a:xfrm>
            <a:off x="1363392" y="2930558"/>
            <a:ext cx="9342708" cy="824149"/>
          </a:xfrm>
          <a:prstGeom prst="roundRect">
            <a:avLst>
              <a:gd name="adj" fmla="val 0"/>
            </a:avLst>
          </a:prstGeom>
          <a:no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err="1">
                <a:cs typeface="Open Sans"/>
              </a:rPr>
              <a:t>Qt</a:t>
            </a:r>
            <a:r>
              <a:rPr lang="en-US" dirty="0">
                <a:cs typeface="Open Sans"/>
              </a:rPr>
              <a:t> Core</a:t>
            </a:r>
          </a:p>
          <a:p>
            <a:pPr algn="l"/>
            <a:endParaRPr lang="en-US" sz="1400" dirty="0">
              <a:solidFill>
                <a:srgbClr val="60952F"/>
              </a:solidFill>
              <a:latin typeface="Open Sans"/>
              <a:cs typeface="Open Sans"/>
            </a:endParaRPr>
          </a:p>
          <a:p>
            <a:pPr algn="l"/>
            <a:endParaRPr lang="en-US" sz="1200" dirty="0">
              <a:solidFill>
                <a:srgbClr val="60952F"/>
              </a:solidFill>
              <a:latin typeface="Open Sans Light"/>
              <a:cs typeface="Open Sans Light"/>
            </a:endParaRPr>
          </a:p>
        </p:txBody>
      </p:sp>
      <p:sp>
        <p:nvSpPr>
          <p:cNvPr id="13" name="Rounded Rectangle 12"/>
          <p:cNvSpPr/>
          <p:nvPr/>
        </p:nvSpPr>
        <p:spPr bwMode="auto">
          <a:xfrm>
            <a:off x="1363393" y="2037209"/>
            <a:ext cx="9342707" cy="827910"/>
          </a:xfrm>
          <a:prstGeom prst="roundRect">
            <a:avLst>
              <a:gd name="adj" fmla="val 0"/>
            </a:avLst>
          </a:prstGeom>
          <a:no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err="1">
                <a:cs typeface="Open Sans"/>
              </a:rPr>
              <a:t>Qt</a:t>
            </a:r>
            <a:r>
              <a:rPr lang="en-US" dirty="0">
                <a:cs typeface="Open Sans"/>
              </a:rPr>
              <a:t> GUI</a:t>
            </a:r>
          </a:p>
          <a:p>
            <a:pPr algn="l"/>
            <a:endParaRPr lang="en-US" sz="1400" dirty="0">
              <a:solidFill>
                <a:srgbClr val="60952F"/>
              </a:solidFill>
              <a:latin typeface="Open Sans"/>
              <a:cs typeface="Open Sans"/>
            </a:endParaRPr>
          </a:p>
          <a:p>
            <a:pPr algn="l"/>
            <a:endParaRPr lang="en-US" sz="1200" dirty="0">
              <a:solidFill>
                <a:srgbClr val="60952F"/>
              </a:solidFill>
              <a:latin typeface="Open Sans Light"/>
              <a:cs typeface="Open Sans Light"/>
            </a:endParaRPr>
          </a:p>
        </p:txBody>
      </p:sp>
      <p:sp>
        <p:nvSpPr>
          <p:cNvPr id="14" name="Rounded Rectangle 13"/>
          <p:cNvSpPr/>
          <p:nvPr/>
        </p:nvSpPr>
        <p:spPr bwMode="auto">
          <a:xfrm>
            <a:off x="7324556" y="5289910"/>
            <a:ext cx="1581345" cy="299331"/>
          </a:xfrm>
          <a:prstGeom prst="roundRect">
            <a:avLst>
              <a:gd name="adj" fmla="val 0"/>
            </a:avLst>
          </a:prstGeom>
          <a:gradFill flip="none" rotWithShape="1">
            <a:gsLst>
              <a:gs pos="0">
                <a:schemeClr val="accent1">
                  <a:lumMod val="40000"/>
                  <a:lumOff val="60000"/>
                </a:schemeClr>
              </a:gs>
              <a:gs pos="100000">
                <a:schemeClr val="accent1">
                  <a:lumMod val="75000"/>
                </a:schemeClr>
              </a:gs>
            </a:gsLst>
            <a:lin ang="0" scaled="1"/>
            <a:tileRect/>
          </a:gra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ctr"/>
            <a:r>
              <a:rPr lang="en-US" sz="1400" dirty="0">
                <a:solidFill>
                  <a:srgbClr val="000000"/>
                </a:solidFill>
                <a:cs typeface="Open Sans"/>
              </a:rPr>
              <a:t>System server 2</a:t>
            </a:r>
          </a:p>
          <a:p>
            <a:pPr algn="l"/>
            <a:endParaRPr lang="en-US" sz="1400" dirty="0">
              <a:solidFill>
                <a:srgbClr val="000000"/>
              </a:solidFill>
              <a:cs typeface="Open Sans"/>
            </a:endParaRPr>
          </a:p>
          <a:p>
            <a:pPr algn="l"/>
            <a:endParaRPr lang="en-US" sz="1400" dirty="0">
              <a:solidFill>
                <a:srgbClr val="000000"/>
              </a:solidFill>
              <a:cs typeface="Open Sans Light"/>
            </a:endParaRPr>
          </a:p>
        </p:txBody>
      </p:sp>
      <p:sp>
        <p:nvSpPr>
          <p:cNvPr id="15" name="Rounded Rectangle 14"/>
          <p:cNvSpPr/>
          <p:nvPr/>
        </p:nvSpPr>
        <p:spPr bwMode="auto">
          <a:xfrm>
            <a:off x="6174904" y="3301534"/>
            <a:ext cx="1177951" cy="266434"/>
          </a:xfrm>
          <a:prstGeom prst="roundRect">
            <a:avLst>
              <a:gd name="adj" fmla="val 0"/>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ctr"/>
            <a:r>
              <a:rPr lang="en-US" sz="1400" dirty="0" err="1">
                <a:solidFill>
                  <a:srgbClr val="000000"/>
                </a:solidFill>
                <a:cs typeface="Open Sans"/>
              </a:rPr>
              <a:t>QProcess</a:t>
            </a:r>
            <a:endParaRPr lang="en-US" sz="1400" dirty="0">
              <a:solidFill>
                <a:srgbClr val="000000"/>
              </a:solidFill>
              <a:cs typeface="Open Sans"/>
            </a:endParaRPr>
          </a:p>
        </p:txBody>
      </p:sp>
      <p:sp>
        <p:nvSpPr>
          <p:cNvPr id="16" name="Rounded Rectangle 15"/>
          <p:cNvSpPr/>
          <p:nvPr/>
        </p:nvSpPr>
        <p:spPr bwMode="auto">
          <a:xfrm>
            <a:off x="2857229" y="2348880"/>
            <a:ext cx="3182555" cy="286328"/>
          </a:xfrm>
          <a:prstGeom prst="roundRect">
            <a:avLst>
              <a:gd name="adj" fmla="val 0"/>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ctr"/>
            <a:r>
              <a:rPr lang="en-US" sz="1400" dirty="0" err="1">
                <a:solidFill>
                  <a:srgbClr val="000000"/>
                </a:solidFill>
                <a:cs typeface="Open Sans"/>
              </a:rPr>
              <a:t>QGuiApplication</a:t>
            </a:r>
            <a:r>
              <a:rPr lang="en-US" sz="1400" dirty="0">
                <a:solidFill>
                  <a:srgbClr val="000000"/>
                </a:solidFill>
                <a:cs typeface="Open Sans"/>
              </a:rPr>
              <a:t> : </a:t>
            </a:r>
            <a:r>
              <a:rPr lang="en-US" sz="1400" dirty="0" err="1">
                <a:solidFill>
                  <a:srgbClr val="000000"/>
                </a:solidFill>
                <a:cs typeface="Open Sans"/>
              </a:rPr>
              <a:t>QCoreApplication</a:t>
            </a:r>
            <a:endParaRPr lang="en-US" sz="1400" dirty="0">
              <a:solidFill>
                <a:srgbClr val="000000"/>
              </a:solidFill>
              <a:cs typeface="Open Sans"/>
            </a:endParaRPr>
          </a:p>
        </p:txBody>
      </p:sp>
      <p:sp>
        <p:nvSpPr>
          <p:cNvPr id="17" name="Rounded Rectangle 16"/>
          <p:cNvSpPr/>
          <p:nvPr/>
        </p:nvSpPr>
        <p:spPr bwMode="auto">
          <a:xfrm>
            <a:off x="1345061" y="3826579"/>
            <a:ext cx="9342707" cy="706345"/>
          </a:xfrm>
          <a:prstGeom prst="roundRect">
            <a:avLst>
              <a:gd name="adj" fmla="val 0"/>
            </a:avLst>
          </a:prstGeom>
          <a:no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l"/>
            <a:r>
              <a:rPr lang="en-US" dirty="0">
                <a:cs typeface="Open Sans"/>
              </a:rPr>
              <a:t>Qt Platform </a:t>
            </a:r>
          </a:p>
          <a:p>
            <a:pPr algn="l"/>
            <a:r>
              <a:rPr lang="en-US" dirty="0">
                <a:cs typeface="Open Sans"/>
              </a:rPr>
              <a:t>Abstraction plugin</a:t>
            </a:r>
          </a:p>
          <a:p>
            <a:pPr algn="l"/>
            <a:endParaRPr lang="en-US" sz="1400" dirty="0">
              <a:solidFill>
                <a:srgbClr val="60952F"/>
              </a:solidFill>
              <a:latin typeface="Open Sans"/>
              <a:cs typeface="Open Sans"/>
            </a:endParaRPr>
          </a:p>
          <a:p>
            <a:pPr algn="l"/>
            <a:endParaRPr lang="en-US" sz="1200" dirty="0">
              <a:solidFill>
                <a:srgbClr val="60952F"/>
              </a:solidFill>
              <a:latin typeface="Open Sans Light"/>
              <a:cs typeface="Open Sans Light"/>
            </a:endParaRPr>
          </a:p>
        </p:txBody>
      </p:sp>
      <p:sp>
        <p:nvSpPr>
          <p:cNvPr id="18" name="Rounded Rectangle 17"/>
          <p:cNvSpPr/>
          <p:nvPr/>
        </p:nvSpPr>
        <p:spPr bwMode="auto">
          <a:xfrm>
            <a:off x="8801046" y="3301534"/>
            <a:ext cx="1177951" cy="266434"/>
          </a:xfrm>
          <a:prstGeom prst="roundRect">
            <a:avLst>
              <a:gd name="adj" fmla="val 0"/>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ctr"/>
            <a:r>
              <a:rPr lang="en-US" sz="1400" dirty="0" err="1">
                <a:solidFill>
                  <a:srgbClr val="000000"/>
                </a:solidFill>
                <a:cs typeface="Open Sans"/>
              </a:rPr>
              <a:t>QFile</a:t>
            </a:r>
            <a:endParaRPr lang="en-US" sz="1400" dirty="0">
              <a:solidFill>
                <a:srgbClr val="000000"/>
              </a:solidFill>
              <a:cs typeface="Open Sans"/>
            </a:endParaRPr>
          </a:p>
        </p:txBody>
      </p:sp>
      <p:sp>
        <p:nvSpPr>
          <p:cNvPr id="19" name="Rounded Rectangle 18"/>
          <p:cNvSpPr/>
          <p:nvPr/>
        </p:nvSpPr>
        <p:spPr bwMode="auto">
          <a:xfrm>
            <a:off x="3552337" y="4158379"/>
            <a:ext cx="2158782" cy="266434"/>
          </a:xfrm>
          <a:prstGeom prst="roundRect">
            <a:avLst>
              <a:gd name="adj" fmla="val 0"/>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ctr"/>
            <a:r>
              <a:rPr lang="en-US" sz="1400" dirty="0" err="1">
                <a:solidFill>
                  <a:srgbClr val="000000"/>
                </a:solidFill>
                <a:cs typeface="Open Sans"/>
              </a:rPr>
              <a:t>PlatformEventDispatcher</a:t>
            </a:r>
            <a:endParaRPr lang="en-US" sz="1400" dirty="0">
              <a:solidFill>
                <a:srgbClr val="000000"/>
              </a:solidFill>
              <a:cs typeface="Open Sans"/>
            </a:endParaRPr>
          </a:p>
        </p:txBody>
      </p:sp>
      <p:sp>
        <p:nvSpPr>
          <p:cNvPr id="20" name="Rounded Rectangle 19"/>
          <p:cNvSpPr/>
          <p:nvPr/>
        </p:nvSpPr>
        <p:spPr bwMode="auto">
          <a:xfrm>
            <a:off x="7487975" y="3301534"/>
            <a:ext cx="1177951" cy="266434"/>
          </a:xfrm>
          <a:prstGeom prst="roundRect">
            <a:avLst>
              <a:gd name="adj" fmla="val 0"/>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ctr"/>
            <a:r>
              <a:rPr lang="en-US" sz="1400" dirty="0" err="1">
                <a:solidFill>
                  <a:srgbClr val="000000"/>
                </a:solidFill>
                <a:cs typeface="Open Sans"/>
              </a:rPr>
              <a:t>QThread</a:t>
            </a:r>
            <a:endParaRPr lang="en-US" sz="1400" dirty="0">
              <a:solidFill>
                <a:srgbClr val="000000"/>
              </a:solidFill>
              <a:cs typeface="Open Sans"/>
            </a:endParaRPr>
          </a:p>
        </p:txBody>
      </p:sp>
      <p:sp>
        <p:nvSpPr>
          <p:cNvPr id="21" name="Rounded Rectangle 20"/>
          <p:cNvSpPr/>
          <p:nvPr/>
        </p:nvSpPr>
        <p:spPr bwMode="auto">
          <a:xfrm>
            <a:off x="7084474" y="2370478"/>
            <a:ext cx="2894523" cy="266434"/>
          </a:xfrm>
          <a:prstGeom prst="roundRect">
            <a:avLst>
              <a:gd name="adj" fmla="val 0"/>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ctr"/>
            <a:r>
              <a:rPr lang="en-US" sz="1400" dirty="0" err="1">
                <a:solidFill>
                  <a:srgbClr val="000000"/>
                </a:solidFill>
                <a:cs typeface="Open Sans"/>
              </a:rPr>
              <a:t>QWindow</a:t>
            </a:r>
            <a:r>
              <a:rPr lang="en-US" sz="1400" dirty="0">
                <a:solidFill>
                  <a:srgbClr val="000000"/>
                </a:solidFill>
                <a:cs typeface="Open Sans"/>
              </a:rPr>
              <a:t> : </a:t>
            </a:r>
            <a:r>
              <a:rPr lang="en-US" sz="1400" dirty="0" err="1">
                <a:solidFill>
                  <a:srgbClr val="000000"/>
                </a:solidFill>
                <a:cs typeface="Open Sans"/>
              </a:rPr>
              <a:t>QObject</a:t>
            </a:r>
            <a:endParaRPr lang="en-US" sz="1400" dirty="0">
              <a:solidFill>
                <a:srgbClr val="000000"/>
              </a:solidFill>
              <a:cs typeface="Open Sans"/>
            </a:endParaRPr>
          </a:p>
        </p:txBody>
      </p:sp>
      <p:cxnSp>
        <p:nvCxnSpPr>
          <p:cNvPr id="22" name="Straight Arrow Connector 21"/>
          <p:cNvCxnSpPr/>
          <p:nvPr/>
        </p:nvCxnSpPr>
        <p:spPr bwMode="auto">
          <a:xfrm>
            <a:off x="4369396" y="4424813"/>
            <a:ext cx="0" cy="378310"/>
          </a:xfrm>
          <a:prstGeom prst="straightConnector1">
            <a:avLst/>
          </a:prstGeom>
          <a:solidFill>
            <a:srgbClr val="FF0000"/>
          </a:solidFill>
          <a:ln w="28575" cap="flat" cmpd="sng" algn="ctr">
            <a:solidFill>
              <a:schemeClr val="tx1"/>
            </a:solidFill>
            <a:prstDash val="solid"/>
            <a:round/>
            <a:headEnd type="arrow"/>
            <a:tailEnd type="arrow"/>
          </a:ln>
          <a:effectLst/>
        </p:spPr>
      </p:cxnSp>
      <p:cxnSp>
        <p:nvCxnSpPr>
          <p:cNvPr id="23" name="Straight Arrow Connector 22"/>
          <p:cNvCxnSpPr/>
          <p:nvPr/>
        </p:nvCxnSpPr>
        <p:spPr bwMode="auto">
          <a:xfrm>
            <a:off x="6748491" y="3573106"/>
            <a:ext cx="0" cy="1230016"/>
          </a:xfrm>
          <a:prstGeom prst="straightConnector1">
            <a:avLst/>
          </a:prstGeom>
          <a:solidFill>
            <a:srgbClr val="FF0000"/>
          </a:solidFill>
          <a:ln w="28575" cap="flat" cmpd="sng" algn="ctr">
            <a:solidFill>
              <a:schemeClr val="tx1"/>
            </a:solidFill>
            <a:prstDash val="solid"/>
            <a:round/>
            <a:headEnd type="arrow"/>
            <a:tailEnd type="arrow"/>
          </a:ln>
          <a:effectLst/>
        </p:spPr>
      </p:cxnSp>
      <p:cxnSp>
        <p:nvCxnSpPr>
          <p:cNvPr id="24" name="Straight Arrow Connector 23"/>
          <p:cNvCxnSpPr/>
          <p:nvPr/>
        </p:nvCxnSpPr>
        <p:spPr bwMode="auto">
          <a:xfrm>
            <a:off x="8076403" y="3573107"/>
            <a:ext cx="0" cy="1230016"/>
          </a:xfrm>
          <a:prstGeom prst="straightConnector1">
            <a:avLst/>
          </a:prstGeom>
          <a:solidFill>
            <a:srgbClr val="FF0000"/>
          </a:solidFill>
          <a:ln w="28575" cap="flat" cmpd="sng" algn="ctr">
            <a:solidFill>
              <a:schemeClr val="tx1"/>
            </a:solidFill>
            <a:prstDash val="solid"/>
            <a:round/>
            <a:headEnd type="arrow"/>
            <a:tailEnd type="arrow"/>
          </a:ln>
          <a:effectLst/>
        </p:spPr>
      </p:cxnSp>
      <p:cxnSp>
        <p:nvCxnSpPr>
          <p:cNvPr id="25" name="Straight Arrow Connector 24"/>
          <p:cNvCxnSpPr/>
          <p:nvPr/>
        </p:nvCxnSpPr>
        <p:spPr bwMode="auto">
          <a:xfrm>
            <a:off x="9360009" y="3573107"/>
            <a:ext cx="0" cy="1230016"/>
          </a:xfrm>
          <a:prstGeom prst="straightConnector1">
            <a:avLst/>
          </a:prstGeom>
          <a:solidFill>
            <a:srgbClr val="FF0000"/>
          </a:solidFill>
          <a:ln w="28575" cap="flat" cmpd="sng" algn="ctr">
            <a:solidFill>
              <a:schemeClr val="tx1"/>
            </a:solidFill>
            <a:prstDash val="solid"/>
            <a:round/>
            <a:headEnd type="arrow"/>
            <a:tailEnd type="arrow"/>
          </a:ln>
          <a:effectLst/>
        </p:spPr>
      </p:cxnSp>
      <p:cxnSp>
        <p:nvCxnSpPr>
          <p:cNvPr id="26" name="Straight Arrow Connector 25"/>
          <p:cNvCxnSpPr/>
          <p:nvPr/>
        </p:nvCxnSpPr>
        <p:spPr bwMode="auto">
          <a:xfrm>
            <a:off x="3865460" y="3567969"/>
            <a:ext cx="0" cy="590411"/>
          </a:xfrm>
          <a:prstGeom prst="straightConnector1">
            <a:avLst/>
          </a:prstGeom>
          <a:solidFill>
            <a:srgbClr val="FF0000"/>
          </a:solidFill>
          <a:ln w="28575" cap="flat" cmpd="sng" algn="ctr">
            <a:solidFill>
              <a:schemeClr val="tx1"/>
            </a:solidFill>
            <a:prstDash val="solid"/>
            <a:round/>
            <a:headEnd type="arrow"/>
            <a:tailEnd type="arrow"/>
          </a:ln>
          <a:effectLst/>
        </p:spPr>
      </p:cxnSp>
      <p:cxnSp>
        <p:nvCxnSpPr>
          <p:cNvPr id="27" name="Straight Arrow Connector 26"/>
          <p:cNvCxnSpPr/>
          <p:nvPr/>
        </p:nvCxnSpPr>
        <p:spPr bwMode="auto">
          <a:xfrm>
            <a:off x="4350696" y="2635209"/>
            <a:ext cx="0" cy="1523171"/>
          </a:xfrm>
          <a:prstGeom prst="straightConnector1">
            <a:avLst/>
          </a:prstGeom>
          <a:solidFill>
            <a:srgbClr val="FF0000"/>
          </a:solidFill>
          <a:ln w="28575" cap="flat" cmpd="sng" algn="ctr">
            <a:solidFill>
              <a:schemeClr val="tx1"/>
            </a:solidFill>
            <a:prstDash val="solid"/>
            <a:round/>
            <a:headEnd type="arrow"/>
            <a:tailEnd type="arrow"/>
          </a:ln>
          <a:effectLst/>
        </p:spPr>
      </p:cxnSp>
      <p:sp>
        <p:nvSpPr>
          <p:cNvPr id="28" name="Rounded Rectangle 27"/>
          <p:cNvSpPr/>
          <p:nvPr/>
        </p:nvSpPr>
        <p:spPr bwMode="auto">
          <a:xfrm>
            <a:off x="2857229" y="3284984"/>
            <a:ext cx="3182555" cy="282984"/>
          </a:xfrm>
          <a:prstGeom prst="roundRect">
            <a:avLst>
              <a:gd name="adj" fmla="val 0"/>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algn="ctr"/>
            <a:r>
              <a:rPr lang="en-US" sz="1400" dirty="0" err="1">
                <a:solidFill>
                  <a:srgbClr val="000000"/>
                </a:solidFill>
                <a:cs typeface="Open Sans"/>
              </a:rPr>
              <a:t>QCoreApplication</a:t>
            </a:r>
            <a:r>
              <a:rPr lang="en-US" sz="1400" dirty="0">
                <a:solidFill>
                  <a:srgbClr val="000000"/>
                </a:solidFill>
                <a:cs typeface="Open Sans"/>
              </a:rPr>
              <a:t> : </a:t>
            </a:r>
            <a:r>
              <a:rPr lang="en-US" sz="1400" dirty="0" err="1">
                <a:solidFill>
                  <a:srgbClr val="000000"/>
                </a:solidFill>
                <a:cs typeface="Open Sans"/>
              </a:rPr>
              <a:t>QObject</a:t>
            </a:r>
            <a:endParaRPr lang="en-US" sz="1400" dirty="0">
              <a:solidFill>
                <a:srgbClr val="000000"/>
              </a:solidFill>
              <a:cs typeface="Open Sans"/>
            </a:endParaRPr>
          </a:p>
        </p:txBody>
      </p:sp>
      <p:sp>
        <p:nvSpPr>
          <p:cNvPr id="29" name="TextBox 28"/>
          <p:cNvSpPr txBox="1"/>
          <p:nvPr/>
        </p:nvSpPr>
        <p:spPr>
          <a:xfrm>
            <a:off x="5579795" y="2564904"/>
            <a:ext cx="811881" cy="320601"/>
          </a:xfrm>
          <a:prstGeom prst="rect">
            <a:avLst/>
          </a:prstGeom>
          <a:noFill/>
        </p:spPr>
        <p:txBody>
          <a:bodyPr wrap="square" lIns="0" tIns="0" rIns="0" bIns="0" rtlCol="0">
            <a:spAutoFit/>
          </a:bodyPr>
          <a:lstStyle/>
          <a:p>
            <a:pPr>
              <a:lnSpc>
                <a:spcPts val="2460"/>
              </a:lnSpc>
            </a:pPr>
            <a:r>
              <a:rPr lang="en-US" sz="1200" spc="-30" dirty="0">
                <a:cs typeface="Open Sans Light"/>
              </a:rPr>
              <a:t>GUI events</a:t>
            </a:r>
          </a:p>
        </p:txBody>
      </p:sp>
      <p:sp>
        <p:nvSpPr>
          <p:cNvPr id="30" name="TextBox 29"/>
          <p:cNvSpPr txBox="1"/>
          <p:nvPr/>
        </p:nvSpPr>
        <p:spPr>
          <a:xfrm>
            <a:off x="6859632" y="3772535"/>
            <a:ext cx="811881" cy="320601"/>
          </a:xfrm>
          <a:prstGeom prst="rect">
            <a:avLst/>
          </a:prstGeom>
          <a:noFill/>
        </p:spPr>
        <p:txBody>
          <a:bodyPr wrap="square" lIns="0" tIns="0" rIns="0" bIns="0" rtlCol="0">
            <a:spAutoFit/>
          </a:bodyPr>
          <a:lstStyle/>
          <a:p>
            <a:pPr>
              <a:lnSpc>
                <a:spcPts val="2460"/>
              </a:lnSpc>
            </a:pPr>
            <a:r>
              <a:rPr lang="en-US" sz="1200" spc="-30" dirty="0">
                <a:cs typeface="Open Sans Light"/>
              </a:rPr>
              <a:t>Native calls</a:t>
            </a:r>
          </a:p>
        </p:txBody>
      </p:sp>
      <p:sp>
        <p:nvSpPr>
          <p:cNvPr id="31" name="TextBox 30"/>
          <p:cNvSpPr txBox="1"/>
          <p:nvPr/>
        </p:nvSpPr>
        <p:spPr>
          <a:xfrm>
            <a:off x="4513412" y="4388559"/>
            <a:ext cx="1385128" cy="320601"/>
          </a:xfrm>
          <a:prstGeom prst="rect">
            <a:avLst/>
          </a:prstGeom>
          <a:noFill/>
        </p:spPr>
        <p:txBody>
          <a:bodyPr wrap="square" lIns="0" tIns="0" rIns="0" bIns="0" rtlCol="0">
            <a:spAutoFit/>
          </a:bodyPr>
          <a:lstStyle/>
          <a:p>
            <a:pPr>
              <a:lnSpc>
                <a:spcPts val="2460"/>
              </a:lnSpc>
            </a:pPr>
            <a:r>
              <a:rPr lang="en-US" sz="1200" spc="-30" dirty="0">
                <a:cs typeface="Open Sans Light"/>
              </a:rPr>
              <a:t>Native GUI events</a:t>
            </a:r>
          </a:p>
        </p:txBody>
      </p:sp>
      <p:cxnSp>
        <p:nvCxnSpPr>
          <p:cNvPr id="32" name="Straight Arrow Connector 31"/>
          <p:cNvCxnSpPr>
            <a:stCxn id="16" idx="3"/>
            <a:endCxn id="21" idx="1"/>
          </p:cNvCxnSpPr>
          <p:nvPr/>
        </p:nvCxnSpPr>
        <p:spPr>
          <a:xfrm>
            <a:off x="6039783" y="2492045"/>
            <a:ext cx="1044690" cy="11651"/>
          </a:xfrm>
          <a:prstGeom prst="straightConnector1">
            <a:avLst/>
          </a:prstGeom>
          <a:ln w="254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37411" y="2187783"/>
            <a:ext cx="811881" cy="320601"/>
          </a:xfrm>
          <a:prstGeom prst="rect">
            <a:avLst/>
          </a:prstGeom>
          <a:noFill/>
        </p:spPr>
        <p:txBody>
          <a:bodyPr wrap="square" lIns="0" tIns="0" rIns="0" bIns="0" rtlCol="0">
            <a:spAutoFit/>
          </a:bodyPr>
          <a:lstStyle/>
          <a:p>
            <a:pPr>
              <a:lnSpc>
                <a:spcPts val="2460"/>
              </a:lnSpc>
            </a:pPr>
            <a:r>
              <a:rPr lang="en-US" sz="1200" spc="-30" dirty="0">
                <a:cs typeface="Open Sans Light"/>
              </a:rPr>
              <a:t>GUI events</a:t>
            </a:r>
          </a:p>
        </p:txBody>
      </p:sp>
      <p:cxnSp>
        <p:nvCxnSpPr>
          <p:cNvPr id="34" name="Straight Arrow Connector 33"/>
          <p:cNvCxnSpPr>
            <a:cxnSpLocks/>
          </p:cNvCxnSpPr>
          <p:nvPr/>
        </p:nvCxnSpPr>
        <p:spPr>
          <a:xfrm flipV="1">
            <a:off x="8617868" y="1650398"/>
            <a:ext cx="0" cy="720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689877" y="2013961"/>
            <a:ext cx="1596568" cy="369332"/>
          </a:xfrm>
          <a:prstGeom prst="rect">
            <a:avLst/>
          </a:prstGeom>
          <a:noFill/>
        </p:spPr>
        <p:txBody>
          <a:bodyPr wrap="square" lIns="0" tIns="0" rIns="0" bIns="0" rtlCol="0">
            <a:spAutoFit/>
          </a:bodyPr>
          <a:lstStyle/>
          <a:p>
            <a:r>
              <a:rPr lang="en-US" sz="1200" spc="-30" dirty="0">
                <a:cs typeface="Open Sans Light"/>
              </a:rPr>
              <a:t>Signals to slots (observers)</a:t>
            </a:r>
          </a:p>
        </p:txBody>
      </p:sp>
      <p:sp>
        <p:nvSpPr>
          <p:cNvPr id="37" name="Footer Placeholder 3">
            <a:extLst>
              <a:ext uri="{FF2B5EF4-FFF2-40B4-BE49-F238E27FC236}">
                <a16:creationId xmlns:a16="http://schemas.microsoft.com/office/drawing/2014/main" id="{046CDCE5-C6F1-9247-8DBE-AE68A080AEC6}"/>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34816851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8" name="Footer Placeholder 3"/>
          <p:cNvSpPr>
            <a:spLocks noGrp="1"/>
          </p:cNvSpPr>
          <p:nvPr>
            <p:ph type="ftr" sz="quarter" idx="11"/>
          </p:nvPr>
        </p:nvSpPr>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pPr/>
              <a:t>2</a:t>
            </a:fld>
            <a:endParaRPr lang="en-US" dirty="0"/>
          </a:p>
        </p:txBody>
      </p:sp>
      <p:sp>
        <p:nvSpPr>
          <p:cNvPr id="6" name="Title 5"/>
          <p:cNvSpPr>
            <a:spLocks noGrp="1"/>
          </p:cNvSpPr>
          <p:nvPr>
            <p:ph type="title"/>
          </p:nvPr>
        </p:nvSpPr>
        <p:spPr/>
        <p:txBody>
          <a:bodyPr/>
          <a:lstStyle/>
          <a:p>
            <a:r>
              <a:rPr lang="en-US" dirty="0"/>
              <a:t>Contents</a:t>
            </a:r>
          </a:p>
        </p:txBody>
      </p:sp>
      <p:graphicFrame>
        <p:nvGraphicFramePr>
          <p:cNvPr id="9" name="Table 8">
            <a:extLst>
              <a:ext uri="{FF2B5EF4-FFF2-40B4-BE49-F238E27FC236}">
                <a16:creationId xmlns:a16="http://schemas.microsoft.com/office/drawing/2014/main" id="{441695E8-C097-B04B-8187-173510FB8947}"/>
              </a:ext>
            </a:extLst>
          </p:cNvPr>
          <p:cNvGraphicFramePr>
            <a:graphicFrameLocks noGrp="1"/>
          </p:cNvGraphicFramePr>
          <p:nvPr>
            <p:extLst>
              <p:ext uri="{D42A27DB-BD31-4B8C-83A1-F6EECF244321}">
                <p14:modId xmlns:p14="http://schemas.microsoft.com/office/powerpoint/2010/main" val="3189642948"/>
              </p:ext>
            </p:extLst>
          </p:nvPr>
        </p:nvGraphicFramePr>
        <p:xfrm>
          <a:off x="695219" y="1916832"/>
          <a:ext cx="10812194" cy="2148772"/>
        </p:xfrm>
        <a:graphic>
          <a:graphicData uri="http://schemas.openxmlformats.org/drawingml/2006/table">
            <a:tbl>
              <a:tblPr bandRow="1">
                <a:tableStyleId>{21E4AEA4-8DFA-4A89-87EB-49C32662AFE0}</a:tableStyleId>
              </a:tblPr>
              <a:tblGrid>
                <a:gridCol w="3384557">
                  <a:extLst>
                    <a:ext uri="{9D8B030D-6E8A-4147-A177-3AD203B41FA5}">
                      <a16:colId xmlns:a16="http://schemas.microsoft.com/office/drawing/2014/main" val="2769755799"/>
                    </a:ext>
                  </a:extLst>
                </a:gridCol>
                <a:gridCol w="7427637">
                  <a:extLst>
                    <a:ext uri="{9D8B030D-6E8A-4147-A177-3AD203B41FA5}">
                      <a16:colId xmlns:a16="http://schemas.microsoft.com/office/drawing/2014/main" val="2747477051"/>
                    </a:ext>
                  </a:extLst>
                </a:gridCol>
              </a:tblGrid>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800" b="0" i="0" dirty="0">
                          <a:latin typeface="+mn-lt"/>
                          <a:cs typeface="Open Sans Light"/>
                        </a:rPr>
                        <a:t>Qt Essentials</a:t>
                      </a:r>
                    </a:p>
                  </a:txBody>
                  <a:tcPr marL="91404" marR="91404" marT="45703" marB="45703"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400" b="0" i="0" kern="1200" dirty="0" err="1">
                          <a:solidFill>
                            <a:schemeClr val="tx1"/>
                          </a:solidFill>
                          <a:latin typeface="+mn-lt"/>
                          <a:ea typeface="+mn-ea"/>
                          <a:cs typeface="Open Sans Light"/>
                        </a:rPr>
                        <a:t>Qt</a:t>
                      </a:r>
                      <a:r>
                        <a:rPr lang="en-US" sz="1400" b="0" i="0" kern="1200" dirty="0">
                          <a:solidFill>
                            <a:schemeClr val="tx1"/>
                          </a:solidFill>
                          <a:latin typeface="+mn-lt"/>
                          <a:ea typeface="+mn-ea"/>
                          <a:cs typeface="Open Sans Light"/>
                        </a:rPr>
                        <a:t> Introduction, </a:t>
                      </a:r>
                      <a:r>
                        <a:rPr lang="en-US" sz="1400" b="0" i="0" kern="1200" dirty="0" err="1">
                          <a:solidFill>
                            <a:schemeClr val="tx1"/>
                          </a:solidFill>
                          <a:latin typeface="+mn-lt"/>
                          <a:ea typeface="+mn-ea"/>
                          <a:cs typeface="Open Sans Light"/>
                        </a:rPr>
                        <a:t>Qt</a:t>
                      </a:r>
                      <a:r>
                        <a:rPr lang="en-US" sz="1400" b="0" i="0" kern="1200" dirty="0">
                          <a:solidFill>
                            <a:schemeClr val="tx1"/>
                          </a:solidFill>
                          <a:latin typeface="+mn-lt"/>
                          <a:ea typeface="+mn-ea"/>
                          <a:cs typeface="Open Sans Light"/>
                        </a:rPr>
                        <a:t> Modules,</a:t>
                      </a:r>
                      <a:r>
                        <a:rPr lang="en-US" sz="1400" b="0" i="0" kern="1200" baseline="0" dirty="0">
                          <a:solidFill>
                            <a:schemeClr val="tx1"/>
                          </a:solidFill>
                          <a:latin typeface="+mn-lt"/>
                          <a:ea typeface="+mn-ea"/>
                          <a:cs typeface="Open Sans Light"/>
                        </a:rPr>
                        <a:t> Licensing, </a:t>
                      </a:r>
                      <a:r>
                        <a:rPr lang="en-US" sz="1400" b="0" i="0" kern="1200" dirty="0">
                          <a:solidFill>
                            <a:schemeClr val="tx1"/>
                          </a:solidFill>
                          <a:latin typeface="+mn-lt"/>
                          <a:ea typeface="+mn-ea"/>
                          <a:cs typeface="Open Sans Light"/>
                        </a:rPr>
                        <a:t>Creating, Building, and Debugging Applications with </a:t>
                      </a:r>
                      <a:r>
                        <a:rPr lang="en-US" sz="1400" b="0" i="0" kern="1200" dirty="0" err="1">
                          <a:solidFill>
                            <a:schemeClr val="tx1"/>
                          </a:solidFill>
                          <a:latin typeface="+mn-lt"/>
                          <a:ea typeface="+mn-ea"/>
                          <a:cs typeface="Open Sans Light"/>
                        </a:rPr>
                        <a:t>QtCreator</a:t>
                      </a:r>
                      <a:r>
                        <a:rPr lang="en-US" sz="1400" b="0" i="0" kern="1200" dirty="0">
                          <a:solidFill>
                            <a:schemeClr val="tx1"/>
                          </a:solidFill>
                          <a:latin typeface="+mn-lt"/>
                          <a:ea typeface="+mn-ea"/>
                          <a:cs typeface="Open Sans Light"/>
                        </a:rPr>
                        <a:t>,</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Logging Messages, Asserts,</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Practical Tips for Developers</a:t>
                      </a:r>
                      <a:endParaRPr lang="en-US" sz="1400" b="0" i="0" dirty="0">
                        <a:latin typeface="+mn-lt"/>
                        <a:cs typeface="Open Sans Light"/>
                      </a:endParaRPr>
                    </a:p>
                  </a:txBody>
                  <a:tcPr marL="91404" marR="91404" marT="45703" marB="45703" anchor="ctr"/>
                </a:tc>
                <a:extLst>
                  <a:ext uri="{0D108BD9-81ED-4DB2-BD59-A6C34878D82A}">
                    <a16:rowId xmlns:a16="http://schemas.microsoft.com/office/drawing/2014/main" val="4060880104"/>
                  </a:ext>
                </a:extLst>
              </a:tr>
              <a:tr h="370840">
                <a:tc>
                  <a:txBody>
                    <a:bodyPr/>
                    <a:lstStyle/>
                    <a:p>
                      <a:r>
                        <a:rPr lang="en-US" sz="1800" b="0" i="0" dirty="0" err="1">
                          <a:latin typeface="+mn-lt"/>
                          <a:cs typeface="Open Sans Light"/>
                        </a:rPr>
                        <a:t>Qt</a:t>
                      </a:r>
                      <a:r>
                        <a:rPr lang="en-US" sz="1800" b="0" i="0" dirty="0">
                          <a:latin typeface="+mn-lt"/>
                          <a:cs typeface="Open Sans Light"/>
                        </a:rPr>
                        <a:t> Object Model</a:t>
                      </a:r>
                    </a:p>
                  </a:txBody>
                  <a:tcPr marL="91404" marR="91404" marT="45703" marB="4570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Identity vs. Value Types</a:t>
                      </a:r>
                      <a:r>
                        <a:rPr lang="en-US" sz="1400" b="0" i="0" kern="1200" dirty="0">
                          <a:solidFill>
                            <a:schemeClr val="tx1"/>
                          </a:solidFill>
                          <a:latin typeface="+mn-lt"/>
                          <a:ea typeface="+mn-ea"/>
                          <a:cs typeface="Open Sans Light"/>
                        </a:rPr>
                        <a:t>,</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Memory Management,</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Qt Smart Pointers,</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Meta-Object System,</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Signals and Slots,</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Properties</a:t>
                      </a:r>
                      <a:endParaRPr lang="en-US" sz="1400" b="0" i="0" dirty="0">
                        <a:latin typeface="+mn-lt"/>
                        <a:cs typeface="Open Sans Light"/>
                      </a:endParaRPr>
                    </a:p>
                  </a:txBody>
                  <a:tcPr marL="91404" marR="91404" marT="45703" marB="45703" anchor="ctr"/>
                </a:tc>
                <a:extLst>
                  <a:ext uri="{0D108BD9-81ED-4DB2-BD59-A6C34878D82A}">
                    <a16:rowId xmlns:a16="http://schemas.microsoft.com/office/drawing/2014/main" val="1947956171"/>
                  </a:ext>
                </a:extLst>
              </a:tr>
              <a:tr h="370840">
                <a:tc>
                  <a:txBody>
                    <a:bodyPr/>
                    <a:lstStyle/>
                    <a:p>
                      <a:r>
                        <a:rPr lang="en-US" sz="1800" b="0" i="0" dirty="0">
                          <a:latin typeface="+mn-lt"/>
                          <a:cs typeface="Open Sans Light"/>
                        </a:rPr>
                        <a:t>Meta-Type System</a:t>
                      </a:r>
                    </a:p>
                  </a:txBody>
                  <a:tcPr marL="91404" marR="91404" marT="45703" marB="45703" anchor="ctr"/>
                </a:tc>
                <a:tc>
                  <a:txBody>
                    <a:bodyPr/>
                    <a:lstStyle/>
                    <a:p>
                      <a:r>
                        <a:rPr lang="en-US" sz="1400" b="0" i="0" kern="1200" dirty="0">
                          <a:solidFill>
                            <a:schemeClr val="tx1"/>
                          </a:solidFill>
                          <a:latin typeface="+mn-lt"/>
                          <a:ea typeface="+mn-ea"/>
                          <a:cs typeface="Open Sans Light"/>
                        </a:rPr>
                        <a:t>Variants,</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Custom Types and Variants</a:t>
                      </a:r>
                      <a:endParaRPr lang="en-US" sz="1400" b="0" i="0" dirty="0">
                        <a:latin typeface="+mn-lt"/>
                        <a:cs typeface="Open Sans Light"/>
                      </a:endParaRPr>
                    </a:p>
                  </a:txBody>
                  <a:tcPr marL="91404" marR="91404" marT="45703" marB="45703" anchor="ctr"/>
                </a:tc>
                <a:extLst>
                  <a:ext uri="{0D108BD9-81ED-4DB2-BD59-A6C34878D82A}">
                    <a16:rowId xmlns:a16="http://schemas.microsoft.com/office/drawing/2014/main" val="42512572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tx1"/>
                          </a:solidFill>
                          <a:latin typeface="+mn-lt"/>
                          <a:ea typeface="+mn-ea"/>
                          <a:cs typeface="Open Sans Light"/>
                        </a:rPr>
                        <a:t>Event Handling </a:t>
                      </a:r>
                      <a:endParaRPr lang="en-US" sz="1800" b="0" i="0" kern="1200" dirty="0">
                        <a:solidFill>
                          <a:schemeClr val="tx1"/>
                        </a:solidFill>
                        <a:latin typeface="+mn-lt"/>
                        <a:ea typeface="+mn-ea"/>
                        <a:cs typeface="Open Sans Light"/>
                      </a:endParaRPr>
                    </a:p>
                  </a:txBody>
                  <a:tcPr marL="91404" marR="91404" marT="45703" marB="45703"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400" b="0" i="0" kern="1200" dirty="0">
                          <a:solidFill>
                            <a:schemeClr val="tx1"/>
                          </a:solidFill>
                          <a:latin typeface="+mn-lt"/>
                          <a:ea typeface="+mn-ea"/>
                          <a:cs typeface="Open Sans Light"/>
                        </a:rPr>
                        <a:t>Events,</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Basic Event Handling,</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Event Loop,</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Event Dispatching,</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Custom Events,</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Event Filters</a:t>
                      </a:r>
                      <a:endParaRPr lang="en-US" sz="1400" b="0" i="0" dirty="0">
                        <a:latin typeface="+mn-lt"/>
                        <a:cs typeface="Open Sans Light"/>
                      </a:endParaRPr>
                    </a:p>
                  </a:txBody>
                  <a:tcPr marL="91404" marR="91404" marT="45703" marB="45703" anchor="ctr"/>
                </a:tc>
                <a:extLst>
                  <a:ext uri="{0D108BD9-81ED-4DB2-BD59-A6C34878D82A}">
                    <a16:rowId xmlns:a16="http://schemas.microsoft.com/office/drawing/2014/main" val="27878896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tx1"/>
                          </a:solidFill>
                          <a:latin typeface="+mn-lt"/>
                          <a:ea typeface="+mn-ea"/>
                          <a:cs typeface="Open Sans Light"/>
                        </a:rPr>
                        <a:t>Core Classes </a:t>
                      </a:r>
                      <a:endParaRPr lang="en-US" sz="1800" b="0" i="0" kern="1200" dirty="0">
                        <a:solidFill>
                          <a:schemeClr val="tx1"/>
                        </a:solidFill>
                        <a:latin typeface="+mn-lt"/>
                        <a:ea typeface="+mn-ea"/>
                        <a:cs typeface="Open Sans Light"/>
                      </a:endParaRPr>
                    </a:p>
                  </a:txBody>
                  <a:tcPr marL="91404" marR="91404" marT="45703" marB="45703" anchor="ctr"/>
                </a:tc>
                <a:tc>
                  <a:txBody>
                    <a:bodyPr/>
                    <a:lstStyle/>
                    <a:p>
                      <a:r>
                        <a:rPr lang="en-US" sz="1400" b="0" i="0" kern="1200" dirty="0">
                          <a:solidFill>
                            <a:schemeClr val="tx1"/>
                          </a:solidFill>
                          <a:latin typeface="+mn-lt"/>
                          <a:ea typeface="+mn-ea"/>
                          <a:cs typeface="Open Sans Light"/>
                        </a:rPr>
                        <a:t>String Handling,</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Item Containers,</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File Handling,</a:t>
                      </a:r>
                      <a:r>
                        <a:rPr lang="en-US" sz="1400" b="0" i="0" kern="1200" baseline="0" dirty="0">
                          <a:solidFill>
                            <a:schemeClr val="tx1"/>
                          </a:solidFill>
                          <a:latin typeface="+mn-lt"/>
                          <a:ea typeface="+mn-ea"/>
                          <a:cs typeface="Open Sans Light"/>
                        </a:rPr>
                        <a:t> </a:t>
                      </a:r>
                      <a:r>
                        <a:rPr lang="en-US" sz="1400" b="0" i="0" kern="1200" dirty="0">
                          <a:solidFill>
                            <a:schemeClr val="tx1"/>
                          </a:solidFill>
                          <a:latin typeface="+mn-lt"/>
                          <a:ea typeface="+mn-ea"/>
                          <a:cs typeface="Open Sans Light"/>
                        </a:rPr>
                        <a:t>Data Streams and Serialization</a:t>
                      </a:r>
                      <a:endParaRPr lang="en-US" sz="1400" b="0" i="0" dirty="0">
                        <a:latin typeface="+mn-lt"/>
                        <a:cs typeface="Open Sans Light"/>
                      </a:endParaRPr>
                    </a:p>
                  </a:txBody>
                  <a:tcPr marL="91404" marR="91404" marT="45703" marB="45703" anchor="ctr"/>
                </a:tc>
                <a:extLst>
                  <a:ext uri="{0D108BD9-81ED-4DB2-BD59-A6C34878D82A}">
                    <a16:rowId xmlns:a16="http://schemas.microsoft.com/office/drawing/2014/main" val="2015229704"/>
                  </a:ext>
                </a:extLst>
              </a:tr>
            </a:tbl>
          </a:graphicData>
        </a:graphic>
      </p:graphicFrame>
    </p:spTree>
    <p:extLst>
      <p:ext uri="{BB962C8B-B14F-4D97-AF65-F5344CB8AC3E}">
        <p14:creationId xmlns:p14="http://schemas.microsoft.com/office/powerpoint/2010/main" val="143330688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Development Tools</a:t>
            </a:r>
          </a:p>
        </p:txBody>
      </p:sp>
      <p:sp>
        <p:nvSpPr>
          <p:cNvPr id="3" name="Content Placeholder 2"/>
          <p:cNvSpPr>
            <a:spLocks noGrp="1"/>
          </p:cNvSpPr>
          <p:nvPr>
            <p:ph sz="half" idx="1"/>
          </p:nvPr>
        </p:nvSpPr>
        <p:spPr/>
        <p:txBody>
          <a:bodyPr>
            <a:normAutofit fontScale="92500" lnSpcReduction="10000"/>
          </a:bodyPr>
          <a:lstStyle/>
          <a:p>
            <a:r>
              <a:rPr lang="en-US" sz="2100" dirty="0" err="1"/>
              <a:t>Qt</a:t>
            </a:r>
            <a:r>
              <a:rPr lang="en-US" sz="2100" dirty="0"/>
              <a:t> Creator</a:t>
            </a:r>
          </a:p>
          <a:p>
            <a:pPr lvl="1"/>
            <a:r>
              <a:rPr lang="en-US" sz="1800" dirty="0"/>
              <a:t>The de facto IDE for Qt development on all platforms</a:t>
            </a:r>
          </a:p>
          <a:p>
            <a:pPr lvl="1"/>
            <a:r>
              <a:rPr lang="en-US" sz="1800" dirty="0"/>
              <a:t>Contains Qt Designer &amp; Qt Assistant</a:t>
            </a:r>
          </a:p>
          <a:p>
            <a:r>
              <a:rPr lang="en-US" sz="2100" dirty="0"/>
              <a:t>Qt Assistant</a:t>
            </a:r>
          </a:p>
          <a:p>
            <a:pPr lvl="1"/>
            <a:r>
              <a:rPr lang="en-US" sz="1800" dirty="0"/>
              <a:t>Documentation on various topics, API reference</a:t>
            </a:r>
          </a:p>
          <a:p>
            <a:r>
              <a:rPr lang="en-US" sz="2100" dirty="0" err="1"/>
              <a:t>Qt</a:t>
            </a:r>
            <a:r>
              <a:rPr lang="en-US" sz="2100" dirty="0"/>
              <a:t> Designer (widgets) and </a:t>
            </a:r>
            <a:r>
              <a:rPr lang="en-US" sz="2100" dirty="0" err="1"/>
              <a:t>Qt</a:t>
            </a:r>
            <a:r>
              <a:rPr lang="en-US" sz="2100" dirty="0"/>
              <a:t> Quick Designer </a:t>
            </a:r>
          </a:p>
          <a:p>
            <a:pPr lvl="1"/>
            <a:r>
              <a:rPr lang="en-US" sz="1800" dirty="0" err="1"/>
              <a:t>Drag’n’drop</a:t>
            </a:r>
            <a:r>
              <a:rPr lang="en-US" sz="1800" dirty="0"/>
              <a:t> UI designer application</a:t>
            </a:r>
          </a:p>
          <a:p>
            <a:r>
              <a:rPr lang="en-US" sz="2100" dirty="0" err="1"/>
              <a:t>Qt</a:t>
            </a:r>
            <a:r>
              <a:rPr lang="en-US" sz="2100" dirty="0"/>
              <a:t> Linguist</a:t>
            </a:r>
          </a:p>
          <a:p>
            <a:pPr lvl="1"/>
            <a:r>
              <a:rPr lang="en-US" sz="1800" dirty="0"/>
              <a:t>Localization tool in Qt</a:t>
            </a:r>
          </a:p>
          <a:p>
            <a:r>
              <a:rPr lang="en-US" dirty="0" err="1"/>
              <a:t>Qt</a:t>
            </a:r>
            <a:r>
              <a:rPr lang="en-US" dirty="0"/>
              <a:t> SCXML </a:t>
            </a:r>
          </a:p>
          <a:p>
            <a:pPr lvl="1"/>
            <a:r>
              <a:rPr lang="en-US" dirty="0"/>
              <a:t>State chart editor </a:t>
            </a:r>
          </a:p>
          <a:p>
            <a:r>
              <a:rPr lang="en-US" dirty="0" err="1"/>
              <a:t>Qt</a:t>
            </a:r>
            <a:r>
              <a:rPr lang="en-US" dirty="0"/>
              <a:t> Test</a:t>
            </a:r>
          </a:p>
          <a:p>
            <a:pPr marL="357187" lvl="1" indent="0">
              <a:buNone/>
            </a:pPr>
            <a:endParaRPr lang="en-US" dirty="0"/>
          </a:p>
          <a:p>
            <a:endParaRPr lang="en-US" dirty="0"/>
          </a:p>
        </p:txBody>
      </p:sp>
      <p:sp>
        <p:nvSpPr>
          <p:cNvPr id="8"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7" name="Slide Number Placeholder 3"/>
          <p:cNvSpPr>
            <a:spLocks noGrp="1"/>
          </p:cNvSpPr>
          <p:nvPr>
            <p:ph type="sldNum" sz="quarter" idx="12"/>
          </p:nvPr>
        </p:nvSpPr>
        <p:spPr/>
        <p:txBody>
          <a:bodyPr/>
          <a:lstStyle/>
          <a:p>
            <a:fld id="{ABA6B483-D54A-6F4C-ABB1-789E9E7B1B73}" type="slidenum">
              <a:rPr lang="en-US" smtClean="0"/>
              <a:pPr/>
              <a:t>20</a:t>
            </a:fld>
            <a:endParaRPr lang="en-US" dirty="0"/>
          </a:p>
        </p:txBody>
      </p:sp>
      <p:pic>
        <p:nvPicPr>
          <p:cNvPr id="10" name="Picture 9"/>
          <p:cNvPicPr>
            <a:picLocks noChangeAspect="1"/>
          </p:cNvPicPr>
          <p:nvPr/>
        </p:nvPicPr>
        <p:blipFill>
          <a:blip r:embed="rId2"/>
          <a:stretch>
            <a:fillRect/>
          </a:stretch>
        </p:blipFill>
        <p:spPr>
          <a:xfrm>
            <a:off x="5710324" y="1700809"/>
            <a:ext cx="6074308" cy="3528391"/>
          </a:xfrm>
          <a:prstGeom prst="rect">
            <a:avLst/>
          </a:prstGeom>
        </p:spPr>
      </p:pic>
      <p:sp>
        <p:nvSpPr>
          <p:cNvPr id="9" name="Footer Placeholder 3">
            <a:extLst>
              <a:ext uri="{FF2B5EF4-FFF2-40B4-BE49-F238E27FC236}">
                <a16:creationId xmlns:a16="http://schemas.microsoft.com/office/drawing/2014/main" id="{279333D1-D053-2444-B862-34A081E57224}"/>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872575974"/>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423592" y="1340768"/>
            <a:ext cx="8064896" cy="4684664"/>
          </a:xfrm>
          <a:prstGeom prst="rect">
            <a:avLst/>
          </a:prstGeom>
        </p:spPr>
      </p:pic>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21</a:t>
            </a:fld>
            <a:endParaRPr lang="en-US" dirty="0"/>
          </a:p>
        </p:txBody>
      </p:sp>
      <p:sp>
        <p:nvSpPr>
          <p:cNvPr id="6" name="Title 5"/>
          <p:cNvSpPr>
            <a:spLocks noGrp="1"/>
          </p:cNvSpPr>
          <p:nvPr>
            <p:ph type="title"/>
          </p:nvPr>
        </p:nvSpPr>
        <p:spPr/>
        <p:txBody>
          <a:bodyPr/>
          <a:lstStyle/>
          <a:p>
            <a:r>
              <a:rPr lang="en-US" dirty="0"/>
              <a:t>Qt Creator IDE</a:t>
            </a:r>
          </a:p>
        </p:txBody>
      </p:sp>
      <p:cxnSp>
        <p:nvCxnSpPr>
          <p:cNvPr id="8" name="Straight Connector 7"/>
          <p:cNvCxnSpPr/>
          <p:nvPr/>
        </p:nvCxnSpPr>
        <p:spPr>
          <a:xfrm>
            <a:off x="2533918" y="2348300"/>
            <a:ext cx="33428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631504" y="2132857"/>
            <a:ext cx="832556" cy="430887"/>
          </a:xfrm>
          <a:prstGeom prst="rect">
            <a:avLst/>
          </a:prstGeom>
          <a:noFill/>
        </p:spPr>
        <p:txBody>
          <a:bodyPr wrap="square" lIns="0" tIns="0" rIns="0" bIns="0" rtlCol="0">
            <a:spAutoFit/>
          </a:bodyPr>
          <a:lstStyle/>
          <a:p>
            <a:pPr algn="r"/>
            <a:r>
              <a:rPr lang="en-US" sz="1400" b="1" spc="-30" dirty="0">
                <a:latin typeface="Open Sans Light"/>
                <a:cs typeface="Open Sans Light"/>
              </a:rPr>
              <a:t>Mode selector</a:t>
            </a:r>
          </a:p>
        </p:txBody>
      </p:sp>
      <p:cxnSp>
        <p:nvCxnSpPr>
          <p:cNvPr id="10" name="Straight Connector 9"/>
          <p:cNvCxnSpPr/>
          <p:nvPr/>
        </p:nvCxnSpPr>
        <p:spPr>
          <a:xfrm>
            <a:off x="2501245" y="4931517"/>
            <a:ext cx="33428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621977" y="4795573"/>
            <a:ext cx="832556" cy="215444"/>
          </a:xfrm>
          <a:prstGeom prst="rect">
            <a:avLst/>
          </a:prstGeom>
          <a:noFill/>
        </p:spPr>
        <p:txBody>
          <a:bodyPr wrap="square" lIns="0" tIns="0" rIns="0" bIns="0" rtlCol="0">
            <a:spAutoFit/>
          </a:bodyPr>
          <a:lstStyle/>
          <a:p>
            <a:pPr algn="r"/>
            <a:r>
              <a:rPr lang="en-US" sz="1400" b="1" spc="-30" dirty="0">
                <a:latin typeface="Open Sans Light"/>
                <a:cs typeface="Open Sans Light"/>
              </a:rPr>
              <a:t>Run</a:t>
            </a:r>
          </a:p>
        </p:txBody>
      </p:sp>
      <p:cxnSp>
        <p:nvCxnSpPr>
          <p:cNvPr id="12" name="Straight Connector 11"/>
          <p:cNvCxnSpPr/>
          <p:nvPr/>
        </p:nvCxnSpPr>
        <p:spPr>
          <a:xfrm>
            <a:off x="2498424" y="5154472"/>
            <a:ext cx="33428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619156" y="5018528"/>
            <a:ext cx="832556" cy="215444"/>
          </a:xfrm>
          <a:prstGeom prst="rect">
            <a:avLst/>
          </a:prstGeom>
          <a:noFill/>
        </p:spPr>
        <p:txBody>
          <a:bodyPr wrap="square" lIns="0" tIns="0" rIns="0" bIns="0" rtlCol="0">
            <a:spAutoFit/>
          </a:bodyPr>
          <a:lstStyle/>
          <a:p>
            <a:pPr algn="r"/>
            <a:r>
              <a:rPr lang="en-US" sz="1400" b="1" spc="-30" dirty="0">
                <a:latin typeface="Open Sans Light"/>
                <a:cs typeface="Open Sans Light"/>
              </a:rPr>
              <a:t>Debug</a:t>
            </a:r>
          </a:p>
        </p:txBody>
      </p:sp>
      <p:cxnSp>
        <p:nvCxnSpPr>
          <p:cNvPr id="14" name="Straight Connector 13"/>
          <p:cNvCxnSpPr/>
          <p:nvPr/>
        </p:nvCxnSpPr>
        <p:spPr>
          <a:xfrm>
            <a:off x="2495600" y="5373216"/>
            <a:ext cx="33428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616332" y="5237272"/>
            <a:ext cx="832556" cy="215444"/>
          </a:xfrm>
          <a:prstGeom prst="rect">
            <a:avLst/>
          </a:prstGeom>
          <a:noFill/>
        </p:spPr>
        <p:txBody>
          <a:bodyPr wrap="square" lIns="0" tIns="0" rIns="0" bIns="0" rtlCol="0">
            <a:spAutoFit/>
          </a:bodyPr>
          <a:lstStyle/>
          <a:p>
            <a:pPr algn="r"/>
            <a:r>
              <a:rPr lang="en-US" sz="1400" b="1" spc="-30" dirty="0">
                <a:latin typeface="Open Sans Light"/>
                <a:cs typeface="Open Sans Light"/>
              </a:rPr>
              <a:t>Build all</a:t>
            </a:r>
          </a:p>
        </p:txBody>
      </p:sp>
      <p:sp>
        <p:nvSpPr>
          <p:cNvPr id="16" name="TextBox 15"/>
          <p:cNvSpPr txBox="1"/>
          <p:nvPr/>
        </p:nvSpPr>
        <p:spPr>
          <a:xfrm>
            <a:off x="4226616" y="5802544"/>
            <a:ext cx="1092200" cy="215444"/>
          </a:xfrm>
          <a:prstGeom prst="rect">
            <a:avLst/>
          </a:prstGeom>
          <a:noFill/>
        </p:spPr>
        <p:txBody>
          <a:bodyPr wrap="square" lIns="0" tIns="0" rIns="0" bIns="0" rtlCol="0">
            <a:spAutoFit/>
          </a:bodyPr>
          <a:lstStyle/>
          <a:p>
            <a:pPr algn="r"/>
            <a:r>
              <a:rPr lang="en-US" sz="1400" b="1" spc="-30" dirty="0">
                <a:latin typeface="Open Sans Light"/>
                <a:cs typeface="Open Sans Light"/>
              </a:rPr>
              <a:t>Quick Open</a:t>
            </a:r>
          </a:p>
        </p:txBody>
      </p:sp>
      <p:sp>
        <p:nvSpPr>
          <p:cNvPr id="17" name="TextBox 16"/>
          <p:cNvSpPr txBox="1"/>
          <p:nvPr/>
        </p:nvSpPr>
        <p:spPr>
          <a:xfrm>
            <a:off x="6456040" y="5661248"/>
            <a:ext cx="1092200" cy="215444"/>
          </a:xfrm>
          <a:prstGeom prst="rect">
            <a:avLst/>
          </a:prstGeom>
          <a:noFill/>
        </p:spPr>
        <p:txBody>
          <a:bodyPr wrap="square" lIns="0" tIns="0" rIns="0" bIns="0" rtlCol="0">
            <a:spAutoFit/>
          </a:bodyPr>
          <a:lstStyle/>
          <a:p>
            <a:pPr algn="r"/>
            <a:r>
              <a:rPr lang="en-US" sz="1400" b="1" spc="-30" dirty="0">
                <a:latin typeface="Open Sans Light"/>
                <a:cs typeface="Open Sans Light"/>
              </a:rPr>
              <a:t>Output pane</a:t>
            </a:r>
          </a:p>
        </p:txBody>
      </p:sp>
      <p:sp>
        <p:nvSpPr>
          <p:cNvPr id="18" name="TextBox 17"/>
          <p:cNvSpPr txBox="1"/>
          <p:nvPr/>
        </p:nvSpPr>
        <p:spPr>
          <a:xfrm>
            <a:off x="2855640" y="1268760"/>
            <a:ext cx="1092200" cy="215444"/>
          </a:xfrm>
          <a:prstGeom prst="rect">
            <a:avLst/>
          </a:prstGeom>
          <a:noFill/>
        </p:spPr>
        <p:txBody>
          <a:bodyPr wrap="square" lIns="0" tIns="0" rIns="0" bIns="0" rtlCol="0">
            <a:spAutoFit/>
          </a:bodyPr>
          <a:lstStyle/>
          <a:p>
            <a:pPr algn="r"/>
            <a:r>
              <a:rPr lang="en-US" sz="1400" b="1" spc="-30" dirty="0">
                <a:latin typeface="Open Sans Light"/>
                <a:cs typeface="Open Sans Light"/>
              </a:rPr>
              <a:t>Sidebar</a:t>
            </a:r>
          </a:p>
        </p:txBody>
      </p:sp>
      <p:sp>
        <p:nvSpPr>
          <p:cNvPr id="19" name="TextBox 18"/>
          <p:cNvSpPr txBox="1"/>
          <p:nvPr/>
        </p:nvSpPr>
        <p:spPr>
          <a:xfrm>
            <a:off x="4070919" y="1268760"/>
            <a:ext cx="1092200" cy="215444"/>
          </a:xfrm>
          <a:prstGeom prst="rect">
            <a:avLst/>
          </a:prstGeom>
          <a:noFill/>
        </p:spPr>
        <p:txBody>
          <a:bodyPr wrap="square" lIns="0" tIns="0" rIns="0" bIns="0" rtlCol="0">
            <a:spAutoFit/>
          </a:bodyPr>
          <a:lstStyle/>
          <a:p>
            <a:pPr algn="r"/>
            <a:r>
              <a:rPr lang="en-US" sz="1400" b="1" spc="-30" dirty="0">
                <a:latin typeface="Open Sans Light"/>
                <a:cs typeface="Open Sans Light"/>
              </a:rPr>
              <a:t>Opened files</a:t>
            </a:r>
          </a:p>
        </p:txBody>
      </p:sp>
      <p:sp>
        <p:nvSpPr>
          <p:cNvPr id="20" name="TextBox 19"/>
          <p:cNvSpPr txBox="1"/>
          <p:nvPr/>
        </p:nvSpPr>
        <p:spPr>
          <a:xfrm>
            <a:off x="7128631" y="1269114"/>
            <a:ext cx="1417800" cy="215444"/>
          </a:xfrm>
          <a:prstGeom prst="rect">
            <a:avLst/>
          </a:prstGeom>
          <a:noFill/>
        </p:spPr>
        <p:txBody>
          <a:bodyPr wrap="square" lIns="0" tIns="0" rIns="0" bIns="0" rtlCol="0">
            <a:spAutoFit/>
          </a:bodyPr>
          <a:lstStyle/>
          <a:p>
            <a:r>
              <a:rPr lang="en-US" sz="1400" b="1" spc="-30" dirty="0">
                <a:latin typeface="Open Sans Light"/>
                <a:cs typeface="Open Sans Light"/>
              </a:rPr>
              <a:t>Symbol  overview</a:t>
            </a:r>
          </a:p>
        </p:txBody>
      </p:sp>
      <p:cxnSp>
        <p:nvCxnSpPr>
          <p:cNvPr id="21" name="Straight Connector 20"/>
          <p:cNvCxnSpPr/>
          <p:nvPr/>
        </p:nvCxnSpPr>
        <p:spPr>
          <a:xfrm>
            <a:off x="4000315" y="1342233"/>
            <a:ext cx="0" cy="34194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254718" y="1342233"/>
            <a:ext cx="0" cy="34194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053646" y="1342233"/>
            <a:ext cx="0" cy="34194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381786" y="5639061"/>
            <a:ext cx="0" cy="34194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630684" y="5497765"/>
            <a:ext cx="0" cy="34194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Footer Placeholder 3">
            <a:extLst>
              <a:ext uri="{FF2B5EF4-FFF2-40B4-BE49-F238E27FC236}">
                <a16:creationId xmlns:a16="http://schemas.microsoft.com/office/drawing/2014/main" id="{56DAC0BC-0061-F34F-8BA3-7438E42AEC2C}"/>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05970640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Finding Code – Locator </a:t>
            </a:r>
          </a:p>
        </p:txBody>
      </p:sp>
      <p:sp>
        <p:nvSpPr>
          <p:cNvPr id="2" name="Content Placeholder 1"/>
          <p:cNvSpPr>
            <a:spLocks noGrp="1"/>
          </p:cNvSpPr>
          <p:nvPr>
            <p:ph sz="half" idx="1"/>
          </p:nvPr>
        </p:nvSpPr>
        <p:spPr/>
        <p:txBody>
          <a:bodyPr/>
          <a:lstStyle/>
          <a:p>
            <a:r>
              <a:rPr lang="en-US" dirty="0"/>
              <a:t>Click on Locator or press </a:t>
            </a:r>
            <a:r>
              <a:rPr lang="en-US" dirty="0" err="1"/>
              <a:t>Ctrl+K</a:t>
            </a:r>
            <a:r>
              <a:rPr lang="en-US" dirty="0"/>
              <a:t> (Mac OSX : </a:t>
            </a:r>
            <a:r>
              <a:rPr lang="en-US" dirty="0" err="1"/>
              <a:t>Cmd+K</a:t>
            </a:r>
            <a:r>
              <a:rPr lang="en-US" dirty="0"/>
              <a:t>) </a:t>
            </a:r>
          </a:p>
          <a:p>
            <a:r>
              <a:rPr lang="en-US" dirty="0"/>
              <a:t>Type in the file name</a:t>
            </a:r>
          </a:p>
          <a:p>
            <a:r>
              <a:rPr lang="en-US" dirty="0"/>
              <a:t>Press Return</a:t>
            </a:r>
          </a:p>
          <a:p>
            <a:pPr marL="0" indent="0">
              <a:buNone/>
            </a:pPr>
            <a:endParaRPr lang="en-US" dirty="0"/>
          </a:p>
          <a:p>
            <a:r>
              <a:rPr lang="en-US" dirty="0"/>
              <a:t>Locator Prefixes</a:t>
            </a:r>
          </a:p>
          <a:p>
            <a:pPr lvl="1"/>
            <a:r>
              <a:rPr lang="en-US" b="1" dirty="0"/>
              <a:t>:&lt;class name&gt; </a:t>
            </a:r>
            <a:r>
              <a:rPr lang="en-US" dirty="0"/>
              <a:t>- Go to a symbol definition</a:t>
            </a:r>
          </a:p>
          <a:p>
            <a:pPr lvl="1"/>
            <a:r>
              <a:rPr lang="en-US" b="1" dirty="0"/>
              <a:t>l&lt;line number&gt; </a:t>
            </a:r>
            <a:r>
              <a:rPr lang="en-US" dirty="0"/>
              <a:t>- Go to a line in the current document </a:t>
            </a:r>
          </a:p>
          <a:p>
            <a:pPr lvl="1"/>
            <a:r>
              <a:rPr lang="en-US" b="1" dirty="0"/>
              <a:t>?&lt;help topic&gt; </a:t>
            </a:r>
            <a:r>
              <a:rPr lang="en-US" dirty="0"/>
              <a:t>- Go to a help topic</a:t>
            </a:r>
          </a:p>
          <a:p>
            <a:pPr lvl="1"/>
            <a:r>
              <a:rPr lang="en-US" b="1" dirty="0"/>
              <a:t>o&lt;open document&gt; </a:t>
            </a:r>
            <a:r>
              <a:rPr lang="en-US" dirty="0"/>
              <a:t>- Go to an opened document </a:t>
            </a:r>
          </a:p>
          <a:p>
            <a:endParaRPr lang="en-US" dirty="0"/>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22</a:t>
            </a:fld>
            <a:endParaRPr lang="en-US" dirty="0"/>
          </a:p>
        </p:txBody>
      </p:sp>
      <p:pic>
        <p:nvPicPr>
          <p:cNvPr id="7" name="Picture 6" descr="qtcreator-loca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435" y="1772816"/>
            <a:ext cx="5644964" cy="2880320"/>
          </a:xfrm>
          <a:prstGeom prst="rect">
            <a:avLst/>
          </a:prstGeom>
        </p:spPr>
      </p:pic>
      <p:sp>
        <p:nvSpPr>
          <p:cNvPr id="9" name="Footer Placeholder 3">
            <a:extLst>
              <a:ext uri="{FF2B5EF4-FFF2-40B4-BE49-F238E27FC236}">
                <a16:creationId xmlns:a16="http://schemas.microsoft.com/office/drawing/2014/main" id="{2497BDD9-D43D-1344-B25B-0CE3550D5B5F}"/>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47927122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a:t>
            </a:r>
            <a:r>
              <a:rPr lang="en-GB" dirty="0" err="1"/>
              <a:t>QtCreator</a:t>
            </a:r>
            <a:endParaRPr lang="en-US" dirty="0"/>
          </a:p>
        </p:txBody>
      </p:sp>
      <p:sp>
        <p:nvSpPr>
          <p:cNvPr id="3" name="Content Placeholder 2"/>
          <p:cNvSpPr>
            <a:spLocks noGrp="1"/>
          </p:cNvSpPr>
          <p:nvPr>
            <p:ph sz="half" idx="1"/>
          </p:nvPr>
        </p:nvSpPr>
        <p:spPr/>
        <p:txBody>
          <a:bodyPr>
            <a:normAutofit lnSpcReduction="10000"/>
          </a:bodyPr>
          <a:lstStyle/>
          <a:p>
            <a:r>
              <a:rPr lang="en-GB" dirty="0"/>
              <a:t>Build and run targets defined as kits</a:t>
            </a:r>
          </a:p>
          <a:p>
            <a:pPr lvl="1"/>
            <a:r>
              <a:rPr lang="en-GB" i="1" dirty="0"/>
              <a:t>Tools &gt; Options – Build &amp; Run: Kits</a:t>
            </a:r>
            <a:endParaRPr lang="en-GB" dirty="0"/>
          </a:p>
          <a:p>
            <a:r>
              <a:rPr lang="en-GB" dirty="0"/>
              <a:t>A kit defines, which</a:t>
            </a:r>
          </a:p>
          <a:p>
            <a:pPr lvl="1"/>
            <a:r>
              <a:rPr lang="en-GB" dirty="0"/>
              <a:t>Qt version is used (Qt versions sheet – </a:t>
            </a:r>
            <a:r>
              <a:rPr lang="en-GB" i="1" dirty="0" err="1"/>
              <a:t>qmake</a:t>
            </a:r>
            <a:r>
              <a:rPr lang="en-GB" dirty="0"/>
              <a:t> location, QBB and </a:t>
            </a:r>
            <a:r>
              <a:rPr lang="en-GB" i="1" dirty="0" err="1"/>
              <a:t>cmake</a:t>
            </a:r>
            <a:r>
              <a:rPr lang="en-GB" dirty="0"/>
              <a:t> settings)</a:t>
            </a:r>
          </a:p>
          <a:p>
            <a:pPr lvl="1"/>
            <a:r>
              <a:rPr lang="en-GB" dirty="0"/>
              <a:t>compiler is used (Compilers sheet)</a:t>
            </a:r>
          </a:p>
          <a:p>
            <a:pPr lvl="1"/>
            <a:r>
              <a:rPr lang="en-GB" dirty="0"/>
              <a:t>debugger is used (Debuggers sheet)</a:t>
            </a:r>
          </a:p>
          <a:p>
            <a:pPr marL="140426" indent="0">
              <a:buNone/>
            </a:pPr>
            <a:endParaRPr lang="en-GB" dirty="0"/>
          </a:p>
          <a:p>
            <a:r>
              <a:rPr lang="en-GB" dirty="0"/>
              <a:t>In </a:t>
            </a:r>
            <a:r>
              <a:rPr lang="en-GB" i="1" dirty="0"/>
              <a:t>Projects</a:t>
            </a:r>
            <a:r>
              <a:rPr lang="en-GB" dirty="0"/>
              <a:t> mode kits may be dynamically added/removed </a:t>
            </a:r>
          </a:p>
          <a:p>
            <a:pPr lvl="1"/>
            <a:r>
              <a:rPr lang="en-GB" dirty="0"/>
              <a:t>Kit and build type selectable above run/debug buttons </a:t>
            </a:r>
          </a:p>
          <a:p>
            <a:r>
              <a:rPr lang="en-GB" dirty="0"/>
              <a:t>Deployment and on-device debugging easy to configure </a:t>
            </a:r>
          </a:p>
          <a:p>
            <a:pPr lvl="1"/>
            <a:r>
              <a:rPr lang="en-GB" i="1" dirty="0"/>
              <a:t>Tools &gt; Options – Devices</a:t>
            </a:r>
            <a:endParaRPr lang="en-GB" dirty="0"/>
          </a:p>
          <a:p>
            <a:endParaRPr lang="en-US" dirty="0"/>
          </a:p>
        </p:txBody>
      </p:sp>
      <p:sp>
        <p:nvSpPr>
          <p:cNvPr id="10"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9" name="Slide Number Placeholder 3"/>
          <p:cNvSpPr>
            <a:spLocks noGrp="1"/>
          </p:cNvSpPr>
          <p:nvPr>
            <p:ph type="sldNum" sz="quarter" idx="12"/>
          </p:nvPr>
        </p:nvSpPr>
        <p:spPr/>
        <p:txBody>
          <a:bodyPr/>
          <a:lstStyle/>
          <a:p>
            <a:fld id="{ABA6B483-D54A-6F4C-ABB1-789E9E7B1B73}" type="slidenum">
              <a:rPr lang="en-US" smtClean="0"/>
              <a:pPr/>
              <a:t>23</a:t>
            </a:fld>
            <a:endParaRPr lang="en-US" dirty="0"/>
          </a:p>
        </p:txBody>
      </p:sp>
      <p:pic>
        <p:nvPicPr>
          <p:cNvPr id="12" name="Picture 11"/>
          <p:cNvPicPr>
            <a:picLocks noChangeAspect="1"/>
          </p:cNvPicPr>
          <p:nvPr/>
        </p:nvPicPr>
        <p:blipFill>
          <a:blip r:embed="rId2"/>
          <a:stretch>
            <a:fillRect/>
          </a:stretch>
        </p:blipFill>
        <p:spPr>
          <a:xfrm>
            <a:off x="7464152" y="3789040"/>
            <a:ext cx="3672408" cy="2670430"/>
          </a:xfrm>
          <a:prstGeom prst="rect">
            <a:avLst/>
          </a:prstGeom>
        </p:spPr>
      </p:pic>
      <p:pic>
        <p:nvPicPr>
          <p:cNvPr id="13" name="Picture 12"/>
          <p:cNvPicPr>
            <a:picLocks noChangeAspect="1"/>
          </p:cNvPicPr>
          <p:nvPr/>
        </p:nvPicPr>
        <p:blipFill>
          <a:blip r:embed="rId3"/>
          <a:stretch>
            <a:fillRect/>
          </a:stretch>
        </p:blipFill>
        <p:spPr>
          <a:xfrm>
            <a:off x="7154202" y="1340676"/>
            <a:ext cx="4292307" cy="2287881"/>
          </a:xfrm>
          <a:prstGeom prst="rect">
            <a:avLst/>
          </a:prstGeom>
        </p:spPr>
      </p:pic>
      <p:sp>
        <p:nvSpPr>
          <p:cNvPr id="11" name="Footer Placeholder 3">
            <a:extLst>
              <a:ext uri="{FF2B5EF4-FFF2-40B4-BE49-F238E27FC236}">
                <a16:creationId xmlns:a16="http://schemas.microsoft.com/office/drawing/2014/main" id="{4EF2B378-B7C6-9642-AE1F-8CF7E3D07EB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92849138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863" y="1844824"/>
            <a:ext cx="3888954" cy="4321025"/>
          </a:xfrm>
        </p:spPr>
        <p:txBody>
          <a:bodyPr>
            <a:normAutofit/>
          </a:bodyPr>
          <a:lstStyle/>
          <a:p>
            <a:r>
              <a:rPr lang="en-US" dirty="0"/>
              <a:t>Customize build steps</a:t>
            </a:r>
          </a:p>
          <a:p>
            <a:r>
              <a:rPr lang="en-US" dirty="0"/>
              <a:t>Add build steps</a:t>
            </a:r>
          </a:p>
          <a:p>
            <a:r>
              <a:rPr lang="en-US" dirty="0"/>
              <a:t>Add command line arguments </a:t>
            </a:r>
          </a:p>
          <a:p>
            <a:pPr lvl="1"/>
            <a:r>
              <a:rPr lang="en-US" dirty="0">
                <a:latin typeface="Courier New" panose="02070309020205020404" pitchFamily="49" charset="0"/>
                <a:cs typeface="Courier New" panose="02070309020205020404" pitchFamily="49" charset="0"/>
              </a:rPr>
              <a:t>make install </a:t>
            </a:r>
          </a:p>
          <a:p>
            <a:r>
              <a:rPr lang="en-US" dirty="0"/>
              <a:t>Add/edit environment variables</a:t>
            </a:r>
          </a:p>
          <a:p>
            <a:endParaRPr lang="en-US" dirty="0"/>
          </a:p>
          <a:p>
            <a:endParaRPr lang="en-US" dirty="0"/>
          </a:p>
        </p:txBody>
      </p:sp>
      <p:sp>
        <p:nvSpPr>
          <p:cNvPr id="10"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7" name="Slide Number Placeholder 3"/>
          <p:cNvSpPr>
            <a:spLocks noGrp="1"/>
          </p:cNvSpPr>
          <p:nvPr>
            <p:ph type="sldNum" sz="quarter" idx="12"/>
          </p:nvPr>
        </p:nvSpPr>
        <p:spPr/>
        <p:txBody>
          <a:bodyPr/>
          <a:lstStyle/>
          <a:p>
            <a:fld id="{ABA6B483-D54A-6F4C-ABB1-789E9E7B1B73}" type="slidenum">
              <a:rPr lang="en-US" smtClean="0"/>
              <a:pPr/>
              <a:t>24</a:t>
            </a:fld>
            <a:endParaRPr lang="en-US" dirty="0"/>
          </a:p>
        </p:txBody>
      </p:sp>
      <p:sp>
        <p:nvSpPr>
          <p:cNvPr id="2" name="Title 1"/>
          <p:cNvSpPr>
            <a:spLocks noGrp="1"/>
          </p:cNvSpPr>
          <p:nvPr>
            <p:ph type="title"/>
          </p:nvPr>
        </p:nvSpPr>
        <p:spPr/>
        <p:txBody>
          <a:bodyPr/>
          <a:lstStyle/>
          <a:p>
            <a:r>
              <a:rPr lang="en-US" dirty="0"/>
              <a:t>Build and Run Settings – Qt Creator Project Mode</a:t>
            </a:r>
          </a:p>
        </p:txBody>
      </p:sp>
      <p:sp>
        <p:nvSpPr>
          <p:cNvPr id="8" name="Content Placeholder 2"/>
          <p:cNvSpPr txBox="1">
            <a:spLocks/>
          </p:cNvSpPr>
          <p:nvPr/>
        </p:nvSpPr>
        <p:spPr>
          <a:xfrm>
            <a:off x="551787" y="4437112"/>
            <a:ext cx="11087387" cy="1800200"/>
          </a:xfrm>
          <a:prstGeom prst="rect">
            <a:avLst/>
          </a:prstGeom>
        </p:spPr>
        <p:txBody>
          <a:bodyPr vert="horz" lIns="0" tIns="0" rIns="0" bIns="0" rtlCol="0" anchor="t" anchorCtr="0">
            <a:norm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endParaRPr lang="en-GB" dirty="0"/>
          </a:p>
        </p:txBody>
      </p:sp>
      <p:pic>
        <p:nvPicPr>
          <p:cNvPr id="9" name="Picture 8"/>
          <p:cNvPicPr>
            <a:picLocks noChangeAspect="1"/>
          </p:cNvPicPr>
          <p:nvPr/>
        </p:nvPicPr>
        <p:blipFill>
          <a:blip r:embed="rId2"/>
          <a:stretch>
            <a:fillRect/>
          </a:stretch>
        </p:blipFill>
        <p:spPr>
          <a:xfrm>
            <a:off x="4655880" y="1844824"/>
            <a:ext cx="7023349" cy="3384376"/>
          </a:xfrm>
          <a:prstGeom prst="rect">
            <a:avLst/>
          </a:prstGeom>
        </p:spPr>
      </p:pic>
      <p:sp>
        <p:nvSpPr>
          <p:cNvPr id="11" name="Footer Placeholder 3">
            <a:extLst>
              <a:ext uri="{FF2B5EF4-FFF2-40B4-BE49-F238E27FC236}">
                <a16:creationId xmlns:a16="http://schemas.microsoft.com/office/drawing/2014/main" id="{A4452E4F-8B08-4A42-AAD8-D1F0D03FFB7A}"/>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669515552"/>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pPr>
            <a:r>
              <a:rPr lang="en-US" dirty="0"/>
              <a:t>Cross-platform </a:t>
            </a:r>
            <a:r>
              <a:rPr lang="en-US" dirty="0" err="1"/>
              <a:t>makefile</a:t>
            </a:r>
            <a:r>
              <a:rPr lang="en-US" dirty="0"/>
              <a:t> and workspace generator</a:t>
            </a:r>
          </a:p>
          <a:p>
            <a:pPr lvl="1"/>
            <a:r>
              <a:rPr lang="en-GB" b="1" dirty="0" err="1">
                <a:latin typeface="Courier New"/>
                <a:cs typeface="Courier New"/>
              </a:rPr>
              <a:t>qmake.conf</a:t>
            </a:r>
            <a:r>
              <a:rPr lang="en-GB" dirty="0"/>
              <a:t> (</a:t>
            </a:r>
            <a:r>
              <a:rPr lang="en-GB" dirty="0">
                <a:latin typeface="Courier New"/>
                <a:cs typeface="Courier New"/>
              </a:rPr>
              <a:t>Qt/&lt;version&gt;/&lt;compiler&gt;/</a:t>
            </a:r>
            <a:r>
              <a:rPr lang="en-GB" dirty="0" err="1">
                <a:latin typeface="Courier New"/>
                <a:cs typeface="Courier New"/>
              </a:rPr>
              <a:t>mkspecs</a:t>
            </a:r>
            <a:r>
              <a:rPr lang="en-GB" dirty="0">
                <a:latin typeface="Courier New"/>
                <a:cs typeface="Courier New"/>
              </a:rPr>
              <a:t>/&lt;platform-compiler&gt;</a:t>
            </a:r>
            <a:r>
              <a:rPr lang="en-GB" dirty="0"/>
              <a:t> )</a:t>
            </a:r>
          </a:p>
          <a:p>
            <a:pPr lvl="1"/>
            <a:r>
              <a:rPr lang="en-GB" dirty="0"/>
              <a:t>Uses project-specific </a:t>
            </a:r>
            <a:r>
              <a:rPr lang="en-GB" b="1" dirty="0">
                <a:latin typeface="Courier New"/>
                <a:cs typeface="Courier New"/>
              </a:rPr>
              <a:t>.pro</a:t>
            </a:r>
            <a:r>
              <a:rPr lang="en-GB" dirty="0"/>
              <a:t> file(s)</a:t>
            </a:r>
          </a:p>
          <a:p>
            <a:pPr lvl="1"/>
            <a:r>
              <a:rPr lang="en-GB" dirty="0"/>
              <a:t>Additionally, project include files (</a:t>
            </a:r>
            <a:r>
              <a:rPr lang="en-GB" b="1" dirty="0">
                <a:latin typeface="Courier New"/>
                <a:cs typeface="Courier New"/>
              </a:rPr>
              <a:t>.</a:t>
            </a:r>
            <a:r>
              <a:rPr lang="en-GB" b="1" dirty="0" err="1">
                <a:latin typeface="Courier New"/>
                <a:cs typeface="Courier New"/>
              </a:rPr>
              <a:t>pri</a:t>
            </a:r>
            <a:r>
              <a:rPr lang="en-GB" b="1" dirty="0">
                <a:latin typeface="Courier New"/>
                <a:cs typeface="Courier New"/>
              </a:rPr>
              <a:t>) </a:t>
            </a:r>
            <a:r>
              <a:rPr lang="en-GB" dirty="0"/>
              <a:t>and project feature files (</a:t>
            </a:r>
            <a:r>
              <a:rPr lang="en-GB" b="1" dirty="0">
                <a:latin typeface="Courier New"/>
                <a:cs typeface="Courier New"/>
              </a:rPr>
              <a:t>.</a:t>
            </a:r>
            <a:r>
              <a:rPr lang="en-GB" b="1" dirty="0" err="1">
                <a:latin typeface="Courier New"/>
                <a:cs typeface="Courier New"/>
              </a:rPr>
              <a:t>prf</a:t>
            </a:r>
            <a:r>
              <a:rPr lang="en-GB" b="1" dirty="0">
                <a:latin typeface="Courier New"/>
                <a:cs typeface="Courier New"/>
              </a:rPr>
              <a:t>) </a:t>
            </a:r>
            <a:r>
              <a:rPr lang="en-GB" dirty="0">
                <a:cs typeface="Courier New"/>
              </a:rPr>
              <a:t>may be used</a:t>
            </a:r>
          </a:p>
          <a:p>
            <a:pPr lvl="1"/>
            <a:r>
              <a:rPr lang="en-GB" b="1" dirty="0">
                <a:latin typeface="Courier New"/>
                <a:cs typeface="Courier New"/>
              </a:rPr>
              <a:t>.</a:t>
            </a:r>
            <a:r>
              <a:rPr lang="en-GB" b="1" dirty="0" err="1">
                <a:latin typeface="Courier New"/>
                <a:cs typeface="Courier New"/>
              </a:rPr>
              <a:t>pro.user</a:t>
            </a:r>
            <a:r>
              <a:rPr lang="en-GB" dirty="0">
                <a:cs typeface="Courier New"/>
              </a:rPr>
              <a:t> files contain user-specific project configurations and is typically not stored into the repo</a:t>
            </a:r>
            <a:endParaRPr lang="en-GB" dirty="0"/>
          </a:p>
          <a:p>
            <a:pPr marL="0" indent="0">
              <a:lnSpc>
                <a:spcPct val="90000"/>
              </a:lnSpc>
              <a:buNone/>
            </a:pPr>
            <a:endParaRPr lang="en-US" dirty="0"/>
          </a:p>
          <a:p>
            <a:pPr>
              <a:lnSpc>
                <a:spcPct val="90000"/>
              </a:lnSpc>
            </a:pPr>
            <a:r>
              <a:rPr lang="en-US" dirty="0"/>
              <a:t>Hides platform-specific </a:t>
            </a:r>
            <a:r>
              <a:rPr lang="en-US" dirty="0" err="1"/>
              <a:t>makefiles</a:t>
            </a:r>
            <a:r>
              <a:rPr lang="en-US" dirty="0"/>
              <a:t> from developer</a:t>
            </a:r>
          </a:p>
          <a:p>
            <a:pPr>
              <a:lnSpc>
                <a:spcPct val="90000"/>
              </a:lnSpc>
            </a:pPr>
            <a:endParaRPr lang="en-US" dirty="0"/>
          </a:p>
          <a:p>
            <a:pPr>
              <a:lnSpc>
                <a:spcPct val="90000"/>
              </a:lnSpc>
            </a:pPr>
            <a:r>
              <a:rPr lang="en-US" dirty="0"/>
              <a:t>Automatically includes build rules for </a:t>
            </a:r>
            <a:r>
              <a:rPr lang="en-US" dirty="0" err="1"/>
              <a:t>Qt</a:t>
            </a:r>
            <a:r>
              <a:rPr lang="en-US" dirty="0"/>
              <a:t> build tools: MOC, UIC and RCC</a:t>
            </a:r>
          </a:p>
          <a:p>
            <a:pPr>
              <a:lnSpc>
                <a:spcPct val="90000"/>
              </a:lnSpc>
            </a:pPr>
            <a:endParaRPr lang="en-US" dirty="0"/>
          </a:p>
          <a:p>
            <a:pPr>
              <a:lnSpc>
                <a:spcPct val="90000"/>
              </a:lnSpc>
            </a:pPr>
            <a:r>
              <a:rPr lang="en-US" dirty="0"/>
              <a:t>Can be used for any software project, whether it is written in Qt or not</a:t>
            </a:r>
          </a:p>
          <a:p>
            <a:pPr marL="0" indent="0">
              <a:buNone/>
            </a:pPr>
            <a:endParaRPr lang="en-GB" b="1" dirty="0">
              <a:latin typeface="Courier New"/>
              <a:cs typeface="Courier New"/>
            </a:endParaRPr>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25</a:t>
            </a:fld>
            <a:endParaRPr lang="en-US" dirty="0"/>
          </a:p>
        </p:txBody>
      </p:sp>
      <p:sp>
        <p:nvSpPr>
          <p:cNvPr id="6" name="Title 5"/>
          <p:cNvSpPr>
            <a:spLocks noGrp="1"/>
          </p:cNvSpPr>
          <p:nvPr>
            <p:ph type="title"/>
          </p:nvPr>
        </p:nvSpPr>
        <p:spPr/>
        <p:txBody>
          <a:bodyPr/>
          <a:lstStyle/>
          <a:p>
            <a:r>
              <a:rPr lang="en-US" dirty="0"/>
              <a:t>Qt Build Tools – </a:t>
            </a:r>
            <a:r>
              <a:rPr lang="en-US" dirty="0" err="1"/>
              <a:t>qmake</a:t>
            </a:r>
            <a:r>
              <a:rPr lang="en-US" dirty="0"/>
              <a:t> </a:t>
            </a:r>
          </a:p>
        </p:txBody>
      </p:sp>
      <p:sp>
        <p:nvSpPr>
          <p:cNvPr id="8" name="Footer Placeholder 3">
            <a:extLst>
              <a:ext uri="{FF2B5EF4-FFF2-40B4-BE49-F238E27FC236}">
                <a16:creationId xmlns:a16="http://schemas.microsoft.com/office/drawing/2014/main" id="{BF1288E7-2051-534C-B841-55945B76DD14}"/>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56448567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UI compiler – </a:t>
            </a:r>
            <a:r>
              <a:rPr lang="en-US" dirty="0" err="1"/>
              <a:t>uic</a:t>
            </a:r>
            <a:endParaRPr lang="en-US" dirty="0"/>
          </a:p>
          <a:p>
            <a:pPr lvl="1"/>
            <a:r>
              <a:rPr lang="en-US" dirty="0"/>
              <a:t>Converts XML files, specifying UI forms, to C++ </a:t>
            </a:r>
          </a:p>
          <a:p>
            <a:pPr lvl="1"/>
            <a:r>
              <a:rPr lang="en-US" dirty="0"/>
              <a:t>Forms and created with Qt Designer </a:t>
            </a:r>
          </a:p>
          <a:p>
            <a:endParaRPr lang="en-US" dirty="0"/>
          </a:p>
          <a:p>
            <a:r>
              <a:rPr lang="en-US" dirty="0"/>
              <a:t>Meta-object compiler – </a:t>
            </a:r>
            <a:r>
              <a:rPr lang="en-US" dirty="0" err="1"/>
              <a:t>moc</a:t>
            </a:r>
            <a:r>
              <a:rPr lang="en-US" dirty="0"/>
              <a:t> </a:t>
            </a:r>
          </a:p>
          <a:p>
            <a:pPr lvl="1"/>
            <a:r>
              <a:rPr lang="en-US" dirty="0"/>
              <a:t>Generates meta-object data using a </a:t>
            </a:r>
            <a:r>
              <a:rPr lang="en-US" dirty="0" err="1">
                <a:latin typeface="Courier New"/>
                <a:cs typeface="Courier New"/>
              </a:rPr>
              <a:t>QObject</a:t>
            </a:r>
            <a:r>
              <a:rPr lang="en-US" dirty="0"/>
              <a:t> class definition </a:t>
            </a:r>
          </a:p>
          <a:p>
            <a:endParaRPr lang="en-US" dirty="0"/>
          </a:p>
          <a:p>
            <a:r>
              <a:rPr lang="en-US" dirty="0"/>
              <a:t>Resource compiler – </a:t>
            </a:r>
            <a:r>
              <a:rPr lang="en-US" dirty="0" err="1"/>
              <a:t>rcc</a:t>
            </a:r>
            <a:r>
              <a:rPr lang="en-US" dirty="0"/>
              <a:t> </a:t>
            </a:r>
          </a:p>
          <a:p>
            <a:pPr lvl="1"/>
            <a:r>
              <a:rPr lang="en-US" dirty="0"/>
              <a:t>Adds built-in and external resources to Qt programs</a:t>
            </a:r>
          </a:p>
          <a:p>
            <a:pPr lvl="1"/>
            <a:r>
              <a:rPr lang="en-US" dirty="0"/>
              <a:t>Resources are defined in an XML-based Qt Resource Collection file (.</a:t>
            </a:r>
            <a:r>
              <a:rPr lang="en-US" dirty="0" err="1"/>
              <a:t>qrc</a:t>
            </a:r>
            <a:r>
              <a:rPr lang="en-US" dirty="0"/>
              <a:t>)</a:t>
            </a:r>
          </a:p>
          <a:p>
            <a:pPr lvl="1"/>
            <a:r>
              <a:rPr lang="en-US" dirty="0"/>
              <a:t>By default, </a:t>
            </a:r>
            <a:r>
              <a:rPr lang="en-US" dirty="0" err="1"/>
              <a:t>rcc</a:t>
            </a:r>
            <a:r>
              <a:rPr lang="en-US" dirty="0"/>
              <a:t> converts resource data to </a:t>
            </a:r>
            <a:r>
              <a:rPr lang="en-US" dirty="0" err="1">
                <a:latin typeface="Courier New"/>
                <a:cs typeface="Courier New"/>
              </a:rPr>
              <a:t>const</a:t>
            </a:r>
            <a:r>
              <a:rPr lang="en-US" dirty="0">
                <a:latin typeface="Courier New"/>
                <a:cs typeface="Courier New"/>
              </a:rPr>
              <a:t> char</a:t>
            </a:r>
            <a:r>
              <a:rPr lang="en-US" dirty="0"/>
              <a:t> arrays, compiled with the program =&gt; easy to deploy</a:t>
            </a:r>
          </a:p>
          <a:p>
            <a:pPr lvl="2"/>
            <a:r>
              <a:rPr lang="en-US" dirty="0"/>
              <a:t>External files may be used as well</a:t>
            </a:r>
          </a:p>
          <a:p>
            <a:pPr lvl="1"/>
            <a:r>
              <a:rPr lang="en-US" dirty="0"/>
              <a:t>Resource files can be created and managed in </a:t>
            </a:r>
            <a:r>
              <a:rPr lang="en-US" dirty="0" err="1"/>
              <a:t>QtCreator</a:t>
            </a:r>
            <a:r>
              <a:rPr lang="en-US" dirty="0"/>
              <a:t> </a:t>
            </a:r>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26</a:t>
            </a:fld>
            <a:endParaRPr lang="en-US" dirty="0"/>
          </a:p>
        </p:txBody>
      </p:sp>
      <p:sp>
        <p:nvSpPr>
          <p:cNvPr id="6" name="Title 5"/>
          <p:cNvSpPr>
            <a:spLocks noGrp="1"/>
          </p:cNvSpPr>
          <p:nvPr>
            <p:ph type="title"/>
          </p:nvPr>
        </p:nvSpPr>
        <p:spPr/>
        <p:txBody>
          <a:bodyPr/>
          <a:lstStyle/>
          <a:p>
            <a:r>
              <a:rPr lang="en-US" dirty="0"/>
              <a:t>Qt Build Tools – </a:t>
            </a:r>
            <a:r>
              <a:rPr lang="en-US" dirty="0" err="1"/>
              <a:t>uic</a:t>
            </a:r>
            <a:r>
              <a:rPr lang="en-US" dirty="0"/>
              <a:t>, </a:t>
            </a:r>
            <a:r>
              <a:rPr lang="en-US" dirty="0" err="1"/>
              <a:t>moc</a:t>
            </a:r>
            <a:r>
              <a:rPr lang="en-US" dirty="0"/>
              <a:t>, </a:t>
            </a:r>
            <a:r>
              <a:rPr lang="en-US" dirty="0" err="1"/>
              <a:t>rcc</a:t>
            </a:r>
            <a:endParaRPr lang="en-US" dirty="0"/>
          </a:p>
        </p:txBody>
      </p:sp>
      <p:sp>
        <p:nvSpPr>
          <p:cNvPr id="8" name="Footer Placeholder 3">
            <a:extLst>
              <a:ext uri="{FF2B5EF4-FFF2-40B4-BE49-F238E27FC236}">
                <a16:creationId xmlns:a16="http://schemas.microsoft.com/office/drawing/2014/main" id="{76829986-DE50-554A-9CF1-9D50E8B2B981}"/>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84919956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45" name="Slide Number Placeholder 3"/>
          <p:cNvSpPr>
            <a:spLocks noGrp="1"/>
          </p:cNvSpPr>
          <p:nvPr>
            <p:ph type="sldNum" sz="quarter" idx="12"/>
          </p:nvPr>
        </p:nvSpPr>
        <p:spPr/>
        <p:txBody>
          <a:bodyPr/>
          <a:lstStyle/>
          <a:p>
            <a:fld id="{ABA6B483-D54A-6F4C-ABB1-789E9E7B1B73}" type="slidenum">
              <a:rPr lang="en-US" smtClean="0"/>
              <a:pPr/>
              <a:t>27</a:t>
            </a:fld>
            <a:endParaRPr lang="en-US" dirty="0"/>
          </a:p>
        </p:txBody>
      </p:sp>
      <p:sp>
        <p:nvSpPr>
          <p:cNvPr id="5" name="Title 4"/>
          <p:cNvSpPr>
            <a:spLocks noGrp="1"/>
          </p:cNvSpPr>
          <p:nvPr>
            <p:ph type="title"/>
          </p:nvPr>
        </p:nvSpPr>
        <p:spPr/>
        <p:txBody>
          <a:bodyPr/>
          <a:lstStyle/>
          <a:p>
            <a:r>
              <a:rPr lang="en-US" dirty="0">
                <a:latin typeface="Verdana" pitchFamily="34" charset="0"/>
                <a:ea typeface="Adobe Caslon Pro" pitchFamily="18" charset="0"/>
                <a:cs typeface="Verdana" pitchFamily="34" charset="0"/>
              </a:rPr>
              <a:t>Building Qt Applications</a:t>
            </a:r>
            <a:endParaRPr lang="en-US" dirty="0"/>
          </a:p>
        </p:txBody>
      </p:sp>
      <p:sp>
        <p:nvSpPr>
          <p:cNvPr id="7" name="Rectangle 6"/>
          <p:cNvSpPr/>
          <p:nvPr/>
        </p:nvSpPr>
        <p:spPr bwMode="auto">
          <a:xfrm>
            <a:off x="653463" y="1350592"/>
            <a:ext cx="2797393" cy="1832287"/>
          </a:xfrm>
          <a:prstGeom prst="rect">
            <a:avLst/>
          </a:prstGeom>
          <a:solidFill>
            <a:schemeClr val="accent3">
              <a:lumMod val="10000"/>
              <a:lumOff val="90000"/>
            </a:schemeClr>
          </a:solidFill>
          <a:ln w="9525" cap="flat" cmpd="sng" algn="ctr">
            <a:solidFill>
              <a:schemeClr val="tx1"/>
            </a:solidFill>
            <a:prstDash val="solid"/>
            <a:round/>
            <a:headEnd type="none" w="med" len="med"/>
            <a:tailEnd type="none" w="med" len="med"/>
          </a:ln>
          <a:effectLst/>
        </p:spPr>
        <p:txBody>
          <a:bodyPr wrap="square" lIns="115380" tIns="59998" rIns="115380" bIns="59998" anchor="ctr">
            <a:spAutoFit/>
          </a:bodyPr>
          <a:lstStyle/>
          <a:p>
            <a:pPr>
              <a:defRPr/>
            </a:pPr>
            <a:endParaRPr lang="en-US" sz="3100" dirty="0"/>
          </a:p>
        </p:txBody>
      </p:sp>
      <p:sp>
        <p:nvSpPr>
          <p:cNvPr id="8" name="Oval 7"/>
          <p:cNvSpPr/>
          <p:nvPr/>
        </p:nvSpPr>
        <p:spPr bwMode="auto">
          <a:xfrm>
            <a:off x="5756221" y="476249"/>
            <a:ext cx="6335650" cy="6048376"/>
          </a:xfrm>
          <a:prstGeom prst="ellipse">
            <a:avLst/>
          </a:prstGeom>
          <a:solidFill>
            <a:schemeClr val="accent3">
              <a:lumMod val="10000"/>
              <a:lumOff val="90000"/>
            </a:schemeClr>
          </a:solidFill>
          <a:ln w="9525" cap="flat" cmpd="sng" algn="ctr">
            <a:solidFill>
              <a:schemeClr val="tx1"/>
            </a:solidFill>
            <a:prstDash val="dash"/>
            <a:round/>
            <a:headEnd type="none" w="med" len="med"/>
            <a:tailEnd type="none" w="med" len="med"/>
          </a:ln>
          <a:effectLst/>
        </p:spPr>
        <p:txBody>
          <a:bodyPr lIns="115380" tIns="59998" rIns="115380" bIns="59998" anchor="ctr"/>
          <a:lstStyle/>
          <a:p>
            <a:pPr>
              <a:defRPr/>
            </a:pPr>
            <a:endParaRPr lang="en-US" sz="3100"/>
          </a:p>
        </p:txBody>
      </p:sp>
      <p:pic>
        <p:nvPicPr>
          <p:cNvPr id="10" name="Picture 5" descr="Screen Clippi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5936" y="4034790"/>
            <a:ext cx="2029355" cy="18135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6"/>
          <p:cNvSpPr txBox="1">
            <a:spLocks noChangeArrowheads="1"/>
          </p:cNvSpPr>
          <p:nvPr/>
        </p:nvSpPr>
        <p:spPr bwMode="auto">
          <a:xfrm>
            <a:off x="636423" y="1336216"/>
            <a:ext cx="2158438" cy="364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17226" tIns="58613" rIns="117226" bIns="58613">
            <a:spAutoFit/>
          </a:bodyPr>
          <a:lstStyle>
            <a:lvl1pPr eaLnBrk="0" hangingPunct="0">
              <a:defRPr sz="1600">
                <a:solidFill>
                  <a:schemeClr val="tx1"/>
                </a:solidFill>
                <a:latin typeface="Verdana" pitchFamily="34" charset="0"/>
                <a:ea typeface="MS PGothic" pitchFamily="34" charset="-128"/>
              </a:defRPr>
            </a:lvl1pPr>
            <a:lvl2pPr marL="742950" indent="-285750" eaLnBrk="0" hangingPunct="0">
              <a:defRPr sz="1600">
                <a:solidFill>
                  <a:schemeClr val="tx1"/>
                </a:solidFill>
                <a:latin typeface="Verdana" pitchFamily="34" charset="0"/>
                <a:ea typeface="MS PGothic" pitchFamily="34" charset="-128"/>
              </a:defRPr>
            </a:lvl2pPr>
            <a:lvl3pPr marL="1143000" indent="-228600" eaLnBrk="0" hangingPunct="0">
              <a:defRPr sz="1600">
                <a:solidFill>
                  <a:schemeClr val="tx1"/>
                </a:solidFill>
                <a:latin typeface="Verdana" pitchFamily="34" charset="0"/>
                <a:ea typeface="MS PGothic" pitchFamily="34" charset="-128"/>
              </a:defRPr>
            </a:lvl3pPr>
            <a:lvl4pPr marL="1600200" indent="-228600" eaLnBrk="0" hangingPunct="0">
              <a:defRPr sz="1600">
                <a:solidFill>
                  <a:schemeClr val="tx1"/>
                </a:solidFill>
                <a:latin typeface="Verdana" pitchFamily="34" charset="0"/>
                <a:ea typeface="MS PGothic" pitchFamily="34" charset="-128"/>
              </a:defRPr>
            </a:lvl4pPr>
            <a:lvl5pPr marL="2057400" indent="-228600" eaLnBrk="0" hangingPunct="0">
              <a:defRPr sz="1600">
                <a:solidFill>
                  <a:schemeClr val="tx1"/>
                </a:solidFill>
                <a:latin typeface="Verdan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Verdan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Verdan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Verdan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Verdana" pitchFamily="34" charset="0"/>
                <a:ea typeface="MS PGothic" pitchFamily="34" charset="-128"/>
              </a:defRPr>
            </a:lvl9pPr>
          </a:lstStyle>
          <a:p>
            <a:pPr eaLnBrk="1" hangingPunct="1"/>
            <a:r>
              <a:rPr lang="fi-FI" dirty="0">
                <a:latin typeface="+mn-lt"/>
              </a:rPr>
              <a:t>Qt Project</a:t>
            </a:r>
            <a:endParaRPr lang="en-US" dirty="0">
              <a:latin typeface="+mn-lt"/>
            </a:endParaRPr>
          </a:p>
        </p:txBody>
      </p:sp>
      <p:sp>
        <p:nvSpPr>
          <p:cNvPr id="12" name="Rectangle 11"/>
          <p:cNvSpPr/>
          <p:nvPr/>
        </p:nvSpPr>
        <p:spPr bwMode="auto">
          <a:xfrm>
            <a:off x="2208698" y="1794510"/>
            <a:ext cx="1007271" cy="122682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lIns="115380" tIns="59998" rIns="115380" bIns="59998" anchor="ctr"/>
          <a:lstStyle/>
          <a:p>
            <a:pPr>
              <a:defRPr/>
            </a:pPr>
            <a:r>
              <a:rPr lang="fi-FI" sz="1500" dirty="0"/>
              <a:t>.pro</a:t>
            </a:r>
          </a:p>
          <a:p>
            <a:pPr>
              <a:defRPr/>
            </a:pPr>
            <a:r>
              <a:rPr lang="fi-FI" sz="1500" dirty="0" err="1"/>
              <a:t>file</a:t>
            </a:r>
            <a:endParaRPr lang="en-US" sz="1500" dirty="0"/>
          </a:p>
        </p:txBody>
      </p:sp>
      <p:grpSp>
        <p:nvGrpSpPr>
          <p:cNvPr id="13" name="Group 21"/>
          <p:cNvGrpSpPr>
            <a:grpSpLocks/>
          </p:cNvGrpSpPr>
          <p:nvPr/>
        </p:nvGrpSpPr>
        <p:grpSpPr bwMode="auto">
          <a:xfrm>
            <a:off x="748578" y="1744980"/>
            <a:ext cx="1201954" cy="1356360"/>
            <a:chOff x="1426052" y="1419599"/>
            <a:chExt cx="901054" cy="1129329"/>
          </a:xfrm>
        </p:grpSpPr>
        <p:sp>
          <p:nvSpPr>
            <p:cNvPr id="14" name="Rectangle 13"/>
            <p:cNvSpPr/>
            <p:nvPr/>
          </p:nvSpPr>
          <p:spPr bwMode="auto">
            <a:xfrm>
              <a:off x="1570411" y="1525871"/>
              <a:ext cx="756695" cy="102305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lIns="90000" tIns="46800" rIns="90000" bIns="46800" anchor="ctr"/>
            <a:lstStyle/>
            <a:p>
              <a:pPr>
                <a:defRPr/>
              </a:pPr>
              <a:r>
                <a:rPr lang="fi-FI" sz="1300" dirty="0" err="1"/>
                <a:t>Qt/C</a:t>
              </a:r>
              <a:r>
                <a:rPr lang="fi-FI" sz="1300" dirty="0"/>
                <a:t>++</a:t>
              </a:r>
            </a:p>
            <a:p>
              <a:pPr>
                <a:defRPr/>
              </a:pPr>
              <a:r>
                <a:rPr lang="fi-FI" sz="1300" dirty="0" err="1"/>
                <a:t>code</a:t>
              </a:r>
              <a:r>
                <a:rPr lang="fi-FI" sz="1300" dirty="0"/>
                <a:t> </a:t>
              </a:r>
              <a:r>
                <a:rPr lang="fi-FI" sz="1300" dirty="0" err="1"/>
                <a:t>files</a:t>
              </a:r>
              <a:endParaRPr lang="en-US" sz="1300" dirty="0"/>
            </a:p>
          </p:txBody>
        </p:sp>
        <p:sp>
          <p:nvSpPr>
            <p:cNvPr id="15" name="Rectangle 14"/>
            <p:cNvSpPr/>
            <p:nvPr/>
          </p:nvSpPr>
          <p:spPr bwMode="auto">
            <a:xfrm>
              <a:off x="1514888" y="1476700"/>
              <a:ext cx="755109" cy="102305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lIns="90000" tIns="46800" rIns="90000" bIns="46800" anchor="ctr"/>
            <a:lstStyle/>
            <a:p>
              <a:pPr>
                <a:defRPr/>
              </a:pPr>
              <a:r>
                <a:rPr lang="fi-FI" sz="1300" dirty="0" err="1"/>
                <a:t>Qt/C</a:t>
              </a:r>
              <a:r>
                <a:rPr lang="fi-FI" sz="1300" dirty="0"/>
                <a:t>++</a:t>
              </a:r>
            </a:p>
            <a:p>
              <a:pPr>
                <a:defRPr/>
              </a:pPr>
              <a:r>
                <a:rPr lang="fi-FI" sz="1300" dirty="0" err="1"/>
                <a:t>code</a:t>
              </a:r>
              <a:r>
                <a:rPr lang="fi-FI" sz="1300" dirty="0"/>
                <a:t> </a:t>
              </a:r>
              <a:r>
                <a:rPr lang="fi-FI" sz="1300" dirty="0" err="1"/>
                <a:t>files</a:t>
              </a:r>
              <a:endParaRPr lang="en-US" sz="1300" dirty="0"/>
            </a:p>
          </p:txBody>
        </p:sp>
        <p:sp>
          <p:nvSpPr>
            <p:cNvPr id="16" name="Rectangle 15"/>
            <p:cNvSpPr/>
            <p:nvPr/>
          </p:nvSpPr>
          <p:spPr bwMode="auto">
            <a:xfrm>
              <a:off x="1426052" y="1419599"/>
              <a:ext cx="756694" cy="102305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lIns="90000" tIns="46800" rIns="90000" bIns="46800" anchor="ctr"/>
            <a:lstStyle/>
            <a:p>
              <a:pPr>
                <a:defRPr/>
              </a:pPr>
              <a:r>
                <a:rPr lang="fi-FI" sz="1300" dirty="0" err="1"/>
                <a:t>Qt/C</a:t>
              </a:r>
              <a:r>
                <a:rPr lang="fi-FI" sz="1300" dirty="0"/>
                <a:t>++</a:t>
              </a:r>
            </a:p>
            <a:p>
              <a:pPr>
                <a:defRPr/>
              </a:pPr>
              <a:r>
                <a:rPr lang="fi-FI" sz="1300" dirty="0" err="1"/>
                <a:t>code</a:t>
              </a:r>
              <a:r>
                <a:rPr lang="fi-FI" sz="1300" dirty="0"/>
                <a:t> </a:t>
              </a:r>
              <a:r>
                <a:rPr lang="fi-FI" sz="1300" dirty="0" err="1"/>
                <a:t>files</a:t>
              </a:r>
              <a:endParaRPr lang="en-US" sz="1300" dirty="0"/>
            </a:p>
          </p:txBody>
        </p:sp>
      </p:grpSp>
      <p:sp>
        <p:nvSpPr>
          <p:cNvPr id="17" name="Rectangle 12"/>
          <p:cNvSpPr>
            <a:spLocks noChangeArrowheads="1"/>
          </p:cNvSpPr>
          <p:nvPr/>
        </p:nvSpPr>
        <p:spPr bwMode="auto">
          <a:xfrm>
            <a:off x="2559974" y="4034790"/>
            <a:ext cx="1007271" cy="1813560"/>
          </a:xfrm>
          <a:prstGeom prst="rect">
            <a:avLst/>
          </a:prstGeom>
          <a:solidFill>
            <a:srgbClr val="00B0F0"/>
          </a:solidFill>
          <a:ln w="9525" algn="ctr">
            <a:solidFill>
              <a:schemeClr val="tx1"/>
            </a:solidFill>
            <a:round/>
            <a:headEnd/>
            <a:tailEnd/>
          </a:ln>
        </p:spPr>
        <p:txBody>
          <a:bodyPr lIns="115380" tIns="59998" rIns="115380" bIns="59998" anchor="ctr"/>
          <a:lstStyle/>
          <a:p>
            <a:r>
              <a:rPr lang="fi-FI" sz="1500" dirty="0" err="1"/>
              <a:t>Other</a:t>
            </a:r>
            <a:r>
              <a:rPr lang="fi-FI" sz="1500" dirty="0"/>
              <a:t> IDE / </a:t>
            </a:r>
            <a:r>
              <a:rPr lang="fi-FI" sz="1500" dirty="0" err="1"/>
              <a:t>Code</a:t>
            </a:r>
            <a:r>
              <a:rPr lang="fi-FI" sz="1500" dirty="0"/>
              <a:t> </a:t>
            </a:r>
            <a:r>
              <a:rPr lang="fi-FI" sz="1500" dirty="0" err="1"/>
              <a:t>Editor</a:t>
            </a:r>
            <a:endParaRPr lang="en-US" sz="1500" dirty="0"/>
          </a:p>
        </p:txBody>
      </p:sp>
      <p:sp>
        <p:nvSpPr>
          <p:cNvPr id="18" name="TextBox 13"/>
          <p:cNvSpPr txBox="1">
            <a:spLocks noChangeArrowheads="1"/>
          </p:cNvSpPr>
          <p:nvPr/>
        </p:nvSpPr>
        <p:spPr bwMode="auto">
          <a:xfrm>
            <a:off x="433276" y="5800712"/>
            <a:ext cx="1932014" cy="364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17226" tIns="58613" rIns="117226" bIns="58613">
            <a:spAutoFit/>
          </a:bodyPr>
          <a:lstStyle>
            <a:lvl1pPr eaLnBrk="0" hangingPunct="0">
              <a:defRPr sz="1600">
                <a:solidFill>
                  <a:schemeClr val="tx1"/>
                </a:solidFill>
                <a:latin typeface="Verdana" pitchFamily="34" charset="0"/>
                <a:ea typeface="MS PGothic" pitchFamily="34" charset="-128"/>
              </a:defRPr>
            </a:lvl1pPr>
            <a:lvl2pPr marL="742950" indent="-285750" eaLnBrk="0" hangingPunct="0">
              <a:defRPr sz="1600">
                <a:solidFill>
                  <a:schemeClr val="tx1"/>
                </a:solidFill>
                <a:latin typeface="Verdana" pitchFamily="34" charset="0"/>
                <a:ea typeface="MS PGothic" pitchFamily="34" charset="-128"/>
              </a:defRPr>
            </a:lvl2pPr>
            <a:lvl3pPr marL="1143000" indent="-228600" eaLnBrk="0" hangingPunct="0">
              <a:defRPr sz="1600">
                <a:solidFill>
                  <a:schemeClr val="tx1"/>
                </a:solidFill>
                <a:latin typeface="Verdana" pitchFamily="34" charset="0"/>
                <a:ea typeface="MS PGothic" pitchFamily="34" charset="-128"/>
              </a:defRPr>
            </a:lvl3pPr>
            <a:lvl4pPr marL="1600200" indent="-228600" eaLnBrk="0" hangingPunct="0">
              <a:defRPr sz="1600">
                <a:solidFill>
                  <a:schemeClr val="tx1"/>
                </a:solidFill>
                <a:latin typeface="Verdana" pitchFamily="34" charset="0"/>
                <a:ea typeface="MS PGothic" pitchFamily="34" charset="-128"/>
              </a:defRPr>
            </a:lvl4pPr>
            <a:lvl5pPr marL="2057400" indent="-228600" eaLnBrk="0" hangingPunct="0">
              <a:defRPr sz="1600">
                <a:solidFill>
                  <a:schemeClr val="tx1"/>
                </a:solidFill>
                <a:latin typeface="Verdan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Verdan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Verdan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Verdan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Verdana" pitchFamily="34" charset="0"/>
                <a:ea typeface="MS PGothic" pitchFamily="34" charset="-128"/>
              </a:defRPr>
            </a:lvl9pPr>
          </a:lstStyle>
          <a:p>
            <a:pPr eaLnBrk="1" hangingPunct="1"/>
            <a:r>
              <a:rPr lang="fi-FI" dirty="0">
                <a:latin typeface="+mn-lt"/>
              </a:rPr>
              <a:t>Qt </a:t>
            </a:r>
            <a:r>
              <a:rPr lang="fi-FI" dirty="0" err="1">
                <a:latin typeface="+mn-lt"/>
              </a:rPr>
              <a:t>Creator</a:t>
            </a:r>
            <a:endParaRPr lang="en-US" dirty="0">
              <a:latin typeface="+mn-lt"/>
            </a:endParaRPr>
          </a:p>
        </p:txBody>
      </p:sp>
      <p:sp>
        <p:nvSpPr>
          <p:cNvPr id="19" name="Rectangle 18"/>
          <p:cNvSpPr>
            <a:spLocks noChangeArrowheads="1"/>
          </p:cNvSpPr>
          <p:nvPr/>
        </p:nvSpPr>
        <p:spPr bwMode="auto">
          <a:xfrm>
            <a:off x="4032789" y="1352551"/>
            <a:ext cx="1726750" cy="887730"/>
          </a:xfrm>
          <a:prstGeom prst="rect">
            <a:avLst/>
          </a:prstGeom>
          <a:gradFill rotWithShape="1">
            <a:gsLst>
              <a:gs pos="0">
                <a:srgbClr val="83D3FF"/>
              </a:gs>
              <a:gs pos="50000">
                <a:srgbClr val="B5E2FF"/>
              </a:gs>
              <a:gs pos="100000">
                <a:srgbClr val="DBF0FF"/>
              </a:gs>
            </a:gsLst>
            <a:lin ang="2700000" scaled="1"/>
          </a:gradFill>
          <a:ln w="9525" algn="ctr">
            <a:solidFill>
              <a:schemeClr val="tx1"/>
            </a:solidFill>
            <a:round/>
            <a:headEnd/>
            <a:tailEnd/>
          </a:ln>
        </p:spPr>
        <p:txBody>
          <a:bodyPr lIns="115380" tIns="59998" rIns="115380" bIns="59998" anchor="ctr"/>
          <a:lstStyle/>
          <a:p>
            <a:r>
              <a:rPr lang="fi-FI" sz="1500"/>
              <a:t>qmake </a:t>
            </a:r>
          </a:p>
          <a:p>
            <a:endParaRPr lang="fi-FI" sz="1500"/>
          </a:p>
          <a:p>
            <a:r>
              <a:rPr lang="fi-FI" sz="1300"/>
              <a:t>[Linux/X11]</a:t>
            </a:r>
            <a:endParaRPr lang="en-US" sz="1300"/>
          </a:p>
        </p:txBody>
      </p:sp>
      <p:sp>
        <p:nvSpPr>
          <p:cNvPr id="20" name="Rectangle 19"/>
          <p:cNvSpPr/>
          <p:nvPr/>
        </p:nvSpPr>
        <p:spPr bwMode="auto">
          <a:xfrm>
            <a:off x="4032309" y="2574897"/>
            <a:ext cx="1727742" cy="945974"/>
          </a:xfrm>
          <a:prstGeom prst="rect">
            <a:avLst/>
          </a:prstGeom>
          <a:gradFill flip="none" rotWithShape="1">
            <a:gsLst>
              <a:gs pos="0">
                <a:srgbClr val="CDEDFF">
                  <a:alpha val="69804"/>
                </a:srgbClr>
              </a:gs>
              <a:gs pos="50000">
                <a:srgbClr val="00B0F0">
                  <a:tint val="44500"/>
                  <a:satMod val="160000"/>
                </a:srgbClr>
              </a:gs>
              <a:gs pos="100000">
                <a:srgbClr val="00B0F0">
                  <a:tint val="23500"/>
                  <a:satMod val="160000"/>
                </a:srgbClr>
              </a:gs>
            </a:gsLst>
            <a:lin ang="2700000" scaled="1"/>
            <a:tileRect/>
          </a:gradFill>
          <a:ln w="9525" cap="flat" cmpd="sng" algn="ctr">
            <a:solidFill>
              <a:schemeClr val="tx1"/>
            </a:solidFill>
            <a:prstDash val="dash"/>
            <a:round/>
            <a:headEnd type="none" w="med" len="med"/>
            <a:tailEnd type="none" w="med" len="med"/>
          </a:ln>
          <a:effectLst/>
        </p:spPr>
        <p:txBody>
          <a:bodyPr lIns="115380" tIns="59998" rIns="115380" bIns="59998" anchor="ctr"/>
          <a:lstStyle/>
          <a:p>
            <a:pPr>
              <a:defRPr/>
            </a:pPr>
            <a:r>
              <a:rPr lang="fi-FI" sz="1500" dirty="0" err="1">
                <a:solidFill>
                  <a:schemeClr val="bg2">
                    <a:lumMod val="50000"/>
                  </a:schemeClr>
                </a:solidFill>
              </a:rPr>
              <a:t>qmake</a:t>
            </a:r>
            <a:r>
              <a:rPr lang="fi-FI" sz="1500" dirty="0">
                <a:solidFill>
                  <a:schemeClr val="bg2">
                    <a:lumMod val="50000"/>
                  </a:schemeClr>
                </a:solidFill>
              </a:rPr>
              <a:t> </a:t>
            </a:r>
          </a:p>
          <a:p>
            <a:pPr>
              <a:defRPr/>
            </a:pPr>
            <a:endParaRPr lang="fi-FI" sz="1500" dirty="0">
              <a:solidFill>
                <a:schemeClr val="bg2">
                  <a:lumMod val="50000"/>
                </a:schemeClr>
              </a:solidFill>
            </a:endParaRPr>
          </a:p>
          <a:p>
            <a:pPr>
              <a:defRPr/>
            </a:pPr>
            <a:r>
              <a:rPr lang="fi-FI" sz="1300" dirty="0">
                <a:solidFill>
                  <a:schemeClr val="bg2">
                    <a:lumMod val="50000"/>
                  </a:schemeClr>
                </a:solidFill>
              </a:rPr>
              <a:t>[Embedded Linux]</a:t>
            </a:r>
            <a:endParaRPr lang="en-US" sz="1300" dirty="0">
              <a:solidFill>
                <a:schemeClr val="bg2">
                  <a:lumMod val="50000"/>
                </a:schemeClr>
              </a:solidFill>
            </a:endParaRPr>
          </a:p>
        </p:txBody>
      </p:sp>
      <p:sp>
        <p:nvSpPr>
          <p:cNvPr id="21" name="Rectangle 20"/>
          <p:cNvSpPr/>
          <p:nvPr/>
        </p:nvSpPr>
        <p:spPr bwMode="auto">
          <a:xfrm>
            <a:off x="6417652" y="1308736"/>
            <a:ext cx="1036897" cy="97155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lIns="115380" tIns="59998" rIns="115380" bIns="59998" anchor="ctr"/>
          <a:lstStyle/>
          <a:p>
            <a:pPr>
              <a:defRPr/>
            </a:pPr>
            <a:r>
              <a:rPr lang="fi-FI" sz="1300" dirty="0" err="1"/>
              <a:t>Makefile</a:t>
            </a:r>
            <a:endParaRPr lang="en-US" sz="1300" dirty="0"/>
          </a:p>
        </p:txBody>
      </p:sp>
      <p:sp>
        <p:nvSpPr>
          <p:cNvPr id="22" name="Rectangle 21"/>
          <p:cNvSpPr>
            <a:spLocks noChangeArrowheads="1"/>
          </p:cNvSpPr>
          <p:nvPr/>
        </p:nvSpPr>
        <p:spPr bwMode="auto">
          <a:xfrm>
            <a:off x="8015318" y="1440180"/>
            <a:ext cx="1728866" cy="710566"/>
          </a:xfrm>
          <a:prstGeom prst="rect">
            <a:avLst/>
          </a:prstGeom>
          <a:gradFill rotWithShape="1">
            <a:gsLst>
              <a:gs pos="0">
                <a:srgbClr val="83D3FF"/>
              </a:gs>
              <a:gs pos="50000">
                <a:srgbClr val="B5E2FF"/>
              </a:gs>
              <a:gs pos="100000">
                <a:srgbClr val="DBF0FF"/>
              </a:gs>
            </a:gsLst>
            <a:lin ang="2700000" scaled="1"/>
          </a:gradFill>
          <a:ln w="9525" algn="ctr">
            <a:solidFill>
              <a:schemeClr val="tx1"/>
            </a:solidFill>
            <a:round/>
            <a:headEnd/>
            <a:tailEnd/>
          </a:ln>
        </p:spPr>
        <p:txBody>
          <a:bodyPr lIns="115380" tIns="59998" rIns="115380" bIns="59998" anchor="ctr"/>
          <a:lstStyle/>
          <a:p>
            <a:r>
              <a:rPr lang="fi-FI" sz="1300" dirty="0"/>
              <a:t>GCC</a:t>
            </a:r>
          </a:p>
          <a:p>
            <a:r>
              <a:rPr lang="fi-FI" sz="1300" dirty="0"/>
              <a:t>[Linux </a:t>
            </a:r>
            <a:r>
              <a:rPr lang="fi-FI" sz="1300" dirty="0" err="1"/>
              <a:t>compiler</a:t>
            </a:r>
            <a:r>
              <a:rPr lang="fi-FI" sz="1300" dirty="0"/>
              <a:t>]</a:t>
            </a:r>
            <a:endParaRPr lang="en-US" sz="1300" dirty="0"/>
          </a:p>
        </p:txBody>
      </p:sp>
      <p:sp>
        <p:nvSpPr>
          <p:cNvPr id="23" name="Rectangle 22"/>
          <p:cNvSpPr/>
          <p:nvPr/>
        </p:nvSpPr>
        <p:spPr bwMode="auto">
          <a:xfrm>
            <a:off x="6432465" y="2562226"/>
            <a:ext cx="1022083" cy="971550"/>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lIns="115380" tIns="59998" rIns="115380" bIns="59998" anchor="ctr"/>
          <a:lstStyle/>
          <a:p>
            <a:pPr>
              <a:defRPr/>
            </a:pPr>
            <a:r>
              <a:rPr lang="fi-FI" sz="1300" dirty="0" err="1"/>
              <a:t>Makefile</a:t>
            </a:r>
            <a:endParaRPr lang="en-US" sz="1300" dirty="0"/>
          </a:p>
        </p:txBody>
      </p:sp>
      <p:sp>
        <p:nvSpPr>
          <p:cNvPr id="24" name="Rectangle 23"/>
          <p:cNvSpPr/>
          <p:nvPr/>
        </p:nvSpPr>
        <p:spPr bwMode="auto">
          <a:xfrm>
            <a:off x="8015318" y="2691766"/>
            <a:ext cx="1728866" cy="712470"/>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cap="flat" cmpd="sng" algn="ctr">
            <a:solidFill>
              <a:schemeClr val="tx1"/>
            </a:solidFill>
            <a:prstDash val="dash"/>
            <a:round/>
            <a:headEnd type="none" w="med" len="med"/>
            <a:tailEnd type="none" w="med" len="med"/>
          </a:ln>
          <a:effectLst/>
        </p:spPr>
        <p:txBody>
          <a:bodyPr lIns="115380" tIns="59998" rIns="115380" bIns="59998" anchor="ctr"/>
          <a:lstStyle/>
          <a:p>
            <a:pPr>
              <a:defRPr/>
            </a:pPr>
            <a:r>
              <a:rPr lang="fi-FI" sz="1300" dirty="0" err="1">
                <a:solidFill>
                  <a:schemeClr val="accent2">
                    <a:lumMod val="75000"/>
                  </a:schemeClr>
                </a:solidFill>
              </a:rPr>
              <a:t>Cross</a:t>
            </a:r>
            <a:r>
              <a:rPr lang="fi-FI" sz="1300" dirty="0">
                <a:solidFill>
                  <a:schemeClr val="accent2">
                    <a:lumMod val="75000"/>
                  </a:schemeClr>
                </a:solidFill>
              </a:rPr>
              <a:t> </a:t>
            </a:r>
            <a:r>
              <a:rPr lang="fi-FI" sz="1300" dirty="0" err="1">
                <a:solidFill>
                  <a:schemeClr val="accent2">
                    <a:lumMod val="75000"/>
                  </a:schemeClr>
                </a:solidFill>
              </a:rPr>
              <a:t>compiler</a:t>
            </a:r>
            <a:endParaRPr lang="en-US" sz="1300" dirty="0">
              <a:solidFill>
                <a:schemeClr val="accent2">
                  <a:lumMod val="75000"/>
                </a:schemeClr>
              </a:solidFill>
            </a:endParaRPr>
          </a:p>
        </p:txBody>
      </p:sp>
      <p:cxnSp>
        <p:nvCxnSpPr>
          <p:cNvPr id="25" name="Straight Arrow Connector 24"/>
          <p:cNvCxnSpPr>
            <a:cxnSpLocks noChangeShapeType="1"/>
            <a:endCxn id="19" idx="1"/>
          </p:cNvCxnSpPr>
          <p:nvPr/>
        </p:nvCxnSpPr>
        <p:spPr bwMode="auto">
          <a:xfrm flipV="1">
            <a:off x="3215969" y="1796416"/>
            <a:ext cx="816820" cy="61150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6" name="Straight Arrow Connector 25"/>
          <p:cNvCxnSpPr>
            <a:cxnSpLocks noChangeShapeType="1"/>
          </p:cNvCxnSpPr>
          <p:nvPr/>
        </p:nvCxnSpPr>
        <p:spPr bwMode="auto">
          <a:xfrm>
            <a:off x="3215969" y="2407920"/>
            <a:ext cx="816820" cy="64008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7" name="Straight Arrow Connector 26"/>
          <p:cNvCxnSpPr>
            <a:cxnSpLocks noChangeShapeType="1"/>
            <a:stCxn id="19" idx="3"/>
            <a:endCxn id="21" idx="1"/>
          </p:cNvCxnSpPr>
          <p:nvPr/>
        </p:nvCxnSpPr>
        <p:spPr bwMode="auto">
          <a:xfrm flipV="1">
            <a:off x="5759539" y="1794510"/>
            <a:ext cx="658112" cy="190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8" name="Straight Arrow Connector 27"/>
          <p:cNvCxnSpPr>
            <a:cxnSpLocks noChangeShapeType="1"/>
            <a:stCxn id="21" idx="3"/>
            <a:endCxn id="22" idx="1"/>
          </p:cNvCxnSpPr>
          <p:nvPr/>
        </p:nvCxnSpPr>
        <p:spPr bwMode="auto">
          <a:xfrm>
            <a:off x="7454548" y="1794510"/>
            <a:ext cx="560771" cy="190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9" name="Straight Arrow Connector 28"/>
          <p:cNvCxnSpPr>
            <a:cxnSpLocks noChangeShapeType="1"/>
            <a:stCxn id="23" idx="3"/>
            <a:endCxn id="24" idx="1"/>
          </p:cNvCxnSpPr>
          <p:nvPr/>
        </p:nvCxnSpPr>
        <p:spPr bwMode="auto">
          <a:xfrm>
            <a:off x="7454548" y="3048000"/>
            <a:ext cx="560771"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30" name="Straight Arrow Connector 29"/>
          <p:cNvCxnSpPr>
            <a:cxnSpLocks noChangeShapeType="1"/>
            <a:endCxn id="23" idx="1"/>
          </p:cNvCxnSpPr>
          <p:nvPr/>
        </p:nvCxnSpPr>
        <p:spPr bwMode="auto">
          <a:xfrm flipV="1">
            <a:off x="5759540" y="3048000"/>
            <a:ext cx="672925"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1" name="Oval 30"/>
          <p:cNvSpPr>
            <a:spLocks noChangeArrowheads="1"/>
          </p:cNvSpPr>
          <p:nvPr/>
        </p:nvSpPr>
        <p:spPr bwMode="auto">
          <a:xfrm>
            <a:off x="10675276" y="1230630"/>
            <a:ext cx="1136355" cy="975360"/>
          </a:xfrm>
          <a:prstGeom prst="ellipse">
            <a:avLst/>
          </a:prstGeom>
          <a:solidFill>
            <a:srgbClr val="00B050"/>
          </a:solidFill>
          <a:ln w="9525" algn="ctr">
            <a:solidFill>
              <a:schemeClr val="tx1"/>
            </a:solidFill>
            <a:round/>
            <a:headEnd/>
            <a:tailEnd/>
          </a:ln>
        </p:spPr>
        <p:txBody>
          <a:bodyPr wrap="none" lIns="115380" tIns="59998" rIns="115380" bIns="59998" anchor="ctr"/>
          <a:lstStyle/>
          <a:p>
            <a:r>
              <a:rPr lang="fi-FI" sz="1300" dirty="0" err="1"/>
              <a:t>App</a:t>
            </a:r>
            <a:endParaRPr lang="fi-FI" sz="1300" dirty="0"/>
          </a:p>
          <a:p>
            <a:r>
              <a:rPr lang="fi-FI" sz="1300" dirty="0"/>
              <a:t>in</a:t>
            </a:r>
          </a:p>
          <a:p>
            <a:r>
              <a:rPr lang="fi-FI" sz="1300" dirty="0"/>
              <a:t>Linux</a:t>
            </a:r>
            <a:endParaRPr lang="en-US" sz="1300" dirty="0"/>
          </a:p>
        </p:txBody>
      </p:sp>
      <p:sp>
        <p:nvSpPr>
          <p:cNvPr id="32" name="Oval 31"/>
          <p:cNvSpPr>
            <a:spLocks noChangeArrowheads="1"/>
          </p:cNvSpPr>
          <p:nvPr/>
        </p:nvSpPr>
        <p:spPr bwMode="auto">
          <a:xfrm>
            <a:off x="10702785" y="2575560"/>
            <a:ext cx="1134238" cy="973456"/>
          </a:xfrm>
          <a:prstGeom prst="ellipse">
            <a:avLst/>
          </a:prstGeom>
          <a:solidFill>
            <a:srgbClr val="00B050"/>
          </a:solidFill>
          <a:ln w="9525" algn="ctr">
            <a:solidFill>
              <a:schemeClr val="tx1"/>
            </a:solidFill>
            <a:round/>
            <a:headEnd/>
            <a:tailEnd/>
          </a:ln>
        </p:spPr>
        <p:txBody>
          <a:bodyPr wrap="none" lIns="115380" tIns="59998" rIns="115380" bIns="59998" anchor="ctr"/>
          <a:lstStyle/>
          <a:p>
            <a:r>
              <a:rPr lang="fi-FI" sz="1300"/>
              <a:t>App</a:t>
            </a:r>
          </a:p>
          <a:p>
            <a:r>
              <a:rPr lang="fi-FI" sz="1300"/>
              <a:t>in</a:t>
            </a:r>
          </a:p>
          <a:p>
            <a:r>
              <a:rPr lang="en-US" sz="1300"/>
              <a:t>Target HW</a:t>
            </a:r>
          </a:p>
        </p:txBody>
      </p:sp>
      <p:sp>
        <p:nvSpPr>
          <p:cNvPr id="33" name="Right Arrow 32"/>
          <p:cNvSpPr>
            <a:spLocks noChangeArrowheads="1"/>
          </p:cNvSpPr>
          <p:nvPr/>
        </p:nvSpPr>
        <p:spPr bwMode="auto">
          <a:xfrm>
            <a:off x="9854222" y="1202247"/>
            <a:ext cx="605850" cy="1188343"/>
          </a:xfrm>
          <a:prstGeom prst="rightArrow">
            <a:avLst>
              <a:gd name="adj1" fmla="val 50000"/>
              <a:gd name="adj2" fmla="val 50050"/>
            </a:avLst>
          </a:prstGeom>
          <a:solidFill>
            <a:srgbClr val="00B050"/>
          </a:solidFill>
          <a:ln w="9525" algn="ctr">
            <a:solidFill>
              <a:schemeClr val="tx1"/>
            </a:solidFill>
            <a:round/>
            <a:headEnd/>
            <a:tailEnd/>
          </a:ln>
        </p:spPr>
        <p:txBody>
          <a:bodyPr wrap="square" lIns="115380" tIns="59998" rIns="115380" bIns="59998" anchor="ctr">
            <a:spAutoFit/>
          </a:bodyPr>
          <a:lstStyle/>
          <a:p>
            <a:endParaRPr lang="en-US" sz="3100"/>
          </a:p>
        </p:txBody>
      </p:sp>
      <p:sp>
        <p:nvSpPr>
          <p:cNvPr id="34" name="Right Arrow 33"/>
          <p:cNvSpPr>
            <a:spLocks noChangeArrowheads="1"/>
          </p:cNvSpPr>
          <p:nvPr/>
        </p:nvSpPr>
        <p:spPr bwMode="auto">
          <a:xfrm>
            <a:off x="9854221" y="2453831"/>
            <a:ext cx="620021" cy="1188343"/>
          </a:xfrm>
          <a:prstGeom prst="rightArrow">
            <a:avLst>
              <a:gd name="adj1" fmla="val 50000"/>
              <a:gd name="adj2" fmla="val 50050"/>
            </a:avLst>
          </a:prstGeom>
          <a:solidFill>
            <a:srgbClr val="00B050"/>
          </a:solidFill>
          <a:ln w="9525" algn="ctr">
            <a:solidFill>
              <a:schemeClr val="tx1"/>
            </a:solidFill>
            <a:round/>
            <a:headEnd/>
            <a:tailEnd/>
          </a:ln>
        </p:spPr>
        <p:txBody>
          <a:bodyPr wrap="square" lIns="115380" tIns="59998" rIns="115380" bIns="59998" anchor="ctr">
            <a:spAutoFit/>
          </a:bodyPr>
          <a:lstStyle/>
          <a:p>
            <a:endParaRPr lang="en-US" sz="3100"/>
          </a:p>
        </p:txBody>
      </p:sp>
      <p:sp>
        <p:nvSpPr>
          <p:cNvPr id="35" name="Up-Down Arrow 44"/>
          <p:cNvSpPr>
            <a:spLocks noChangeArrowheads="1"/>
          </p:cNvSpPr>
          <p:nvPr/>
        </p:nvSpPr>
        <p:spPr bwMode="auto">
          <a:xfrm>
            <a:off x="1776647" y="3175422"/>
            <a:ext cx="462751" cy="829642"/>
          </a:xfrm>
          <a:prstGeom prst="upDownArrow">
            <a:avLst>
              <a:gd name="adj1" fmla="val 50000"/>
              <a:gd name="adj2" fmla="val 50040"/>
            </a:avLst>
          </a:prstGeom>
          <a:solidFill>
            <a:srgbClr val="00B050"/>
          </a:solidFill>
          <a:ln w="9525" algn="ctr">
            <a:solidFill>
              <a:schemeClr val="tx1"/>
            </a:solidFill>
            <a:round/>
            <a:headEnd/>
            <a:tailEnd/>
          </a:ln>
        </p:spPr>
        <p:txBody>
          <a:bodyPr wrap="none" lIns="115380" tIns="59998" rIns="115380" bIns="59998" anchor="ctr">
            <a:spAutoFit/>
          </a:bodyPr>
          <a:lstStyle/>
          <a:p>
            <a:endParaRPr lang="en-US" sz="3100"/>
          </a:p>
        </p:txBody>
      </p:sp>
      <p:sp>
        <p:nvSpPr>
          <p:cNvPr id="36" name="TextBox 35"/>
          <p:cNvSpPr txBox="1">
            <a:spLocks noChangeArrowheads="1"/>
          </p:cNvSpPr>
          <p:nvPr/>
        </p:nvSpPr>
        <p:spPr bwMode="auto">
          <a:xfrm>
            <a:off x="7518030" y="4953000"/>
            <a:ext cx="2956214" cy="364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17226" tIns="58613" rIns="117226" bIns="58613">
            <a:spAutoFit/>
          </a:bodyPr>
          <a:lstStyle>
            <a:lvl1pPr eaLnBrk="0" hangingPunct="0">
              <a:defRPr sz="1600">
                <a:solidFill>
                  <a:schemeClr val="tx1"/>
                </a:solidFill>
                <a:latin typeface="Verdana" pitchFamily="34" charset="0"/>
                <a:ea typeface="MS PGothic" pitchFamily="34" charset="-128"/>
              </a:defRPr>
            </a:lvl1pPr>
            <a:lvl2pPr marL="742950" indent="-285750" eaLnBrk="0" hangingPunct="0">
              <a:defRPr sz="1600">
                <a:solidFill>
                  <a:schemeClr val="tx1"/>
                </a:solidFill>
                <a:latin typeface="Verdana" pitchFamily="34" charset="0"/>
                <a:ea typeface="MS PGothic" pitchFamily="34" charset="-128"/>
              </a:defRPr>
            </a:lvl2pPr>
            <a:lvl3pPr marL="1143000" indent="-228600" eaLnBrk="0" hangingPunct="0">
              <a:defRPr sz="1600">
                <a:solidFill>
                  <a:schemeClr val="tx1"/>
                </a:solidFill>
                <a:latin typeface="Verdana" pitchFamily="34" charset="0"/>
                <a:ea typeface="MS PGothic" pitchFamily="34" charset="-128"/>
              </a:defRPr>
            </a:lvl3pPr>
            <a:lvl4pPr marL="1600200" indent="-228600" eaLnBrk="0" hangingPunct="0">
              <a:defRPr sz="1600">
                <a:solidFill>
                  <a:schemeClr val="tx1"/>
                </a:solidFill>
                <a:latin typeface="Verdana" pitchFamily="34" charset="0"/>
                <a:ea typeface="MS PGothic" pitchFamily="34" charset="-128"/>
              </a:defRPr>
            </a:lvl4pPr>
            <a:lvl5pPr marL="2057400" indent="-228600" eaLnBrk="0" hangingPunct="0">
              <a:defRPr sz="1600">
                <a:solidFill>
                  <a:schemeClr val="tx1"/>
                </a:solidFill>
                <a:latin typeface="Verdan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Verdan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Verdan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Verdan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Verdana" pitchFamily="34" charset="0"/>
                <a:ea typeface="MS PGothic" pitchFamily="34" charset="-128"/>
              </a:defRPr>
            </a:lvl9pPr>
          </a:lstStyle>
          <a:p>
            <a:pPr eaLnBrk="1" hangingPunct="1"/>
            <a:r>
              <a:rPr lang="fi-FI"/>
              <a:t>Native tool chains</a:t>
            </a:r>
            <a:endParaRPr lang="en-US"/>
          </a:p>
        </p:txBody>
      </p:sp>
      <p:sp>
        <p:nvSpPr>
          <p:cNvPr id="37" name="Rectangle 36"/>
          <p:cNvSpPr/>
          <p:nvPr/>
        </p:nvSpPr>
        <p:spPr bwMode="auto">
          <a:xfrm>
            <a:off x="3979456" y="3881671"/>
            <a:ext cx="1727742" cy="945974"/>
          </a:xfrm>
          <a:prstGeom prst="rect">
            <a:avLst/>
          </a:prstGeom>
          <a:gradFill flip="none" rotWithShape="1">
            <a:gsLst>
              <a:gs pos="0">
                <a:srgbClr val="CDEDFF">
                  <a:alpha val="69804"/>
                </a:srgbClr>
              </a:gs>
              <a:gs pos="50000">
                <a:srgbClr val="00B0F0">
                  <a:tint val="44500"/>
                  <a:satMod val="160000"/>
                </a:srgbClr>
              </a:gs>
              <a:gs pos="100000">
                <a:srgbClr val="00B0F0">
                  <a:tint val="23500"/>
                  <a:satMod val="160000"/>
                </a:srgbClr>
              </a:gs>
            </a:gsLst>
            <a:lin ang="2700000" scaled="1"/>
            <a:tileRect/>
          </a:gradFill>
          <a:ln w="9525" cap="flat" cmpd="sng" algn="ctr">
            <a:solidFill>
              <a:schemeClr val="tx1"/>
            </a:solidFill>
            <a:prstDash val="dash"/>
            <a:round/>
            <a:headEnd type="none" w="med" len="med"/>
            <a:tailEnd type="none" w="med" len="med"/>
          </a:ln>
          <a:effectLst/>
        </p:spPr>
        <p:txBody>
          <a:bodyPr lIns="115380" tIns="59998" rIns="115380" bIns="59998" anchor="ctr"/>
          <a:lstStyle/>
          <a:p>
            <a:pPr>
              <a:defRPr/>
            </a:pPr>
            <a:r>
              <a:rPr lang="fi-FI" sz="1500" dirty="0" err="1">
                <a:solidFill>
                  <a:schemeClr val="bg2">
                    <a:lumMod val="50000"/>
                  </a:schemeClr>
                </a:solidFill>
              </a:rPr>
              <a:t>qmake</a:t>
            </a:r>
            <a:r>
              <a:rPr lang="fi-FI" sz="1500" dirty="0">
                <a:solidFill>
                  <a:schemeClr val="bg2">
                    <a:lumMod val="50000"/>
                  </a:schemeClr>
                </a:solidFill>
              </a:rPr>
              <a:t> </a:t>
            </a:r>
          </a:p>
          <a:p>
            <a:pPr>
              <a:defRPr/>
            </a:pPr>
            <a:endParaRPr lang="fi-FI" sz="1500" dirty="0">
              <a:solidFill>
                <a:schemeClr val="bg2">
                  <a:lumMod val="50000"/>
                </a:schemeClr>
              </a:solidFill>
            </a:endParaRPr>
          </a:p>
          <a:p>
            <a:pPr>
              <a:defRPr/>
            </a:pPr>
            <a:r>
              <a:rPr lang="fi-FI" sz="1300" dirty="0">
                <a:solidFill>
                  <a:schemeClr val="bg2">
                    <a:lumMod val="50000"/>
                  </a:schemeClr>
                </a:solidFill>
              </a:rPr>
              <a:t>[INTEGRITY]</a:t>
            </a:r>
            <a:endParaRPr lang="en-US" sz="1300" dirty="0">
              <a:solidFill>
                <a:schemeClr val="bg2">
                  <a:lumMod val="50000"/>
                </a:schemeClr>
              </a:solidFill>
            </a:endParaRPr>
          </a:p>
        </p:txBody>
      </p:sp>
      <p:sp>
        <p:nvSpPr>
          <p:cNvPr id="38" name="Rectangle 37"/>
          <p:cNvSpPr/>
          <p:nvPr/>
        </p:nvSpPr>
        <p:spPr bwMode="auto">
          <a:xfrm>
            <a:off x="6379562" y="3869056"/>
            <a:ext cx="1022085" cy="971550"/>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lIns="115380" tIns="59998" rIns="115380" bIns="59998" anchor="ctr"/>
          <a:lstStyle/>
          <a:p>
            <a:pPr>
              <a:defRPr/>
            </a:pPr>
            <a:r>
              <a:rPr lang="fi-FI" sz="1300" dirty="0">
                <a:solidFill>
                  <a:schemeClr val="accent4">
                    <a:lumMod val="65000"/>
                    <a:lumOff val="35000"/>
                  </a:schemeClr>
                </a:solidFill>
              </a:rPr>
              <a:t>.</a:t>
            </a:r>
            <a:r>
              <a:rPr lang="fi-FI" sz="1300" dirty="0" err="1">
                <a:solidFill>
                  <a:srgbClr val="09102B"/>
                </a:solidFill>
              </a:rPr>
              <a:t>gpj</a:t>
            </a:r>
            <a:endParaRPr lang="en-US" sz="1300" dirty="0">
              <a:solidFill>
                <a:srgbClr val="09102B"/>
              </a:solidFill>
            </a:endParaRPr>
          </a:p>
        </p:txBody>
      </p:sp>
      <p:sp>
        <p:nvSpPr>
          <p:cNvPr id="39" name="Rectangle 38"/>
          <p:cNvSpPr/>
          <p:nvPr/>
        </p:nvSpPr>
        <p:spPr bwMode="auto">
          <a:xfrm>
            <a:off x="7962416" y="3998596"/>
            <a:ext cx="1728867" cy="712470"/>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9525" cap="flat" cmpd="sng" algn="ctr">
            <a:solidFill>
              <a:schemeClr val="tx1"/>
            </a:solidFill>
            <a:prstDash val="dash"/>
            <a:round/>
            <a:headEnd type="none" w="med" len="med"/>
            <a:tailEnd type="none" w="med" len="med"/>
          </a:ln>
          <a:effectLst/>
        </p:spPr>
        <p:txBody>
          <a:bodyPr lIns="115380" tIns="59998" rIns="115380" bIns="59998" anchor="ctr"/>
          <a:lstStyle/>
          <a:p>
            <a:pPr>
              <a:defRPr/>
            </a:pPr>
            <a:r>
              <a:rPr lang="fi-FI" sz="1300" dirty="0">
                <a:solidFill>
                  <a:schemeClr val="accent2">
                    <a:lumMod val="75000"/>
                  </a:schemeClr>
                </a:solidFill>
              </a:rPr>
              <a:t>MULTI</a:t>
            </a:r>
            <a:endParaRPr lang="en-US" sz="1300" dirty="0">
              <a:solidFill>
                <a:schemeClr val="accent2">
                  <a:lumMod val="75000"/>
                </a:schemeClr>
              </a:solidFill>
            </a:endParaRPr>
          </a:p>
        </p:txBody>
      </p:sp>
      <p:cxnSp>
        <p:nvCxnSpPr>
          <p:cNvPr id="40" name="Straight Arrow Connector 39"/>
          <p:cNvCxnSpPr>
            <a:cxnSpLocks noChangeShapeType="1"/>
            <a:endCxn id="38" idx="1"/>
          </p:cNvCxnSpPr>
          <p:nvPr/>
        </p:nvCxnSpPr>
        <p:spPr bwMode="auto">
          <a:xfrm flipV="1">
            <a:off x="5706637" y="4354830"/>
            <a:ext cx="672925"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41" name="Oval 40"/>
          <p:cNvSpPr>
            <a:spLocks noChangeArrowheads="1"/>
          </p:cNvSpPr>
          <p:nvPr/>
        </p:nvSpPr>
        <p:spPr bwMode="auto">
          <a:xfrm>
            <a:off x="10649882" y="3855720"/>
            <a:ext cx="1134238" cy="975360"/>
          </a:xfrm>
          <a:prstGeom prst="ellipse">
            <a:avLst/>
          </a:prstGeom>
          <a:solidFill>
            <a:srgbClr val="00B050"/>
          </a:solidFill>
          <a:ln w="9525" algn="ctr">
            <a:solidFill>
              <a:schemeClr val="tx1"/>
            </a:solidFill>
            <a:round/>
            <a:headEnd/>
            <a:tailEnd/>
          </a:ln>
        </p:spPr>
        <p:txBody>
          <a:bodyPr wrap="none" lIns="115380" tIns="59998" rIns="115380" bIns="59998" anchor="ctr"/>
          <a:lstStyle/>
          <a:p>
            <a:r>
              <a:rPr lang="fi-FI" sz="1300"/>
              <a:t>App</a:t>
            </a:r>
          </a:p>
          <a:p>
            <a:r>
              <a:rPr lang="fi-FI" sz="1300"/>
              <a:t>in</a:t>
            </a:r>
          </a:p>
          <a:p>
            <a:r>
              <a:rPr lang="en-US" sz="1300"/>
              <a:t>Target HW</a:t>
            </a:r>
          </a:p>
        </p:txBody>
      </p:sp>
      <p:sp>
        <p:nvSpPr>
          <p:cNvPr id="42" name="Right Arrow 41"/>
          <p:cNvSpPr>
            <a:spLocks noChangeArrowheads="1"/>
          </p:cNvSpPr>
          <p:nvPr/>
        </p:nvSpPr>
        <p:spPr bwMode="auto">
          <a:xfrm>
            <a:off x="9801320" y="3760661"/>
            <a:ext cx="672923" cy="1188343"/>
          </a:xfrm>
          <a:prstGeom prst="rightArrow">
            <a:avLst>
              <a:gd name="adj1" fmla="val 50000"/>
              <a:gd name="adj2" fmla="val 50050"/>
            </a:avLst>
          </a:prstGeom>
          <a:solidFill>
            <a:srgbClr val="00B050"/>
          </a:solidFill>
          <a:ln w="9525" algn="ctr">
            <a:solidFill>
              <a:schemeClr val="tx1"/>
            </a:solidFill>
            <a:round/>
            <a:headEnd/>
            <a:tailEnd/>
          </a:ln>
        </p:spPr>
        <p:txBody>
          <a:bodyPr wrap="square" lIns="115380" tIns="59998" rIns="115380" bIns="59998" anchor="ctr">
            <a:spAutoFit/>
          </a:bodyPr>
          <a:lstStyle/>
          <a:p>
            <a:endParaRPr lang="en-US" sz="3100"/>
          </a:p>
        </p:txBody>
      </p:sp>
      <p:cxnSp>
        <p:nvCxnSpPr>
          <p:cNvPr id="43" name="Straight Arrow Connector 42"/>
          <p:cNvCxnSpPr>
            <a:cxnSpLocks noChangeShapeType="1"/>
          </p:cNvCxnSpPr>
          <p:nvPr/>
        </p:nvCxnSpPr>
        <p:spPr bwMode="auto">
          <a:xfrm>
            <a:off x="7412225" y="4354830"/>
            <a:ext cx="558654"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4" name="Straight Arrow Connector 43"/>
          <p:cNvCxnSpPr>
            <a:cxnSpLocks noChangeShapeType="1"/>
            <a:stCxn id="12" idx="3"/>
          </p:cNvCxnSpPr>
          <p:nvPr/>
        </p:nvCxnSpPr>
        <p:spPr bwMode="auto">
          <a:xfrm>
            <a:off x="3215970" y="2407921"/>
            <a:ext cx="763917" cy="194691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47" name="Footer Placeholder 3">
            <a:extLst>
              <a:ext uri="{FF2B5EF4-FFF2-40B4-BE49-F238E27FC236}">
                <a16:creationId xmlns:a16="http://schemas.microsoft.com/office/drawing/2014/main" id="{75A57F54-3070-0645-9047-428284930513}"/>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9250027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1" grpId="0" animBg="1"/>
      <p:bldP spid="22" grpId="0" animBg="1"/>
      <p:bldP spid="23" grpId="0" animBg="1"/>
      <p:bldP spid="24" grpId="0" animBg="1"/>
      <p:bldP spid="31" grpId="0" animBg="1"/>
      <p:bldP spid="32" grpId="0" animBg="1"/>
      <p:bldP spid="33" grpId="0" animBg="1"/>
      <p:bldP spid="34" grpId="0" animBg="1"/>
      <p:bldP spid="36" grpId="0"/>
      <p:bldP spid="38" grpId="0" animBg="1"/>
      <p:bldP spid="39" grpId="0" animBg="1"/>
      <p:bldP spid="41" grpId="0" animBg="1"/>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p:txBody>
          <a:bodyPr>
            <a:normAutofit/>
          </a:bodyPr>
          <a:lstStyle/>
          <a:p>
            <a:pPr>
              <a:lnSpc>
                <a:spcPct val="80000"/>
              </a:lnSpc>
            </a:pPr>
            <a:r>
              <a:rPr lang="en-US" sz="1900" dirty="0">
                <a:latin typeface="Courier New" pitchFamily="49" charset="0"/>
                <a:cs typeface="Courier New" pitchFamily="49" charset="0"/>
              </a:rPr>
              <a:t>TEMPLATE</a:t>
            </a:r>
            <a:r>
              <a:rPr lang="en-US" sz="1900" dirty="0"/>
              <a:t> - Defines the type of project</a:t>
            </a:r>
          </a:p>
          <a:p>
            <a:pPr lvl="2">
              <a:lnSpc>
                <a:spcPct val="80000"/>
              </a:lnSpc>
            </a:pPr>
            <a:r>
              <a:rPr lang="en-US" dirty="0">
                <a:latin typeface="Courier New" pitchFamily="49" charset="0"/>
                <a:cs typeface="Courier New" pitchFamily="49" charset="0"/>
              </a:rPr>
              <a:t>app, </a:t>
            </a:r>
            <a:r>
              <a:rPr lang="en-US" dirty="0" err="1">
                <a:latin typeface="Courier New" pitchFamily="49" charset="0"/>
                <a:cs typeface="Courier New" pitchFamily="49" charset="0"/>
              </a:rPr>
              <a:t>vcapp</a:t>
            </a:r>
            <a:endParaRPr lang="en-US" dirty="0">
              <a:latin typeface="Courier New" pitchFamily="49" charset="0"/>
              <a:cs typeface="Courier New" pitchFamily="49" charset="0"/>
            </a:endParaRPr>
          </a:p>
          <a:p>
            <a:pPr lvl="2">
              <a:lnSpc>
                <a:spcPct val="80000"/>
              </a:lnSpc>
            </a:pPr>
            <a:r>
              <a:rPr lang="en-US" dirty="0">
                <a:latin typeface="Courier New" pitchFamily="49" charset="0"/>
                <a:cs typeface="Courier New" pitchFamily="49" charset="0"/>
              </a:rPr>
              <a:t>lib, </a:t>
            </a:r>
            <a:r>
              <a:rPr lang="en-US" dirty="0" err="1">
                <a:latin typeface="Courier New" pitchFamily="49" charset="0"/>
                <a:cs typeface="Courier New" pitchFamily="49" charset="0"/>
              </a:rPr>
              <a:t>vclib</a:t>
            </a:r>
            <a:endParaRPr lang="en-US" dirty="0">
              <a:latin typeface="Courier New" pitchFamily="49" charset="0"/>
              <a:cs typeface="Courier New" pitchFamily="49" charset="0"/>
            </a:endParaRPr>
          </a:p>
          <a:p>
            <a:pPr lvl="2">
              <a:lnSpc>
                <a:spcPct val="80000"/>
              </a:lnSpc>
            </a:pPr>
            <a:r>
              <a:rPr lang="en-US" dirty="0" err="1">
                <a:latin typeface="Courier New" pitchFamily="49" charset="0"/>
                <a:cs typeface="Courier New" pitchFamily="49" charset="0"/>
              </a:rPr>
              <a:t>subdirs</a:t>
            </a:r>
            <a:endParaRPr lang="en-US" dirty="0">
              <a:latin typeface="Courier New" pitchFamily="49" charset="0"/>
              <a:cs typeface="Courier New" pitchFamily="49" charset="0"/>
            </a:endParaRPr>
          </a:p>
          <a:p>
            <a:pPr>
              <a:lnSpc>
                <a:spcPct val="80000"/>
              </a:lnSpc>
            </a:pPr>
            <a:r>
              <a:rPr lang="en-US" sz="2100" dirty="0">
                <a:latin typeface="Courier New" pitchFamily="49" charset="0"/>
                <a:cs typeface="Courier New" pitchFamily="49" charset="0"/>
              </a:rPr>
              <a:t>TARGET </a:t>
            </a:r>
          </a:p>
          <a:p>
            <a:pPr lvl="1">
              <a:lnSpc>
                <a:spcPct val="80000"/>
              </a:lnSpc>
            </a:pPr>
            <a:r>
              <a:rPr lang="en-US" dirty="0"/>
              <a:t>Name of the executable (by default equals to the </a:t>
            </a:r>
            <a:r>
              <a:rPr lang="en-US" b="1" dirty="0"/>
              <a:t>.pro </a:t>
            </a:r>
            <a:r>
              <a:rPr lang="en-US" dirty="0"/>
              <a:t>file name)</a:t>
            </a:r>
          </a:p>
          <a:p>
            <a:pPr>
              <a:lnSpc>
                <a:spcPct val="80000"/>
              </a:lnSpc>
            </a:pPr>
            <a:r>
              <a:rPr lang="en-US" sz="1900" dirty="0">
                <a:latin typeface="Courier New" pitchFamily="49" charset="0"/>
                <a:cs typeface="Courier New" pitchFamily="49" charset="0"/>
              </a:rPr>
              <a:t>QT</a:t>
            </a:r>
          </a:p>
          <a:p>
            <a:pPr lvl="1">
              <a:lnSpc>
                <a:spcPct val="80000"/>
              </a:lnSpc>
            </a:pPr>
            <a:r>
              <a:rPr lang="en-US" dirty="0"/>
              <a:t>Qt-specific modules and their dependencies defined in </a:t>
            </a:r>
            <a:r>
              <a:rPr lang="en-US" dirty="0" err="1">
                <a:latin typeface="Courier New" pitchFamily="49" charset="0"/>
                <a:cs typeface="Courier New" pitchFamily="49" charset="0"/>
              </a:rPr>
              <a:t>mkspecs</a:t>
            </a:r>
            <a:r>
              <a:rPr lang="en-US" dirty="0">
                <a:latin typeface="Courier New" pitchFamily="49" charset="0"/>
                <a:cs typeface="Courier New" pitchFamily="49" charset="0"/>
              </a:rPr>
              <a:t>/modules</a:t>
            </a:r>
            <a:endParaRPr lang="en-US" dirty="0"/>
          </a:p>
          <a:p>
            <a:pPr lvl="1">
              <a:lnSpc>
                <a:spcPct val="80000"/>
              </a:lnSpc>
            </a:pPr>
            <a:r>
              <a:rPr lang="en-US" dirty="0">
                <a:latin typeface="Courier New" pitchFamily="49" charset="0"/>
                <a:cs typeface="Courier New" pitchFamily="49" charset="0"/>
              </a:rPr>
              <a:t>QT += </a:t>
            </a:r>
            <a:r>
              <a:rPr lang="en-US" dirty="0" err="1">
                <a:latin typeface="Courier New" pitchFamily="49" charset="0"/>
                <a:cs typeface="Courier New" pitchFamily="49" charset="0"/>
              </a:rPr>
              <a:t>webkit</a:t>
            </a:r>
            <a:r>
              <a:rPr lang="en-US" dirty="0">
                <a:latin typeface="Courier New" pitchFamily="49" charset="0"/>
                <a:cs typeface="Courier New" pitchFamily="49" charset="0"/>
              </a:rPr>
              <a:t> </a:t>
            </a:r>
            <a:r>
              <a:rPr lang="en-US" dirty="0" err="1">
                <a:latin typeface="Courier New" pitchFamily="49" charset="0"/>
                <a:cs typeface="Courier New" pitchFamily="49" charset="0"/>
              </a:rPr>
              <a:t>sql</a:t>
            </a:r>
            <a:r>
              <a:rPr lang="en-US" dirty="0">
                <a:latin typeface="Courier New" pitchFamily="49" charset="0"/>
                <a:cs typeface="Courier New" pitchFamily="49" charset="0"/>
              </a:rPr>
              <a:t> network charts</a:t>
            </a:r>
          </a:p>
          <a:p>
            <a:pPr>
              <a:lnSpc>
                <a:spcPct val="80000"/>
              </a:lnSpc>
            </a:pPr>
            <a:r>
              <a:rPr lang="en-US" sz="1900" dirty="0">
                <a:latin typeface="Courier New" pitchFamily="49" charset="0"/>
                <a:cs typeface="Courier New" pitchFamily="49" charset="0"/>
              </a:rPr>
              <a:t>CONFIG</a:t>
            </a:r>
          </a:p>
          <a:p>
            <a:pPr lvl="1">
              <a:lnSpc>
                <a:spcPct val="80000"/>
              </a:lnSpc>
            </a:pPr>
            <a:r>
              <a:rPr lang="en-US" dirty="0"/>
              <a:t>Specifies a project configuration or compiler option – used internally by </a:t>
            </a:r>
            <a:r>
              <a:rPr lang="en-US" dirty="0" err="1"/>
              <a:t>qmake</a:t>
            </a:r>
            <a:r>
              <a:rPr lang="en-US" dirty="0"/>
              <a:t> </a:t>
            </a:r>
          </a:p>
          <a:p>
            <a:pPr lvl="1">
              <a:lnSpc>
                <a:spcPct val="80000"/>
              </a:lnSpc>
            </a:pPr>
            <a:r>
              <a:rPr lang="en-US" dirty="0"/>
              <a:t>May refer to a project feature a </a:t>
            </a:r>
            <a:r>
              <a:rPr lang="en-US" b="1" dirty="0"/>
              <a:t>.</a:t>
            </a:r>
            <a:r>
              <a:rPr lang="en-US" b="1" dirty="0" err="1"/>
              <a:t>prf</a:t>
            </a:r>
            <a:r>
              <a:rPr lang="en-US" b="1" dirty="0"/>
              <a:t> </a:t>
            </a:r>
            <a:r>
              <a:rPr lang="en-US" dirty="0"/>
              <a:t>file in </a:t>
            </a:r>
            <a:r>
              <a:rPr lang="en-US" dirty="0" err="1">
                <a:latin typeface="Courier New" pitchFamily="49" charset="0"/>
                <a:cs typeface="Courier New" pitchFamily="49" charset="0"/>
              </a:rPr>
              <a:t>mkspecs</a:t>
            </a:r>
            <a:r>
              <a:rPr lang="en-US" dirty="0">
                <a:latin typeface="Courier New" pitchFamily="49" charset="0"/>
                <a:cs typeface="Courier New" pitchFamily="49" charset="0"/>
              </a:rPr>
              <a:t>/features</a:t>
            </a:r>
          </a:p>
        </p:txBody>
      </p:sp>
      <p:sp>
        <p:nvSpPr>
          <p:cNvPr id="2" name="Content Placeholder 1"/>
          <p:cNvSpPr>
            <a:spLocks noGrp="1"/>
          </p:cNvSpPr>
          <p:nvPr>
            <p:ph sz="quarter" idx="4"/>
          </p:nvPr>
        </p:nvSpPr>
        <p:spPr/>
        <p:txBody>
          <a:bodyPr/>
          <a:lstStyle/>
          <a:p>
            <a:pPr>
              <a:lnSpc>
                <a:spcPct val="80000"/>
              </a:lnSpc>
            </a:pPr>
            <a:r>
              <a:rPr lang="en-US" sz="1900" dirty="0">
                <a:latin typeface="Courier New" pitchFamily="49" charset="0"/>
                <a:cs typeface="Courier New" pitchFamily="49" charset="0"/>
              </a:rPr>
              <a:t>INCLUDEPATH</a:t>
            </a:r>
            <a:r>
              <a:rPr lang="en-US" sz="1900" dirty="0"/>
              <a:t>  and </a:t>
            </a:r>
            <a:r>
              <a:rPr lang="en-US" sz="1900" dirty="0">
                <a:latin typeface="Courier New" pitchFamily="49" charset="0"/>
                <a:cs typeface="Courier New" pitchFamily="49" charset="0"/>
              </a:rPr>
              <a:t>DEPENDPATH</a:t>
            </a:r>
          </a:p>
          <a:p>
            <a:pPr lvl="1">
              <a:lnSpc>
                <a:spcPct val="80000"/>
              </a:lnSpc>
            </a:pPr>
            <a:r>
              <a:rPr lang="en-US" dirty="0"/>
              <a:t>Sets the include search path (</a:t>
            </a:r>
            <a:r>
              <a:rPr lang="en-US" dirty="0">
                <a:latin typeface="Courier New" pitchFamily="49" charset="0"/>
                <a:cs typeface="Courier New" pitchFamily="49" charset="0"/>
              </a:rPr>
              <a:t>-</a:t>
            </a:r>
            <a:r>
              <a:rPr lang="en-US" dirty="0"/>
              <a:t>I option)</a:t>
            </a:r>
          </a:p>
          <a:p>
            <a:pPr>
              <a:lnSpc>
                <a:spcPct val="80000"/>
              </a:lnSpc>
            </a:pPr>
            <a:r>
              <a:rPr lang="en-US" sz="1900" dirty="0">
                <a:latin typeface="Courier New" pitchFamily="49" charset="0"/>
                <a:cs typeface="Courier New" pitchFamily="49" charset="0"/>
              </a:rPr>
              <a:t>RESOURCES</a:t>
            </a:r>
            <a:r>
              <a:rPr lang="en-US" sz="1500" dirty="0">
                <a:latin typeface="Courier New" pitchFamily="49" charset="0"/>
                <a:cs typeface="Courier New" pitchFamily="49" charset="0"/>
              </a:rPr>
              <a:t> </a:t>
            </a:r>
          </a:p>
          <a:p>
            <a:pPr lvl="1">
              <a:lnSpc>
                <a:spcPct val="80000"/>
              </a:lnSpc>
            </a:pPr>
            <a:r>
              <a:rPr lang="en-US" dirty="0"/>
              <a:t>Specifies resource collection (</a:t>
            </a:r>
            <a:r>
              <a:rPr lang="en-US" b="1" dirty="0"/>
              <a:t>.</a:t>
            </a:r>
            <a:r>
              <a:rPr lang="en-US" b="1" dirty="0" err="1"/>
              <a:t>qrc</a:t>
            </a:r>
            <a:r>
              <a:rPr lang="en-US" dirty="0"/>
              <a:t>) files to include in build</a:t>
            </a:r>
            <a:endParaRPr lang="en-US" dirty="0">
              <a:latin typeface="Courier New" pitchFamily="49" charset="0"/>
              <a:cs typeface="Courier New" pitchFamily="49" charset="0"/>
            </a:endParaRPr>
          </a:p>
          <a:p>
            <a:pPr>
              <a:lnSpc>
                <a:spcPct val="80000"/>
              </a:lnSpc>
            </a:pPr>
            <a:r>
              <a:rPr lang="en-US" sz="1900" dirty="0">
                <a:latin typeface="Courier New" pitchFamily="49" charset="0"/>
                <a:cs typeface="Courier New" pitchFamily="49" charset="0"/>
              </a:rPr>
              <a:t>LIBS</a:t>
            </a:r>
          </a:p>
          <a:p>
            <a:pPr lvl="1">
              <a:lnSpc>
                <a:spcPct val="80000"/>
              </a:lnSpc>
            </a:pPr>
            <a:r>
              <a:rPr lang="en-US" dirty="0">
                <a:cs typeface="Courier New" pitchFamily="49" charset="0"/>
              </a:rPr>
              <a:t>Library path </a:t>
            </a:r>
            <a:r>
              <a:rPr lang="en-US" dirty="0">
                <a:latin typeface="Courier New"/>
                <a:cs typeface="Courier New"/>
              </a:rPr>
              <a:t>–L</a:t>
            </a:r>
            <a:r>
              <a:rPr lang="en-US" dirty="0">
                <a:cs typeface="Courier New" pitchFamily="49" charset="0"/>
              </a:rPr>
              <a:t> and library </a:t>
            </a:r>
            <a:r>
              <a:rPr lang="en-US" dirty="0">
                <a:latin typeface="Courier New"/>
                <a:cs typeface="Courier New"/>
              </a:rPr>
              <a:t>–l</a:t>
            </a:r>
            <a:r>
              <a:rPr lang="en-US" dirty="0">
                <a:cs typeface="Courier New" pitchFamily="49" charset="0"/>
              </a:rPr>
              <a:t> </a:t>
            </a:r>
            <a:endParaRPr lang="en-US" dirty="0">
              <a:latin typeface="Courier New" pitchFamily="49" charset="0"/>
              <a:cs typeface="Courier New" pitchFamily="49" charset="0"/>
            </a:endParaRPr>
          </a:p>
          <a:p>
            <a:pPr lvl="1">
              <a:lnSpc>
                <a:spcPct val="80000"/>
              </a:lnSpc>
            </a:pPr>
            <a:r>
              <a:rPr lang="en-US" dirty="0"/>
              <a:t>Omit platform-dependent prefixes and extension</a:t>
            </a:r>
            <a:r>
              <a:rPr lang="en-US" sz="1500" dirty="0"/>
              <a:t>s </a:t>
            </a:r>
            <a:endParaRPr lang="en-US" sz="1300" dirty="0"/>
          </a:p>
          <a:p>
            <a:pPr>
              <a:lnSpc>
                <a:spcPct val="80000"/>
              </a:lnSpc>
            </a:pPr>
            <a:r>
              <a:rPr lang="en-US" sz="1900" dirty="0">
                <a:latin typeface="Courier New" pitchFamily="49" charset="0"/>
                <a:cs typeface="Courier New" pitchFamily="49" charset="0"/>
              </a:rPr>
              <a:t>DEFINES</a:t>
            </a:r>
          </a:p>
          <a:p>
            <a:pPr lvl="1">
              <a:lnSpc>
                <a:spcPct val="80000"/>
              </a:lnSpc>
            </a:pPr>
            <a:r>
              <a:rPr lang="en-US" dirty="0">
                <a:cs typeface="Courier New" pitchFamily="49" charset="0"/>
              </a:rPr>
              <a:t>Compiler pre-processor </a:t>
            </a:r>
            <a:r>
              <a:rPr lang="en-US" dirty="0" err="1">
                <a:cs typeface="Courier New" pitchFamily="49" charset="0"/>
              </a:rPr>
              <a:t>macors</a:t>
            </a:r>
            <a:r>
              <a:rPr lang="en-US" dirty="0">
                <a:cs typeface="Courier New" pitchFamily="49" charset="0"/>
              </a:rPr>
              <a:t> </a:t>
            </a:r>
            <a:r>
              <a:rPr lang="en-US" dirty="0">
                <a:latin typeface="Courier New" pitchFamily="49" charset="0"/>
                <a:cs typeface="Courier New" pitchFamily="49" charset="0"/>
              </a:rPr>
              <a:t>-D</a:t>
            </a:r>
          </a:p>
          <a:p>
            <a:pPr>
              <a:lnSpc>
                <a:spcPct val="80000"/>
              </a:lnSpc>
            </a:pPr>
            <a:r>
              <a:rPr lang="en-US" sz="1900" dirty="0">
                <a:latin typeface="Courier New" pitchFamily="49" charset="0"/>
                <a:cs typeface="Courier New" pitchFamily="49" charset="0"/>
              </a:rPr>
              <a:t>INSTALLS</a:t>
            </a:r>
          </a:p>
          <a:p>
            <a:pPr lvl="1">
              <a:lnSpc>
                <a:spcPct val="80000"/>
              </a:lnSpc>
            </a:pPr>
            <a:r>
              <a:rPr lang="en-US" dirty="0"/>
              <a:t>Files and folders to be copied after building (</a:t>
            </a:r>
            <a:r>
              <a:rPr lang="en-US" dirty="0">
                <a:latin typeface="Courier New"/>
                <a:cs typeface="Courier New"/>
              </a:rPr>
              <a:t>make install</a:t>
            </a:r>
            <a:r>
              <a:rPr lang="en-US" dirty="0"/>
              <a:t>)</a:t>
            </a:r>
          </a:p>
          <a:p>
            <a:pPr lvl="1"/>
            <a:r>
              <a:rPr lang="en-US" dirty="0" err="1">
                <a:latin typeface="Courier New"/>
                <a:cs typeface="Courier New"/>
              </a:rPr>
              <a:t>target.path</a:t>
            </a:r>
            <a:r>
              <a:rPr lang="en-US" dirty="0">
                <a:latin typeface="Courier New"/>
                <a:cs typeface="Courier New"/>
              </a:rPr>
              <a:t> += $$[</a:t>
            </a:r>
            <a:r>
              <a:rPr lang="en-US" dirty="0" err="1">
                <a:latin typeface="Courier New"/>
                <a:cs typeface="Courier New"/>
              </a:rPr>
              <a:t>QT_INSTALL_qml</a:t>
            </a:r>
            <a:r>
              <a:rPr lang="en-US" dirty="0">
                <a:latin typeface="Courier New"/>
                <a:cs typeface="Courier New"/>
              </a:rPr>
              <a:t>]/module</a:t>
            </a:r>
          </a:p>
          <a:p>
            <a:pPr lvl="1"/>
            <a:r>
              <a:rPr lang="en-US" dirty="0">
                <a:latin typeface="Courier New"/>
                <a:cs typeface="Courier New"/>
              </a:rPr>
              <a:t>INSTALLS += target</a:t>
            </a:r>
            <a:endParaRPr lang="en-US" dirty="0">
              <a:latin typeface="Courier New" pitchFamily="49" charset="0"/>
              <a:cs typeface="Courier New" pitchFamily="49" charset="0"/>
            </a:endParaRPr>
          </a:p>
        </p:txBody>
      </p:sp>
      <p:sp>
        <p:nvSpPr>
          <p:cNvPr id="11"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10" name="Slide Number Placeholder 3"/>
          <p:cNvSpPr>
            <a:spLocks noGrp="1"/>
          </p:cNvSpPr>
          <p:nvPr>
            <p:ph type="sldNum" sz="quarter" idx="12"/>
          </p:nvPr>
        </p:nvSpPr>
        <p:spPr/>
        <p:txBody>
          <a:bodyPr/>
          <a:lstStyle/>
          <a:p>
            <a:fld id="{ABA6B483-D54A-6F4C-ABB1-789E9E7B1B73}" type="slidenum">
              <a:rPr lang="en-US" smtClean="0"/>
              <a:pPr/>
              <a:t>28</a:t>
            </a:fld>
            <a:endParaRPr lang="en-US" dirty="0"/>
          </a:p>
        </p:txBody>
      </p:sp>
      <p:sp>
        <p:nvSpPr>
          <p:cNvPr id="5" name="Title 4"/>
          <p:cNvSpPr>
            <a:spLocks noGrp="1"/>
          </p:cNvSpPr>
          <p:nvPr>
            <p:ph type="title"/>
          </p:nvPr>
        </p:nvSpPr>
        <p:spPr/>
        <p:txBody>
          <a:bodyPr/>
          <a:lstStyle/>
          <a:p>
            <a:r>
              <a:rPr lang="en-US" dirty="0"/>
              <a:t>Useful </a:t>
            </a:r>
            <a:r>
              <a:rPr lang="en-US" dirty="0" err="1"/>
              <a:t>qmake</a:t>
            </a:r>
            <a:r>
              <a:rPr lang="en-US" dirty="0"/>
              <a:t> Variables</a:t>
            </a:r>
          </a:p>
        </p:txBody>
      </p:sp>
      <p:grpSp>
        <p:nvGrpSpPr>
          <p:cNvPr id="7" name="Group 6"/>
          <p:cNvGrpSpPr/>
          <p:nvPr/>
        </p:nvGrpSpPr>
        <p:grpSpPr>
          <a:xfrm>
            <a:off x="7248524" y="332656"/>
            <a:ext cx="3240791" cy="1224980"/>
            <a:chOff x="5560868" y="1223344"/>
            <a:chExt cx="2431226" cy="1020817"/>
          </a:xfrm>
        </p:grpSpPr>
        <p:sp>
          <p:nvSpPr>
            <p:cNvPr id="8" name="Rounded Rectangle 7"/>
            <p:cNvSpPr>
              <a:spLocks noChangeArrowheads="1"/>
            </p:cNvSpPr>
            <p:nvPr/>
          </p:nvSpPr>
          <p:spPr bwMode="auto">
            <a:xfrm>
              <a:off x="5560868" y="1223344"/>
              <a:ext cx="2431226" cy="1020817"/>
            </a:xfrm>
            <a:prstGeom prst="roundRect">
              <a:avLst>
                <a:gd name="adj" fmla="val 2792"/>
              </a:avLst>
            </a:prstGeom>
            <a:solidFill>
              <a:schemeClr val="bg1"/>
            </a:solidFill>
            <a:ln w="19050" cap="rnd">
              <a:solidFill>
                <a:schemeClr val="accent1"/>
              </a:solidFill>
              <a:round/>
              <a:headEnd/>
              <a:tailEnd/>
            </a:ln>
            <a:effectLst>
              <a:outerShdw blurRad="76200" dist="38100" dir="5400000" rotWithShape="0">
                <a:srgbClr val="808080">
                  <a:alpha val="81000"/>
                </a:srgbClr>
              </a:outerShdw>
            </a:effectLst>
          </p:spPr>
          <p:txBody>
            <a:bodyPr lIns="90488" tIns="44450" rIns="90488" bIns="44450" anchor="ctr"/>
            <a:lstStyle/>
            <a:p>
              <a:pPr defTabSz="976884">
                <a:spcBef>
                  <a:spcPct val="50000"/>
                </a:spcBef>
                <a:defRPr/>
              </a:pPr>
              <a:endParaRPr lang="en-US" sz="1700" b="1">
                <a:solidFill>
                  <a:srgbClr val="FFFFFF"/>
                </a:solidFill>
                <a:ea typeface="ヒラギノ角ゴ Pro W3" charset="-128"/>
              </a:endParaRPr>
            </a:p>
          </p:txBody>
        </p:sp>
        <p:sp>
          <p:nvSpPr>
            <p:cNvPr id="9" name="TextBox 8"/>
            <p:cNvSpPr txBox="1"/>
            <p:nvPr/>
          </p:nvSpPr>
          <p:spPr>
            <a:xfrm>
              <a:off x="5560868" y="1318253"/>
              <a:ext cx="2431226" cy="615554"/>
            </a:xfrm>
            <a:prstGeom prst="rect">
              <a:avLst/>
            </a:prstGeom>
            <a:noFill/>
          </p:spPr>
          <p:txBody>
            <a:bodyPr wrap="square" rtlCol="0">
              <a:spAutoFit/>
            </a:bodyPr>
            <a:lstStyle/>
            <a:p>
              <a:pPr algn="l"/>
              <a:r>
                <a:rPr lang="en-US" sz="1400" i="1" dirty="0"/>
                <a:t>Hint! Additional variables and values may be defined in the command line:</a:t>
              </a:r>
            </a:p>
            <a:p>
              <a:pPr algn="l"/>
              <a:r>
                <a:rPr lang="en-US" sz="1400" dirty="0" err="1">
                  <a:latin typeface="Courier New" pitchFamily="49" charset="0"/>
                  <a:cs typeface="Courier New" pitchFamily="49" charset="0"/>
                </a:rPr>
                <a:t>qmake</a:t>
              </a:r>
              <a:r>
                <a:rPr lang="en-US" sz="1400" dirty="0">
                  <a:latin typeface="Courier New" pitchFamily="49" charset="0"/>
                  <a:cs typeface="Courier New" pitchFamily="49" charset="0"/>
                </a:rPr>
                <a:t> “CONFIG += debug”</a:t>
              </a:r>
            </a:p>
          </p:txBody>
        </p:sp>
      </p:grpSp>
      <p:sp>
        <p:nvSpPr>
          <p:cNvPr id="12" name="Footer Placeholder 3">
            <a:extLst>
              <a:ext uri="{FF2B5EF4-FFF2-40B4-BE49-F238E27FC236}">
                <a16:creationId xmlns:a16="http://schemas.microsoft.com/office/drawing/2014/main" id="{FCCA5A7E-4246-7544-BFD4-FF3B2F122CEF}"/>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84556110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dirty="0"/>
              <a:t>Scopes</a:t>
            </a:r>
          </a:p>
          <a:p>
            <a:pPr lvl="1"/>
            <a:r>
              <a:rPr lang="en-US" dirty="0">
                <a:latin typeface="Courier New" pitchFamily="49" charset="0"/>
                <a:cs typeface="Courier New" pitchFamily="49" charset="0"/>
              </a:rPr>
              <a:t>win32:debug { SOURCES += </a:t>
            </a:r>
            <a:r>
              <a:rPr lang="en-US" dirty="0" err="1">
                <a:latin typeface="Courier New" pitchFamily="49" charset="0"/>
                <a:cs typeface="Courier New" pitchFamily="49" charset="0"/>
              </a:rPr>
              <a:t>paintwidget_win.cpp</a:t>
            </a:r>
            <a:r>
              <a:rPr lang="en-US" dirty="0">
                <a:latin typeface="Courier New" pitchFamily="49" charset="0"/>
                <a:cs typeface="Courier New" pitchFamily="49" charset="0"/>
              </a:rPr>
              <a:t> }</a:t>
            </a:r>
          </a:p>
          <a:p>
            <a:r>
              <a:rPr lang="en-US" dirty="0"/>
              <a:t>Single line conditional assignment</a:t>
            </a:r>
          </a:p>
          <a:p>
            <a:pPr lvl="1"/>
            <a:r>
              <a:rPr lang="en-US" dirty="0">
                <a:latin typeface="Courier New" pitchFamily="49" charset="0"/>
                <a:cs typeface="Courier New" pitchFamily="49" charset="0"/>
              </a:rPr>
              <a:t>win32:DEFINES += QT_DLL</a:t>
            </a:r>
          </a:p>
          <a:p>
            <a:r>
              <a:rPr lang="en-US" dirty="0"/>
              <a:t>Environment variable reference</a:t>
            </a:r>
          </a:p>
          <a:p>
            <a:pPr lvl="1"/>
            <a:r>
              <a:rPr lang="en-US" dirty="0">
                <a:latin typeface="Courier New" pitchFamily="49" charset="0"/>
                <a:cs typeface="Courier New" pitchFamily="49" charset="0"/>
              </a:rPr>
              <a:t>DESTDIR = $$PWD # Evaluated when the .pro file is processed (</a:t>
            </a:r>
            <a:r>
              <a:rPr lang="en-US" dirty="0" err="1">
                <a:latin typeface="Courier New" pitchFamily="49" charset="0"/>
                <a:cs typeface="Courier New" pitchFamily="49" charset="0"/>
              </a:rPr>
              <a:t>qmake</a:t>
            </a:r>
            <a:r>
              <a:rPr lang="en-US" dirty="0">
                <a:latin typeface="Courier New" pitchFamily="49" charset="0"/>
                <a:cs typeface="Courier New" pitchFamily="49" charset="0"/>
              </a:rPr>
              <a:t> executed)</a:t>
            </a:r>
          </a:p>
          <a:p>
            <a:pPr lvl="1"/>
            <a:r>
              <a:rPr lang="en-US" dirty="0">
                <a:latin typeface="Courier New" pitchFamily="49" charset="0"/>
                <a:cs typeface="Courier New" pitchFamily="49" charset="0"/>
              </a:rPr>
              <a:t>DESTDIR = $PWD  # Evaluated when the </a:t>
            </a:r>
            <a:r>
              <a:rPr lang="en-US" dirty="0" err="1">
                <a:latin typeface="Courier New" pitchFamily="49" charset="0"/>
                <a:cs typeface="Courier New" pitchFamily="49" charset="0"/>
              </a:rPr>
              <a:t>Makefile</a:t>
            </a:r>
            <a:r>
              <a:rPr lang="en-US" dirty="0">
                <a:latin typeface="Courier New" pitchFamily="49" charset="0"/>
                <a:cs typeface="Courier New" pitchFamily="49" charset="0"/>
              </a:rPr>
              <a:t> is executed</a:t>
            </a:r>
          </a:p>
          <a:p>
            <a:r>
              <a:rPr lang="en-US" dirty="0"/>
              <a:t>Variable reference </a:t>
            </a:r>
          </a:p>
          <a:p>
            <a:pPr lvl="1"/>
            <a:r>
              <a:rPr lang="en-US" dirty="0">
                <a:latin typeface="Courier New" pitchFamily="49" charset="0"/>
                <a:cs typeface="Courier New" pitchFamily="49" charset="0"/>
              </a:rPr>
              <a:t>TARGET = </a:t>
            </a:r>
            <a:r>
              <a:rPr lang="en-US" dirty="0" err="1">
                <a:latin typeface="Courier New" pitchFamily="49" charset="0"/>
                <a:cs typeface="Courier New" pitchFamily="49" charset="0"/>
              </a:rPr>
              <a:t>myproject</a:t>
            </a:r>
            <a:r>
              <a:rPr lang="en-US" dirty="0">
                <a:latin typeface="Courier New" pitchFamily="49" charset="0"/>
                <a:cs typeface="Courier New" pitchFamily="49" charset="0"/>
              </a:rPr>
              <a:t>_$${TEMPLATE}</a:t>
            </a:r>
          </a:p>
          <a:p>
            <a:r>
              <a:rPr lang="en-US" dirty="0"/>
              <a:t>Configuration options</a:t>
            </a:r>
          </a:p>
          <a:p>
            <a:pPr lvl="1"/>
            <a:r>
              <a:rPr lang="en-US" dirty="0"/>
              <a:t>You may ask the options with the command </a:t>
            </a:r>
            <a:r>
              <a:rPr lang="en-US" dirty="0" err="1">
                <a:latin typeface="Courier New"/>
                <a:cs typeface="Courier New"/>
              </a:rPr>
              <a:t>qmake</a:t>
            </a:r>
            <a:r>
              <a:rPr lang="en-US" dirty="0">
                <a:latin typeface="Courier New"/>
                <a:cs typeface="Courier New"/>
              </a:rPr>
              <a:t> –query</a:t>
            </a:r>
          </a:p>
          <a:p>
            <a:pPr lvl="1"/>
            <a:r>
              <a:rPr lang="en-US" dirty="0">
                <a:latin typeface="Courier New" pitchFamily="49" charset="0"/>
                <a:cs typeface="Courier New" pitchFamily="49" charset="0"/>
              </a:rPr>
              <a:t>message(Qt version: $$[QT_VERSION])</a:t>
            </a:r>
          </a:p>
        </p:txBody>
      </p:sp>
      <p:sp>
        <p:nvSpPr>
          <p:cNvPr id="11"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10" name="Slide Number Placeholder 3"/>
          <p:cNvSpPr>
            <a:spLocks noGrp="1"/>
          </p:cNvSpPr>
          <p:nvPr>
            <p:ph type="sldNum" sz="quarter" idx="12"/>
          </p:nvPr>
        </p:nvSpPr>
        <p:spPr/>
        <p:txBody>
          <a:bodyPr/>
          <a:lstStyle/>
          <a:p>
            <a:fld id="{ABA6B483-D54A-6F4C-ABB1-789E9E7B1B73}" type="slidenum">
              <a:rPr lang="en-US" smtClean="0"/>
              <a:pPr/>
              <a:t>29</a:t>
            </a:fld>
            <a:endParaRPr lang="en-US" dirty="0"/>
          </a:p>
        </p:txBody>
      </p:sp>
      <p:sp>
        <p:nvSpPr>
          <p:cNvPr id="5" name="Title 4"/>
          <p:cNvSpPr>
            <a:spLocks noGrp="1"/>
          </p:cNvSpPr>
          <p:nvPr>
            <p:ph type="title"/>
          </p:nvPr>
        </p:nvSpPr>
        <p:spPr/>
        <p:txBody>
          <a:bodyPr/>
          <a:lstStyle/>
          <a:p>
            <a:r>
              <a:rPr lang="en-US" dirty="0" err="1"/>
              <a:t>Qmake</a:t>
            </a:r>
            <a:r>
              <a:rPr lang="en-US" dirty="0"/>
              <a:t> Usage</a:t>
            </a:r>
          </a:p>
        </p:txBody>
      </p:sp>
      <p:grpSp>
        <p:nvGrpSpPr>
          <p:cNvPr id="7" name="Group 6"/>
          <p:cNvGrpSpPr/>
          <p:nvPr/>
        </p:nvGrpSpPr>
        <p:grpSpPr>
          <a:xfrm>
            <a:off x="8268951" y="1838799"/>
            <a:ext cx="3240791" cy="1449039"/>
            <a:chOff x="5560868" y="1223344"/>
            <a:chExt cx="2431226" cy="1020817"/>
          </a:xfrm>
        </p:grpSpPr>
        <p:sp>
          <p:nvSpPr>
            <p:cNvPr id="8" name="Rounded Rectangle 7"/>
            <p:cNvSpPr>
              <a:spLocks noChangeArrowheads="1"/>
            </p:cNvSpPr>
            <p:nvPr/>
          </p:nvSpPr>
          <p:spPr bwMode="auto">
            <a:xfrm>
              <a:off x="5560868" y="1223344"/>
              <a:ext cx="2431226" cy="1020817"/>
            </a:xfrm>
            <a:prstGeom prst="roundRect">
              <a:avLst>
                <a:gd name="adj" fmla="val 2792"/>
              </a:avLst>
            </a:prstGeom>
            <a:solidFill>
              <a:schemeClr val="bg1"/>
            </a:solidFill>
            <a:ln w="19050" cap="rnd">
              <a:solidFill>
                <a:schemeClr val="accent1"/>
              </a:solidFill>
              <a:round/>
              <a:headEnd/>
              <a:tailEnd/>
            </a:ln>
            <a:effectLst>
              <a:outerShdw blurRad="76200" dist="38100" dir="5400000" rotWithShape="0">
                <a:srgbClr val="808080">
                  <a:alpha val="81000"/>
                </a:srgbClr>
              </a:outerShdw>
            </a:effectLst>
          </p:spPr>
          <p:txBody>
            <a:bodyPr lIns="90488" tIns="44450" rIns="90488" bIns="44450" anchor="ctr"/>
            <a:lstStyle/>
            <a:p>
              <a:pPr defTabSz="976884">
                <a:spcBef>
                  <a:spcPct val="50000"/>
                </a:spcBef>
                <a:defRPr/>
              </a:pPr>
              <a:endParaRPr lang="en-US" sz="1700" b="1">
                <a:solidFill>
                  <a:srgbClr val="FFFFFF"/>
                </a:solidFill>
                <a:ea typeface="ヒラギノ角ゴ Pro W3" charset="-128"/>
              </a:endParaRPr>
            </a:p>
          </p:txBody>
        </p:sp>
        <p:sp>
          <p:nvSpPr>
            <p:cNvPr id="9" name="TextBox 8"/>
            <p:cNvSpPr txBox="1"/>
            <p:nvPr/>
          </p:nvSpPr>
          <p:spPr>
            <a:xfrm>
              <a:off x="5560868" y="1318253"/>
              <a:ext cx="2431226" cy="823924"/>
            </a:xfrm>
            <a:prstGeom prst="rect">
              <a:avLst/>
            </a:prstGeom>
            <a:noFill/>
          </p:spPr>
          <p:txBody>
            <a:bodyPr wrap="square" rtlCol="0">
              <a:spAutoFit/>
            </a:bodyPr>
            <a:lstStyle/>
            <a:p>
              <a:pPr algn="l"/>
              <a:r>
                <a:rPr lang="en-US" sz="1400" i="1" dirty="0"/>
                <a:t>Hint! You may define project dependencies in the declarative way using </a:t>
              </a:r>
              <a:r>
                <a:rPr lang="en-US" sz="1400" i="1" dirty="0" err="1"/>
                <a:t>Qt</a:t>
              </a:r>
              <a:r>
                <a:rPr lang="en-US" sz="1400" i="1" dirty="0"/>
                <a:t> Build Suite (QBS).</a:t>
              </a:r>
            </a:p>
            <a:p>
              <a:pPr algn="l"/>
              <a:endParaRPr lang="en-US" sz="1400" i="1" dirty="0"/>
            </a:p>
            <a:p>
              <a:pPr algn="l"/>
              <a:r>
                <a:rPr lang="en-US" sz="1400" i="1" dirty="0">
                  <a:hlinkClick r:id="rId2"/>
                </a:rPr>
                <a:t>https://wiki.qt.io/Qt_Build_Suite</a:t>
              </a:r>
              <a:r>
                <a:rPr lang="en-US" sz="1400" i="1" dirty="0"/>
                <a:t> </a:t>
              </a:r>
            </a:p>
          </p:txBody>
        </p:sp>
      </p:grpSp>
      <p:sp>
        <p:nvSpPr>
          <p:cNvPr id="12" name="Footer Placeholder 3">
            <a:extLst>
              <a:ext uri="{FF2B5EF4-FFF2-40B4-BE49-F238E27FC236}">
                <a16:creationId xmlns:a16="http://schemas.microsoft.com/office/drawing/2014/main" id="{6C158951-69BB-E141-A364-A4E1929B597B}"/>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72353344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0863" y="1844824"/>
            <a:ext cx="7057306" cy="4321025"/>
          </a:xfrm>
        </p:spPr>
        <p:txBody>
          <a:bodyPr/>
          <a:lstStyle/>
          <a:p>
            <a:pPr>
              <a:defRPr/>
            </a:pPr>
            <a:r>
              <a:rPr lang="en-US" dirty="0"/>
              <a:t>To get a good practical experience on</a:t>
            </a:r>
          </a:p>
          <a:p>
            <a:pPr lvl="1">
              <a:defRPr/>
            </a:pPr>
            <a:r>
              <a:rPr lang="en-US" dirty="0"/>
              <a:t>Qt basics</a:t>
            </a:r>
          </a:p>
          <a:p>
            <a:pPr lvl="1">
              <a:defRPr/>
            </a:pPr>
            <a:r>
              <a:rPr lang="en-US" dirty="0"/>
              <a:t>Qt objects</a:t>
            </a:r>
          </a:p>
          <a:p>
            <a:pPr lvl="1">
              <a:defRPr/>
            </a:pPr>
            <a:r>
              <a:rPr lang="en-US" dirty="0"/>
              <a:t>Event handling</a:t>
            </a:r>
          </a:p>
          <a:p>
            <a:pPr lvl="1">
              <a:defRPr/>
            </a:pPr>
            <a:r>
              <a:rPr lang="en-US" dirty="0"/>
              <a:t>Core classes </a:t>
            </a:r>
          </a:p>
          <a:p>
            <a:pPr lvl="1">
              <a:defRPr/>
            </a:pPr>
            <a:endParaRPr lang="en-US" dirty="0"/>
          </a:p>
          <a:p>
            <a:pPr>
              <a:defRPr/>
            </a:pPr>
            <a:r>
              <a:rPr lang="en-US" dirty="0"/>
              <a:t>To be able to start serious Qt development or continue efficient Qt development after the training</a:t>
            </a:r>
          </a:p>
          <a:p>
            <a:pPr indent="0">
              <a:buNone/>
            </a:pPr>
            <a:endParaRPr lang="en-US" dirty="0"/>
          </a:p>
          <a:p>
            <a:pPr indent="0">
              <a:buNone/>
            </a:pPr>
            <a:endParaRPr lang="en-US" dirty="0"/>
          </a:p>
          <a:p>
            <a:pPr indent="0">
              <a:buNone/>
            </a:pPr>
            <a:endParaRPr lang="en-US" dirty="0"/>
          </a:p>
          <a:p>
            <a:r>
              <a:rPr lang="en-US" dirty="0"/>
              <a:t>Any questions at any point – please do not hesitate to ask!</a:t>
            </a:r>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3</a:t>
            </a:fld>
            <a:endParaRPr lang="en-US" dirty="0"/>
          </a:p>
        </p:txBody>
      </p:sp>
      <p:sp>
        <p:nvSpPr>
          <p:cNvPr id="6" name="Title 5"/>
          <p:cNvSpPr>
            <a:spLocks noGrp="1"/>
          </p:cNvSpPr>
          <p:nvPr>
            <p:ph type="title"/>
          </p:nvPr>
        </p:nvSpPr>
        <p:spPr/>
        <p:txBody>
          <a:bodyPr/>
          <a:lstStyle/>
          <a:p>
            <a:r>
              <a:rPr lang="en-US" dirty="0"/>
              <a:t>Objectives</a:t>
            </a:r>
          </a:p>
        </p:txBody>
      </p:sp>
      <p:pic>
        <p:nvPicPr>
          <p:cNvPr id="7" name="Picture 2" descr="C:\Users\tipyssys\AppData\Local\Microsoft\Windows\Temporary Internet Files\Content.IE5\ZF25F942\MC900056116[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975571" y="1628802"/>
            <a:ext cx="2859853" cy="228187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Footer Placeholder 3">
            <a:extLst>
              <a:ext uri="{FF2B5EF4-FFF2-40B4-BE49-F238E27FC236}">
                <a16:creationId xmlns:a16="http://schemas.microsoft.com/office/drawing/2014/main" id="{FDBCF850-3BA7-6748-9017-B3576977337D}"/>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377748084"/>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dirty="0"/>
              <a:t>Any debugger can be used with Qt</a:t>
            </a:r>
          </a:p>
          <a:p>
            <a:r>
              <a:rPr lang="en-US" dirty="0"/>
              <a:t>The default debugger is GDB (CDB)</a:t>
            </a:r>
          </a:p>
          <a:p>
            <a:r>
              <a:rPr lang="en-US" dirty="0"/>
              <a:t>All GDB features can be used in the command line, a subset in </a:t>
            </a:r>
            <a:r>
              <a:rPr lang="en-US" dirty="0" err="1"/>
              <a:t>QtCreator</a:t>
            </a:r>
            <a:endParaRPr lang="en-US" dirty="0"/>
          </a:p>
          <a:p>
            <a:endParaRPr lang="en-US" dirty="0"/>
          </a:p>
          <a:p>
            <a:r>
              <a:rPr lang="en-US" dirty="0"/>
              <a:t>The basic features are</a:t>
            </a:r>
          </a:p>
          <a:p>
            <a:pPr lvl="1"/>
            <a:r>
              <a:rPr lang="en-US" dirty="0"/>
              <a:t>Breakpoints</a:t>
            </a:r>
          </a:p>
          <a:p>
            <a:pPr lvl="1"/>
            <a:r>
              <a:rPr lang="en-US" dirty="0"/>
              <a:t>Step-by-step debugging</a:t>
            </a:r>
          </a:p>
          <a:p>
            <a:pPr lvl="1"/>
            <a:r>
              <a:rPr lang="en-US" dirty="0"/>
              <a:t>Variable value read/write</a:t>
            </a:r>
          </a:p>
          <a:p>
            <a:pPr lvl="1"/>
            <a:r>
              <a:rPr lang="en-US" dirty="0"/>
              <a:t>Watch points</a:t>
            </a:r>
          </a:p>
          <a:p>
            <a:pPr lvl="1"/>
            <a:endParaRPr lang="en-US" dirty="0"/>
          </a:p>
          <a:p>
            <a:r>
              <a:rPr lang="en-US" dirty="0"/>
              <a:t>Select a debug build and</a:t>
            </a:r>
          </a:p>
          <a:p>
            <a:pPr lvl="1"/>
            <a:r>
              <a:rPr lang="en-US" dirty="0"/>
              <a:t>Start debugging</a:t>
            </a:r>
          </a:p>
        </p:txBody>
      </p:sp>
      <p:sp>
        <p:nvSpPr>
          <p:cNvPr id="11"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10" name="Slide Number Placeholder 3"/>
          <p:cNvSpPr>
            <a:spLocks noGrp="1"/>
          </p:cNvSpPr>
          <p:nvPr>
            <p:ph type="sldNum" sz="quarter" idx="12"/>
          </p:nvPr>
        </p:nvSpPr>
        <p:spPr/>
        <p:txBody>
          <a:bodyPr/>
          <a:lstStyle/>
          <a:p>
            <a:fld id="{ABA6B483-D54A-6F4C-ABB1-789E9E7B1B73}" type="slidenum">
              <a:rPr lang="en-US" smtClean="0"/>
              <a:pPr/>
              <a:t>30</a:t>
            </a:fld>
            <a:endParaRPr lang="en-US" dirty="0"/>
          </a:p>
        </p:txBody>
      </p:sp>
      <p:sp>
        <p:nvSpPr>
          <p:cNvPr id="5" name="Title 4"/>
          <p:cNvSpPr>
            <a:spLocks noGrp="1"/>
          </p:cNvSpPr>
          <p:nvPr>
            <p:ph type="title"/>
          </p:nvPr>
        </p:nvSpPr>
        <p:spPr/>
        <p:txBody>
          <a:bodyPr/>
          <a:lstStyle/>
          <a:p>
            <a:r>
              <a:rPr lang="en-US" dirty="0"/>
              <a:t>Debugging</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1951" y="3335627"/>
            <a:ext cx="4151819" cy="26631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8" name="Straight Arrow Connector 7"/>
          <p:cNvCxnSpPr>
            <a:cxnSpLocks/>
          </p:cNvCxnSpPr>
          <p:nvPr/>
        </p:nvCxnSpPr>
        <p:spPr bwMode="auto">
          <a:xfrm flipV="1">
            <a:off x="3840338" y="4797152"/>
            <a:ext cx="2471686" cy="364129"/>
          </a:xfrm>
          <a:prstGeom prst="straightConnector1">
            <a:avLst/>
          </a:prstGeom>
          <a:solidFill>
            <a:srgbClr val="FF0000"/>
          </a:solidFill>
          <a:ln w="41275" cap="flat" cmpd="sng" algn="ctr">
            <a:solidFill>
              <a:schemeClr val="accent1">
                <a:lumMod val="75000"/>
              </a:schemeClr>
            </a:solidFill>
            <a:prstDash val="solid"/>
            <a:round/>
            <a:headEnd type="none" w="med" len="med"/>
            <a:tailEnd type="arrow"/>
          </a:ln>
          <a:effectLst/>
        </p:spPr>
      </p:cxnSp>
      <p:cxnSp>
        <p:nvCxnSpPr>
          <p:cNvPr id="9" name="Straight Arrow Connector 8"/>
          <p:cNvCxnSpPr>
            <a:cxnSpLocks/>
          </p:cNvCxnSpPr>
          <p:nvPr/>
        </p:nvCxnSpPr>
        <p:spPr bwMode="auto">
          <a:xfrm>
            <a:off x="3840338" y="5527227"/>
            <a:ext cx="2471686" cy="278037"/>
          </a:xfrm>
          <a:prstGeom prst="straightConnector1">
            <a:avLst/>
          </a:prstGeom>
          <a:solidFill>
            <a:srgbClr val="FF0000"/>
          </a:solidFill>
          <a:ln w="41275" cap="flat" cmpd="sng" algn="ctr">
            <a:solidFill>
              <a:schemeClr val="accent1">
                <a:lumMod val="75000"/>
              </a:schemeClr>
            </a:solidFill>
            <a:prstDash val="solid"/>
            <a:round/>
            <a:headEnd type="none" w="med" len="med"/>
            <a:tailEnd type="arrow"/>
          </a:ln>
          <a:effectLst/>
        </p:spPr>
      </p:cxnSp>
      <p:sp>
        <p:nvSpPr>
          <p:cNvPr id="12" name="Footer Placeholder 3">
            <a:extLst>
              <a:ext uri="{FF2B5EF4-FFF2-40B4-BE49-F238E27FC236}">
                <a16:creationId xmlns:a16="http://schemas.microsoft.com/office/drawing/2014/main" id="{C4726A13-08B7-7745-9FFE-AFF2CF0BDC22}"/>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8695621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dirty="0"/>
              <a:t>Start GDB or CDB server</a:t>
            </a:r>
          </a:p>
          <a:p>
            <a:r>
              <a:rPr lang="en-US" dirty="0"/>
              <a:t>Network connection required</a:t>
            </a:r>
          </a:p>
          <a:p>
            <a:pPr lvl="1"/>
            <a:r>
              <a:rPr lang="en-US" dirty="0" err="1">
                <a:latin typeface="Courier New" pitchFamily="49" charset="0"/>
                <a:cs typeface="Courier New" pitchFamily="49" charset="0"/>
              </a:rPr>
              <a:t>gdbserver</a:t>
            </a:r>
            <a:r>
              <a:rPr lang="en-US" dirty="0">
                <a:latin typeface="Courier New" pitchFamily="49" charset="0"/>
                <a:cs typeface="Courier New" pitchFamily="49" charset="0"/>
              </a:rPr>
              <a:t> :4711 &lt;</a:t>
            </a:r>
            <a:r>
              <a:rPr lang="en-US" dirty="0" err="1">
                <a:latin typeface="Courier New" pitchFamily="49" charset="0"/>
                <a:cs typeface="Courier New" pitchFamily="49" charset="0"/>
              </a:rPr>
              <a:t>myProgram</a:t>
            </a:r>
            <a:r>
              <a:rPr lang="en-US" dirty="0">
                <a:latin typeface="Courier New" pitchFamily="49" charset="0"/>
                <a:cs typeface="Courier New" pitchFamily="49" charset="0"/>
              </a:rPr>
              <a:t>&gt;</a:t>
            </a:r>
          </a:p>
          <a:p>
            <a:pPr lvl="1"/>
            <a:r>
              <a:rPr lang="en-US" dirty="0" err="1">
                <a:latin typeface="Courier New" pitchFamily="49" charset="0"/>
                <a:cs typeface="Courier New" pitchFamily="49" charset="0"/>
              </a:rPr>
              <a:t>cdb.exe</a:t>
            </a:r>
            <a:r>
              <a:rPr lang="en-US" dirty="0">
                <a:latin typeface="Courier New" pitchFamily="49" charset="0"/>
                <a:cs typeface="Courier New" pitchFamily="49" charset="0"/>
              </a:rPr>
              <a:t> -server </a:t>
            </a:r>
            <a:r>
              <a:rPr lang="en-US" dirty="0" err="1">
                <a:latin typeface="Courier New" pitchFamily="49" charset="0"/>
                <a:cs typeface="Courier New" pitchFamily="49" charset="0"/>
              </a:rPr>
              <a:t>tcp:port</a:t>
            </a:r>
            <a:r>
              <a:rPr lang="en-US" dirty="0">
                <a:latin typeface="Courier New" pitchFamily="49" charset="0"/>
                <a:cs typeface="Courier New" pitchFamily="49" charset="0"/>
              </a:rPr>
              <a:t>=4711 &lt;</a:t>
            </a:r>
            <a:r>
              <a:rPr lang="en-US" dirty="0" err="1">
                <a:latin typeface="Courier New" pitchFamily="49" charset="0"/>
                <a:cs typeface="Courier New" pitchFamily="49" charset="0"/>
              </a:rPr>
              <a:t>myApp</a:t>
            </a:r>
            <a:r>
              <a:rPr lang="en-US" dirty="0">
                <a:latin typeface="Courier New" pitchFamily="49" charset="0"/>
                <a:cs typeface="Courier New" pitchFamily="49" charset="0"/>
              </a:rPr>
              <a:t>&gt;</a:t>
            </a:r>
          </a:p>
          <a:p>
            <a:endParaRPr lang="en-US" dirty="0"/>
          </a:p>
        </p:txBody>
      </p:sp>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11" name="Slide Number Placeholder 3"/>
          <p:cNvSpPr>
            <a:spLocks noGrp="1"/>
          </p:cNvSpPr>
          <p:nvPr>
            <p:ph type="sldNum" sz="quarter" idx="12"/>
          </p:nvPr>
        </p:nvSpPr>
        <p:spPr/>
        <p:txBody>
          <a:bodyPr/>
          <a:lstStyle/>
          <a:p>
            <a:fld id="{ABA6B483-D54A-6F4C-ABB1-789E9E7B1B73}" type="slidenum">
              <a:rPr lang="en-US" smtClean="0"/>
              <a:pPr/>
              <a:t>31</a:t>
            </a:fld>
            <a:endParaRPr lang="en-US" dirty="0"/>
          </a:p>
        </p:txBody>
      </p:sp>
      <p:sp>
        <p:nvSpPr>
          <p:cNvPr id="5" name="Title 4"/>
          <p:cNvSpPr>
            <a:spLocks noGrp="1"/>
          </p:cNvSpPr>
          <p:nvPr>
            <p:ph type="title"/>
          </p:nvPr>
        </p:nvSpPr>
        <p:spPr/>
        <p:txBody>
          <a:bodyPr/>
          <a:lstStyle/>
          <a:p>
            <a:r>
              <a:rPr lang="fi-FI" dirty="0"/>
              <a:t>Remote Debugging</a:t>
            </a:r>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391" y="2336800"/>
            <a:ext cx="4381991" cy="3707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Footer Placeholder 3">
            <a:extLst>
              <a:ext uri="{FF2B5EF4-FFF2-40B4-BE49-F238E27FC236}">
                <a16:creationId xmlns:a16="http://schemas.microsoft.com/office/drawing/2014/main" id="{3139B4E3-0EDF-0A47-A6B3-A076640B269A}"/>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694861945"/>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dirty="0"/>
              <a:t>Requires </a:t>
            </a:r>
            <a:r>
              <a:rPr lang="en-US" dirty="0" err="1"/>
              <a:t>valgrind</a:t>
            </a:r>
            <a:r>
              <a:rPr lang="en-US" dirty="0"/>
              <a:t> tool</a:t>
            </a:r>
          </a:p>
          <a:p>
            <a:pPr lvl="1"/>
            <a:r>
              <a:rPr lang="en-US" dirty="0" err="1">
                <a:latin typeface="Courier New" pitchFamily="49" charset="0"/>
                <a:cs typeface="Courier New" pitchFamily="49" charset="0"/>
              </a:rPr>
              <a:t>sudo</a:t>
            </a:r>
            <a:r>
              <a:rPr lang="en-US" dirty="0">
                <a:latin typeface="Courier New" pitchFamily="49" charset="0"/>
                <a:cs typeface="Courier New" pitchFamily="49" charset="0"/>
              </a:rPr>
              <a:t> apt-get install </a:t>
            </a:r>
            <a:r>
              <a:rPr lang="en-US" dirty="0" err="1">
                <a:latin typeface="Courier New" pitchFamily="49" charset="0"/>
                <a:cs typeface="Courier New" pitchFamily="49" charset="0"/>
              </a:rPr>
              <a:t>valgrind</a:t>
            </a:r>
            <a:endParaRPr lang="en-US" dirty="0"/>
          </a:p>
          <a:p>
            <a:r>
              <a:rPr lang="en-US" dirty="0"/>
              <a:t>Click Analyze button on the left button panel in </a:t>
            </a:r>
            <a:r>
              <a:rPr lang="en-US" dirty="0" err="1"/>
              <a:t>QtCreator</a:t>
            </a:r>
            <a:endParaRPr lang="en-US" dirty="0"/>
          </a:p>
          <a:p>
            <a:pPr marL="140426" indent="0">
              <a:buNone/>
            </a:pPr>
            <a:endParaRPr lang="en-US" dirty="0"/>
          </a:p>
          <a:p>
            <a:r>
              <a:rPr lang="en-US" dirty="0"/>
              <a:t>Start the analyzer</a:t>
            </a:r>
          </a:p>
          <a:p>
            <a:pPr marL="140426" indent="0">
              <a:buNone/>
            </a:pPr>
            <a:endParaRPr lang="en-US" dirty="0"/>
          </a:p>
          <a:p>
            <a:endParaRPr lang="en-US" dirty="0"/>
          </a:p>
          <a:p>
            <a:r>
              <a:rPr lang="en-US" dirty="0"/>
              <a:t>Study the results</a:t>
            </a:r>
          </a:p>
          <a:p>
            <a:pPr lvl="1"/>
            <a:r>
              <a:rPr lang="en-US" dirty="0"/>
              <a:t>Object allocated in </a:t>
            </a:r>
            <a:r>
              <a:rPr lang="en-US" b="1" dirty="0" err="1">
                <a:latin typeface="Courier New"/>
                <a:cs typeface="Courier New"/>
              </a:rPr>
              <a:t>mainwindow.cpp</a:t>
            </a:r>
            <a:r>
              <a:rPr lang="en-US" dirty="0"/>
              <a:t> line 10 leaks</a:t>
            </a:r>
          </a:p>
        </p:txBody>
      </p:sp>
      <p:sp>
        <p:nvSpPr>
          <p:cNvPr id="19"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15" name="Slide Number Placeholder 3"/>
          <p:cNvSpPr>
            <a:spLocks noGrp="1"/>
          </p:cNvSpPr>
          <p:nvPr>
            <p:ph type="sldNum" sz="quarter" idx="12"/>
          </p:nvPr>
        </p:nvSpPr>
        <p:spPr/>
        <p:txBody>
          <a:bodyPr/>
          <a:lstStyle/>
          <a:p>
            <a:fld id="{ABA6B483-D54A-6F4C-ABB1-789E9E7B1B73}" type="slidenum">
              <a:rPr lang="en-US" smtClean="0"/>
              <a:pPr/>
              <a:t>32</a:t>
            </a:fld>
            <a:endParaRPr lang="en-US" dirty="0"/>
          </a:p>
        </p:txBody>
      </p:sp>
      <p:sp>
        <p:nvSpPr>
          <p:cNvPr id="5" name="Title 4"/>
          <p:cNvSpPr>
            <a:spLocks noGrp="1"/>
          </p:cNvSpPr>
          <p:nvPr>
            <p:ph type="title"/>
          </p:nvPr>
        </p:nvSpPr>
        <p:spPr/>
        <p:txBody>
          <a:bodyPr/>
          <a:lstStyle/>
          <a:p>
            <a:r>
              <a:rPr lang="en-US" dirty="0"/>
              <a:t>Analyzing Memory</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172" y="-273184"/>
            <a:ext cx="787195" cy="4206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1" name="Straight Arrow Connector 10"/>
          <p:cNvCxnSpPr/>
          <p:nvPr/>
        </p:nvCxnSpPr>
        <p:spPr bwMode="auto">
          <a:xfrm>
            <a:off x="4660902" y="3039184"/>
            <a:ext cx="4807360" cy="0"/>
          </a:xfrm>
          <a:prstGeom prst="straightConnector1">
            <a:avLst/>
          </a:prstGeom>
          <a:solidFill>
            <a:srgbClr val="FF0000"/>
          </a:solidFill>
          <a:ln w="41275" cap="flat" cmpd="sng" algn="ctr">
            <a:solidFill>
              <a:schemeClr val="accent1">
                <a:lumMod val="75000"/>
              </a:schemeClr>
            </a:solidFill>
            <a:prstDash val="solid"/>
            <a:round/>
            <a:headEnd type="none" w="med" len="med"/>
            <a:tailEnd type="arrow"/>
          </a:ln>
          <a:effectLst/>
        </p:spPr>
      </p:cxnSp>
      <p:pic>
        <p:nvPicPr>
          <p:cNvPr id="12"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07972" y="3212978"/>
            <a:ext cx="3447707" cy="13104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3" name="Straight Arrow Connector 12"/>
          <p:cNvCxnSpPr/>
          <p:nvPr/>
        </p:nvCxnSpPr>
        <p:spPr bwMode="auto">
          <a:xfrm>
            <a:off x="2712506" y="3733899"/>
            <a:ext cx="2087688" cy="0"/>
          </a:xfrm>
          <a:prstGeom prst="straightConnector1">
            <a:avLst/>
          </a:prstGeom>
          <a:solidFill>
            <a:srgbClr val="FF0000"/>
          </a:solidFill>
          <a:ln w="41275" cap="flat" cmpd="sng" algn="ctr">
            <a:solidFill>
              <a:schemeClr val="accent1">
                <a:lumMod val="75000"/>
              </a:schemeClr>
            </a:solidFill>
            <a:prstDash val="solid"/>
            <a:round/>
            <a:headEnd type="none" w="med" len="med"/>
            <a:tailEnd type="arrow"/>
          </a:ln>
          <a:effectLst/>
        </p:spPr>
      </p:cxnSp>
      <p:pic>
        <p:nvPicPr>
          <p:cNvPr id="14"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224281" y="5085184"/>
            <a:ext cx="6844984" cy="121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Footer Placeholder 3">
            <a:extLst>
              <a:ext uri="{FF2B5EF4-FFF2-40B4-BE49-F238E27FC236}">
                <a16:creationId xmlns:a16="http://schemas.microsoft.com/office/drawing/2014/main" id="{5D214506-67AC-2245-B5F8-E3F53D625D5B}"/>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80535547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Code Analysis </a:t>
            </a:r>
          </a:p>
        </p:txBody>
      </p:sp>
      <p:sp>
        <p:nvSpPr>
          <p:cNvPr id="2" name="Content Placeholder 1"/>
          <p:cNvSpPr>
            <a:spLocks noGrp="1"/>
          </p:cNvSpPr>
          <p:nvPr>
            <p:ph sz="half" idx="1"/>
          </p:nvPr>
        </p:nvSpPr>
        <p:spPr/>
        <p:txBody>
          <a:bodyPr/>
          <a:lstStyle/>
          <a:p>
            <a:r>
              <a:rPr lang="en-US" dirty="0"/>
              <a:t>C++ code analysis require a backend</a:t>
            </a:r>
          </a:p>
          <a:p>
            <a:r>
              <a:rPr lang="en-US" dirty="0"/>
              <a:t>QML analysis can be done with Qt tools</a:t>
            </a:r>
          </a:p>
          <a:p>
            <a:endParaRPr lang="en-US" dirty="0"/>
          </a:p>
          <a:p>
            <a:r>
              <a:rPr lang="en-US" dirty="0"/>
              <a:t>Clang static analyzer</a:t>
            </a:r>
          </a:p>
          <a:p>
            <a:pPr lvl="1"/>
            <a:r>
              <a:rPr lang="en-US" dirty="0"/>
              <a:t>Uses clang open source library as a backend </a:t>
            </a:r>
          </a:p>
          <a:p>
            <a:pPr lvl="1"/>
            <a:r>
              <a:rPr lang="en-US" dirty="0"/>
              <a:t>Detects more than a compiler (e.g. use of dangling pointers)</a:t>
            </a:r>
          </a:p>
          <a:p>
            <a:endParaRPr lang="en-US" dirty="0"/>
          </a:p>
          <a:p>
            <a:r>
              <a:rPr lang="en-US" dirty="0"/>
              <a:t>Valgrind memory analyzer and profiler </a:t>
            </a:r>
          </a:p>
          <a:p>
            <a:pPr lvl="1"/>
            <a:r>
              <a:rPr lang="en-US" dirty="0"/>
              <a:t>Detects, e.g., memory leaks and most frequently executed functions </a:t>
            </a:r>
          </a:p>
          <a:p>
            <a:pPr lvl="1"/>
            <a:endParaRPr lang="en-US" dirty="0"/>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33</a:t>
            </a:fld>
            <a:endParaRPr lang="en-US" dirty="0"/>
          </a:p>
        </p:txBody>
      </p:sp>
      <p:pic>
        <p:nvPicPr>
          <p:cNvPr id="7" name="Picture 6"/>
          <p:cNvPicPr>
            <a:picLocks noChangeAspect="1"/>
          </p:cNvPicPr>
          <p:nvPr/>
        </p:nvPicPr>
        <p:blipFill>
          <a:blip r:embed="rId2"/>
          <a:stretch>
            <a:fillRect/>
          </a:stretch>
        </p:blipFill>
        <p:spPr>
          <a:xfrm>
            <a:off x="5663952" y="2420888"/>
            <a:ext cx="4330592" cy="1512168"/>
          </a:xfrm>
          <a:prstGeom prst="rect">
            <a:avLst/>
          </a:prstGeom>
        </p:spPr>
      </p:pic>
      <p:pic>
        <p:nvPicPr>
          <p:cNvPr id="8" name="Picture 7"/>
          <p:cNvPicPr>
            <a:picLocks noChangeAspect="1"/>
          </p:cNvPicPr>
          <p:nvPr/>
        </p:nvPicPr>
        <p:blipFill>
          <a:blip r:embed="rId3"/>
          <a:stretch>
            <a:fillRect/>
          </a:stretch>
        </p:blipFill>
        <p:spPr>
          <a:xfrm>
            <a:off x="5663953" y="4293096"/>
            <a:ext cx="6204939" cy="1368152"/>
          </a:xfrm>
          <a:prstGeom prst="rect">
            <a:avLst/>
          </a:prstGeom>
        </p:spPr>
      </p:pic>
      <p:sp>
        <p:nvSpPr>
          <p:cNvPr id="10" name="Footer Placeholder 3">
            <a:extLst>
              <a:ext uri="{FF2B5EF4-FFF2-40B4-BE49-F238E27FC236}">
                <a16:creationId xmlns:a16="http://schemas.microsoft.com/office/drawing/2014/main" id="{65B1377A-54E9-5442-984B-414AB6D905F4}"/>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48536256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21336" y="1242988"/>
            <a:ext cx="11090275" cy="4321025"/>
          </a:xfrm>
          <a:solidFill>
            <a:schemeClr val="bg1">
              <a:lumMod val="95000"/>
            </a:schemeClr>
          </a:solidFill>
          <a:ln>
            <a:solidFill>
              <a:schemeClr val="accent1"/>
            </a:solidFill>
          </a:ln>
          <a:effectLst/>
        </p:spPr>
        <p:txBody>
          <a:bodyPr>
            <a:normAutofit/>
          </a:bodyPr>
          <a:lstStyle/>
          <a:p>
            <a:pPr marL="0" indent="0">
              <a:spcBef>
                <a:spcPts val="0"/>
              </a:spcBef>
              <a:buNone/>
            </a:pPr>
            <a:r>
              <a:rPr lang="en-US" sz="1200" dirty="0">
                <a:solidFill>
                  <a:srgbClr val="000080"/>
                </a:solidFill>
                <a:latin typeface="Courier New"/>
                <a:cs typeface="Courier New"/>
              </a:rPr>
              <a:t>#include</a:t>
            </a:r>
            <a:r>
              <a:rPr lang="en-US" sz="1200" dirty="0">
                <a:solidFill>
                  <a:srgbClr val="C0C0C0"/>
                </a:solidFill>
                <a:latin typeface="Courier New"/>
                <a:cs typeface="Courier New"/>
              </a:rPr>
              <a:t> </a:t>
            </a:r>
            <a:r>
              <a:rPr lang="en-US" sz="1200" dirty="0">
                <a:solidFill>
                  <a:srgbClr val="008000"/>
                </a:solidFill>
                <a:latin typeface="Courier New"/>
                <a:cs typeface="Courier New"/>
              </a:rPr>
              <a:t>&lt;</a:t>
            </a:r>
            <a:r>
              <a:rPr lang="en-US" sz="1200" dirty="0" err="1">
                <a:solidFill>
                  <a:srgbClr val="008000"/>
                </a:solidFill>
                <a:latin typeface="Courier New"/>
                <a:cs typeface="Courier New"/>
              </a:rPr>
              <a:t>QApplication</a:t>
            </a:r>
            <a:r>
              <a:rPr lang="en-US" sz="1200" dirty="0">
                <a:solidFill>
                  <a:srgbClr val="008000"/>
                </a:solidFill>
                <a:latin typeface="Courier New"/>
                <a:cs typeface="Courier New"/>
              </a:rPr>
              <a:t>&gt;</a:t>
            </a:r>
            <a:r>
              <a:rPr lang="en-US" sz="1200" dirty="0">
                <a:latin typeface="Courier New"/>
                <a:cs typeface="Courier New"/>
              </a:rPr>
              <a:t> </a:t>
            </a:r>
          </a:p>
          <a:p>
            <a:pPr marL="0" indent="0">
              <a:spcBef>
                <a:spcPts val="0"/>
              </a:spcBef>
              <a:buNone/>
            </a:pPr>
            <a:r>
              <a:rPr lang="en-US" sz="1200" dirty="0">
                <a:solidFill>
                  <a:srgbClr val="000080"/>
                </a:solidFill>
                <a:latin typeface="Courier New"/>
                <a:cs typeface="Courier New"/>
              </a:rPr>
              <a:t>#include</a:t>
            </a:r>
            <a:r>
              <a:rPr lang="en-US" sz="1200" dirty="0">
                <a:solidFill>
                  <a:srgbClr val="C0C0C0"/>
                </a:solidFill>
                <a:latin typeface="Courier New"/>
                <a:cs typeface="Courier New"/>
              </a:rPr>
              <a:t> </a:t>
            </a:r>
            <a:r>
              <a:rPr lang="en-US" sz="1200" dirty="0">
                <a:solidFill>
                  <a:srgbClr val="008000"/>
                </a:solidFill>
                <a:latin typeface="Courier New"/>
                <a:cs typeface="Courier New"/>
              </a:rPr>
              <a:t>&lt;</a:t>
            </a:r>
            <a:r>
              <a:rPr lang="en-US" sz="1200" dirty="0" err="1">
                <a:solidFill>
                  <a:srgbClr val="008000"/>
                </a:solidFill>
                <a:latin typeface="Courier New"/>
                <a:cs typeface="Courier New"/>
              </a:rPr>
              <a:t>QLabel</a:t>
            </a:r>
            <a:r>
              <a:rPr lang="en-US" sz="1200" dirty="0">
                <a:solidFill>
                  <a:srgbClr val="008000"/>
                </a:solidFill>
                <a:latin typeface="Courier New"/>
                <a:cs typeface="Courier New"/>
              </a:rPr>
              <a:t>&gt;</a:t>
            </a:r>
            <a:r>
              <a:rPr lang="en-US" sz="1200" dirty="0">
                <a:latin typeface="Courier New"/>
                <a:cs typeface="Courier New"/>
              </a:rPr>
              <a:t> </a:t>
            </a:r>
          </a:p>
          <a:p>
            <a:pPr marL="0" indent="0">
              <a:spcBef>
                <a:spcPts val="0"/>
              </a:spcBef>
              <a:buNone/>
            </a:pPr>
            <a:r>
              <a:rPr lang="en-US" sz="1200" dirty="0">
                <a:solidFill>
                  <a:srgbClr val="000080"/>
                </a:solidFill>
                <a:latin typeface="Courier New"/>
                <a:cs typeface="Courier New"/>
              </a:rPr>
              <a:t>#include</a:t>
            </a:r>
            <a:r>
              <a:rPr lang="en-US" sz="1200" dirty="0">
                <a:solidFill>
                  <a:srgbClr val="C0C0C0"/>
                </a:solidFill>
                <a:latin typeface="Courier New"/>
                <a:cs typeface="Courier New"/>
              </a:rPr>
              <a:t> </a:t>
            </a:r>
            <a:r>
              <a:rPr lang="en-US" sz="1200" dirty="0">
                <a:solidFill>
                  <a:srgbClr val="008000"/>
                </a:solidFill>
                <a:latin typeface="Courier New"/>
                <a:cs typeface="Courier New"/>
              </a:rPr>
              <a:t>"</a:t>
            </a:r>
            <a:r>
              <a:rPr lang="en-US" sz="1200" dirty="0" err="1">
                <a:solidFill>
                  <a:srgbClr val="008000"/>
                </a:solidFill>
                <a:latin typeface="Courier New"/>
                <a:cs typeface="Courier New"/>
              </a:rPr>
              <a:t>customobject.h</a:t>
            </a:r>
            <a:r>
              <a:rPr lang="en-US" sz="1200" dirty="0">
                <a:solidFill>
                  <a:srgbClr val="008000"/>
                </a:solidFill>
                <a:latin typeface="Courier New"/>
                <a:cs typeface="Courier New"/>
              </a:rPr>
              <a:t>”</a:t>
            </a:r>
            <a:r>
              <a:rPr lang="en-US" sz="1200" dirty="0">
                <a:latin typeface="Courier New"/>
                <a:cs typeface="Courier New"/>
              </a:rPr>
              <a:t> </a:t>
            </a:r>
          </a:p>
          <a:p>
            <a:pPr marL="0" indent="0">
              <a:spcBef>
                <a:spcPts val="0"/>
              </a:spcBef>
              <a:buNone/>
            </a:pPr>
            <a:r>
              <a:rPr lang="en-US" sz="1200" dirty="0" err="1">
                <a:solidFill>
                  <a:srgbClr val="808000"/>
                </a:solidFill>
                <a:latin typeface="Courier New"/>
                <a:cs typeface="Courier New"/>
              </a:rPr>
              <a:t>int</a:t>
            </a:r>
            <a:r>
              <a:rPr lang="en-US" sz="1200" dirty="0">
                <a:solidFill>
                  <a:srgbClr val="C0C0C0"/>
                </a:solidFill>
                <a:latin typeface="Courier New"/>
                <a:cs typeface="Courier New"/>
              </a:rPr>
              <a:t> </a:t>
            </a:r>
            <a:r>
              <a:rPr lang="en-US" sz="1200" dirty="0">
                <a:latin typeface="Courier New"/>
                <a:cs typeface="Courier New"/>
              </a:rPr>
              <a:t>main(</a:t>
            </a:r>
            <a:r>
              <a:rPr lang="en-US" sz="1200" dirty="0" err="1">
                <a:solidFill>
                  <a:srgbClr val="808000"/>
                </a:solidFill>
                <a:latin typeface="Courier New"/>
                <a:cs typeface="Courier New"/>
              </a:rPr>
              <a:t>int</a:t>
            </a:r>
            <a:r>
              <a:rPr lang="en-US" sz="1200" dirty="0">
                <a:solidFill>
                  <a:srgbClr val="C0C0C0"/>
                </a:solidFill>
                <a:latin typeface="Courier New"/>
                <a:cs typeface="Courier New"/>
              </a:rPr>
              <a:t> </a:t>
            </a:r>
            <a:r>
              <a:rPr lang="en-US" sz="1200" dirty="0" err="1">
                <a:latin typeface="Courier New"/>
                <a:cs typeface="Courier New"/>
              </a:rPr>
              <a:t>argc</a:t>
            </a:r>
            <a:r>
              <a:rPr lang="en-US" sz="1200" dirty="0">
                <a:latin typeface="Courier New"/>
                <a:cs typeface="Courier New"/>
              </a:rPr>
              <a:t>,</a:t>
            </a:r>
            <a:r>
              <a:rPr lang="en-US" sz="1200" dirty="0">
                <a:solidFill>
                  <a:srgbClr val="C0C0C0"/>
                </a:solidFill>
                <a:latin typeface="Courier New"/>
                <a:cs typeface="Courier New"/>
              </a:rPr>
              <a:t> </a:t>
            </a:r>
            <a:r>
              <a:rPr lang="en-US" sz="1200" dirty="0">
                <a:solidFill>
                  <a:srgbClr val="808000"/>
                </a:solidFill>
                <a:latin typeface="Courier New"/>
                <a:cs typeface="Courier New"/>
              </a:rPr>
              <a:t>char</a:t>
            </a:r>
            <a:r>
              <a:rPr lang="en-US" sz="1200" dirty="0">
                <a:solidFill>
                  <a:srgbClr val="C0C0C0"/>
                </a:solidFill>
                <a:latin typeface="Courier New"/>
                <a:cs typeface="Courier New"/>
              </a:rPr>
              <a:t> </a:t>
            </a:r>
            <a:r>
              <a:rPr lang="en-US" sz="1200" dirty="0">
                <a:latin typeface="Courier New"/>
                <a:cs typeface="Courier New"/>
              </a:rPr>
              <a:t>*</a:t>
            </a:r>
            <a:r>
              <a:rPr lang="en-US" sz="1200" dirty="0" err="1">
                <a:latin typeface="Courier New"/>
                <a:cs typeface="Courier New"/>
              </a:rPr>
              <a:t>argv</a:t>
            </a:r>
            <a:r>
              <a:rPr lang="en-US" sz="1200" dirty="0">
                <a:latin typeface="Courier New"/>
                <a:cs typeface="Courier New"/>
              </a:rPr>
              <a:t>[]) </a:t>
            </a:r>
          </a:p>
          <a:p>
            <a:pPr marL="0" indent="0">
              <a:spcBef>
                <a:spcPts val="0"/>
              </a:spcBef>
              <a:buNone/>
            </a:pPr>
            <a:r>
              <a:rPr lang="en-US" sz="1200" dirty="0">
                <a:latin typeface="Courier New"/>
                <a:cs typeface="Courier New"/>
              </a:rPr>
              <a:t>{ </a:t>
            </a:r>
          </a:p>
          <a:p>
            <a:pPr marL="0" indent="0">
              <a:spcBef>
                <a:spcPts val="0"/>
              </a:spcBef>
              <a:buNone/>
            </a:pPr>
            <a:r>
              <a:rPr lang="en-US" sz="1200" dirty="0">
                <a:solidFill>
                  <a:srgbClr val="800080"/>
                </a:solidFill>
                <a:latin typeface="Courier New"/>
                <a:cs typeface="Courier New"/>
              </a:rPr>
              <a:t>    </a:t>
            </a:r>
            <a:r>
              <a:rPr lang="en-US" sz="1200" dirty="0" err="1">
                <a:solidFill>
                  <a:srgbClr val="800080"/>
                </a:solidFill>
                <a:latin typeface="Courier New"/>
                <a:cs typeface="Courier New"/>
              </a:rPr>
              <a:t>QApplication</a:t>
            </a:r>
            <a:r>
              <a:rPr lang="en-US" sz="1200" dirty="0">
                <a:solidFill>
                  <a:srgbClr val="C0C0C0"/>
                </a:solidFill>
                <a:latin typeface="Courier New"/>
                <a:cs typeface="Courier New"/>
              </a:rPr>
              <a:t> </a:t>
            </a:r>
            <a:r>
              <a:rPr lang="en-US" sz="1200" dirty="0">
                <a:latin typeface="Courier New"/>
                <a:cs typeface="Courier New"/>
              </a:rPr>
              <a:t>application(</a:t>
            </a:r>
            <a:r>
              <a:rPr lang="en-US" sz="1200" dirty="0" err="1">
                <a:latin typeface="Courier New"/>
                <a:cs typeface="Courier New"/>
              </a:rPr>
              <a:t>argc</a:t>
            </a:r>
            <a:r>
              <a:rPr lang="en-US" sz="1200" dirty="0">
                <a:latin typeface="Courier New"/>
                <a:cs typeface="Courier New"/>
              </a:rPr>
              <a:t>,</a:t>
            </a:r>
            <a:r>
              <a:rPr lang="en-US" sz="1200" dirty="0">
                <a:solidFill>
                  <a:srgbClr val="C0C0C0"/>
                </a:solidFill>
                <a:latin typeface="Courier New"/>
                <a:cs typeface="Courier New"/>
              </a:rPr>
              <a:t> </a:t>
            </a:r>
            <a:r>
              <a:rPr lang="en-US" sz="1200" dirty="0" err="1">
                <a:latin typeface="Courier New"/>
                <a:cs typeface="Courier New"/>
              </a:rPr>
              <a:t>argv</a:t>
            </a:r>
            <a:r>
              <a:rPr lang="en-US" sz="1200" dirty="0">
                <a:latin typeface="Courier New"/>
                <a:cs typeface="Courier New"/>
              </a:rPr>
              <a:t>); </a:t>
            </a:r>
          </a:p>
          <a:p>
            <a:pPr marL="0" indent="0">
              <a:spcBef>
                <a:spcPts val="0"/>
              </a:spcBef>
              <a:buNone/>
            </a:pPr>
            <a:r>
              <a:rPr lang="en-US" sz="1200" dirty="0">
                <a:solidFill>
                  <a:srgbClr val="800080"/>
                </a:solidFill>
                <a:latin typeface="Courier New"/>
                <a:cs typeface="Courier New"/>
              </a:rPr>
              <a:t>    </a:t>
            </a:r>
            <a:r>
              <a:rPr lang="en-US" sz="1200" dirty="0" err="1">
                <a:solidFill>
                  <a:srgbClr val="800080"/>
                </a:solidFill>
                <a:latin typeface="Courier New"/>
                <a:cs typeface="Courier New"/>
              </a:rPr>
              <a:t>QLabel</a:t>
            </a:r>
            <a:r>
              <a:rPr lang="en-US" sz="1200" dirty="0">
                <a:solidFill>
                  <a:srgbClr val="C0C0C0"/>
                </a:solidFill>
                <a:latin typeface="Courier New"/>
                <a:cs typeface="Courier New"/>
              </a:rPr>
              <a:t> </a:t>
            </a:r>
            <a:r>
              <a:rPr lang="en-US" sz="1200" dirty="0">
                <a:latin typeface="Courier New"/>
                <a:cs typeface="Courier New"/>
              </a:rPr>
              <a:t>label; </a:t>
            </a:r>
          </a:p>
          <a:p>
            <a:pPr marL="0" indent="0">
              <a:spcBef>
                <a:spcPts val="0"/>
              </a:spcBef>
              <a:buNone/>
            </a:pPr>
            <a:r>
              <a:rPr lang="en-US" sz="1200" dirty="0">
                <a:solidFill>
                  <a:srgbClr val="800080"/>
                </a:solidFill>
                <a:latin typeface="Courier New"/>
                <a:cs typeface="Courier New"/>
              </a:rPr>
              <a:t>    </a:t>
            </a:r>
            <a:r>
              <a:rPr lang="en-US" sz="1200" dirty="0" err="1">
                <a:solidFill>
                  <a:srgbClr val="800080"/>
                </a:solidFill>
                <a:latin typeface="Courier New"/>
                <a:cs typeface="Courier New"/>
              </a:rPr>
              <a:t>CustomObject</a:t>
            </a:r>
            <a:r>
              <a:rPr lang="en-US" sz="1200" dirty="0">
                <a:solidFill>
                  <a:srgbClr val="C0C0C0"/>
                </a:solidFill>
                <a:latin typeface="Courier New"/>
                <a:cs typeface="Courier New"/>
              </a:rPr>
              <a:t> </a:t>
            </a:r>
            <a:r>
              <a:rPr lang="en-US" sz="1200" dirty="0" err="1">
                <a:latin typeface="Courier New"/>
                <a:cs typeface="Courier New"/>
              </a:rPr>
              <a:t>customObject</a:t>
            </a:r>
            <a:r>
              <a:rPr lang="en-US" sz="1200" dirty="0">
                <a:latin typeface="Courier New"/>
                <a:cs typeface="Courier New"/>
              </a:rPr>
              <a:t>; </a:t>
            </a:r>
          </a:p>
          <a:p>
            <a:pPr marL="0" indent="0">
              <a:spcBef>
                <a:spcPts val="0"/>
              </a:spcBef>
              <a:buNone/>
            </a:pPr>
            <a:r>
              <a:rPr lang="en-US" sz="1200" dirty="0">
                <a:latin typeface="Courier New"/>
                <a:cs typeface="Courier New"/>
              </a:rPr>
              <a:t>    </a:t>
            </a:r>
            <a:r>
              <a:rPr lang="en-US" sz="1200" dirty="0" err="1">
                <a:latin typeface="Courier New"/>
                <a:cs typeface="Courier New"/>
              </a:rPr>
              <a:t>customObject.setString</a:t>
            </a:r>
            <a:r>
              <a:rPr lang="en-US" sz="1200" dirty="0">
                <a:latin typeface="Courier New"/>
                <a:cs typeface="Courier New"/>
              </a:rPr>
              <a:t>(</a:t>
            </a:r>
            <a:r>
              <a:rPr lang="en-US" sz="1200" dirty="0">
                <a:solidFill>
                  <a:srgbClr val="008000"/>
                </a:solidFill>
                <a:latin typeface="Courier New"/>
                <a:cs typeface="Courier New"/>
              </a:rPr>
              <a:t>"Hello</a:t>
            </a:r>
            <a:r>
              <a:rPr lang="en-US" sz="1200" dirty="0">
                <a:solidFill>
                  <a:srgbClr val="C0C0C0"/>
                </a:solidFill>
                <a:latin typeface="Courier New"/>
                <a:cs typeface="Courier New"/>
              </a:rPr>
              <a:t> </a:t>
            </a:r>
            <a:r>
              <a:rPr lang="en-US" sz="1200" dirty="0">
                <a:solidFill>
                  <a:srgbClr val="008000"/>
                </a:solidFill>
                <a:latin typeface="Courier New"/>
                <a:cs typeface="Courier New"/>
              </a:rPr>
              <a:t>world"</a:t>
            </a:r>
            <a:r>
              <a:rPr lang="en-US" sz="1200" dirty="0">
                <a:latin typeface="Courier New"/>
                <a:cs typeface="Courier New"/>
              </a:rPr>
              <a:t>); </a:t>
            </a:r>
          </a:p>
          <a:p>
            <a:pPr marL="0" indent="0">
              <a:spcBef>
                <a:spcPts val="0"/>
              </a:spcBef>
              <a:buNone/>
            </a:pPr>
            <a:r>
              <a:rPr lang="en-US" sz="1200" dirty="0">
                <a:latin typeface="Courier New"/>
                <a:cs typeface="Courier New"/>
              </a:rPr>
              <a:t>    </a:t>
            </a:r>
            <a:r>
              <a:rPr lang="en-US" sz="1200" dirty="0" err="1">
                <a:latin typeface="Courier New"/>
                <a:cs typeface="Courier New"/>
              </a:rPr>
              <a:t>label.setText</a:t>
            </a:r>
            <a:r>
              <a:rPr lang="en-US" sz="1200" dirty="0">
                <a:latin typeface="Courier New"/>
                <a:cs typeface="Courier New"/>
              </a:rPr>
              <a:t>(</a:t>
            </a:r>
            <a:r>
              <a:rPr lang="en-US" sz="1200" dirty="0" err="1">
                <a:latin typeface="Courier New"/>
                <a:cs typeface="Courier New"/>
              </a:rPr>
              <a:t>customObject.string</a:t>
            </a:r>
            <a:r>
              <a:rPr lang="en-US" sz="1200" dirty="0">
                <a:latin typeface="Courier New"/>
                <a:cs typeface="Courier New"/>
              </a:rPr>
              <a:t>()); </a:t>
            </a:r>
          </a:p>
          <a:p>
            <a:pPr marL="0" indent="0">
              <a:spcBef>
                <a:spcPts val="0"/>
              </a:spcBef>
              <a:buNone/>
            </a:pPr>
            <a:r>
              <a:rPr lang="en-US" sz="1200" dirty="0">
                <a:latin typeface="Courier New"/>
                <a:cs typeface="Courier New"/>
              </a:rPr>
              <a:t>    </a:t>
            </a:r>
            <a:r>
              <a:rPr lang="en-US" sz="1200" dirty="0" err="1">
                <a:latin typeface="Courier New"/>
                <a:cs typeface="Courier New"/>
              </a:rPr>
              <a:t>label.show</a:t>
            </a:r>
            <a:r>
              <a:rPr lang="en-US" sz="1200" dirty="0">
                <a:latin typeface="Courier New"/>
                <a:cs typeface="Courier New"/>
              </a:rPr>
              <a:t>(); </a:t>
            </a:r>
          </a:p>
          <a:p>
            <a:pPr marL="0" indent="0">
              <a:spcBef>
                <a:spcPts val="0"/>
              </a:spcBef>
              <a:buNone/>
            </a:pPr>
            <a:r>
              <a:rPr lang="en-US" sz="1200" dirty="0">
                <a:solidFill>
                  <a:srgbClr val="808000"/>
                </a:solidFill>
                <a:latin typeface="Courier New"/>
                <a:cs typeface="Courier New"/>
              </a:rPr>
              <a:t>    return</a:t>
            </a:r>
            <a:r>
              <a:rPr lang="en-US" sz="1200" dirty="0">
                <a:solidFill>
                  <a:srgbClr val="C0C0C0"/>
                </a:solidFill>
                <a:latin typeface="Courier New"/>
                <a:cs typeface="Courier New"/>
              </a:rPr>
              <a:t> </a:t>
            </a:r>
            <a:r>
              <a:rPr lang="en-US" sz="1200" dirty="0" err="1">
                <a:latin typeface="Courier New"/>
                <a:cs typeface="Courier New"/>
              </a:rPr>
              <a:t>application.exec</a:t>
            </a:r>
            <a:r>
              <a:rPr lang="en-US" sz="1200" dirty="0">
                <a:latin typeface="Courier New"/>
                <a:cs typeface="Courier New"/>
              </a:rPr>
              <a:t>(); </a:t>
            </a:r>
          </a:p>
          <a:p>
            <a:pPr marL="0" indent="0">
              <a:spcBef>
                <a:spcPts val="0"/>
              </a:spcBef>
              <a:buNone/>
            </a:pPr>
            <a:r>
              <a:rPr lang="en-US" sz="1200" dirty="0">
                <a:latin typeface="Courier New"/>
                <a:cs typeface="Courier New"/>
              </a:rPr>
              <a:t>}</a:t>
            </a:r>
            <a:endParaRPr lang="en-GB" sz="1200" dirty="0">
              <a:solidFill>
                <a:srgbClr val="008000"/>
              </a:solidFill>
              <a:latin typeface="Courier New"/>
              <a:cs typeface="Courier New"/>
            </a:endParaRPr>
          </a:p>
        </p:txBody>
      </p:sp>
      <p:sp>
        <p:nvSpPr>
          <p:cNvPr id="10"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9" name="Slide Number Placeholder 3"/>
          <p:cNvSpPr>
            <a:spLocks noGrp="1"/>
          </p:cNvSpPr>
          <p:nvPr>
            <p:ph type="sldNum" sz="quarter" idx="12"/>
          </p:nvPr>
        </p:nvSpPr>
        <p:spPr>
          <a:ln>
            <a:noFill/>
          </a:ln>
        </p:spPr>
        <p:txBody>
          <a:bodyPr/>
          <a:lstStyle/>
          <a:p>
            <a:fld id="{ABA6B483-D54A-6F4C-ABB1-789E9E7B1B73}" type="slidenum">
              <a:rPr lang="en-US" smtClean="0"/>
              <a:pPr/>
              <a:t>34</a:t>
            </a:fld>
            <a:endParaRPr lang="en-US" dirty="0"/>
          </a:p>
        </p:txBody>
      </p:sp>
      <p:sp>
        <p:nvSpPr>
          <p:cNvPr id="2" name="Title 1"/>
          <p:cNvSpPr>
            <a:spLocks noGrp="1"/>
          </p:cNvSpPr>
          <p:nvPr>
            <p:ph type="title"/>
          </p:nvPr>
        </p:nvSpPr>
        <p:spPr/>
        <p:txBody>
          <a:bodyPr/>
          <a:lstStyle/>
          <a:p>
            <a:r>
              <a:rPr lang="en-US" dirty="0" err="1"/>
              <a:t>Qt</a:t>
            </a:r>
            <a:r>
              <a:rPr lang="en-US" dirty="0"/>
              <a:t> Coding Convention</a:t>
            </a:r>
          </a:p>
        </p:txBody>
      </p:sp>
      <p:sp>
        <p:nvSpPr>
          <p:cNvPr id="7" name="Content Placeholder 2"/>
          <p:cNvSpPr txBox="1">
            <a:spLocks/>
          </p:cNvSpPr>
          <p:nvPr/>
        </p:nvSpPr>
        <p:spPr>
          <a:xfrm>
            <a:off x="5592076" y="268182"/>
            <a:ext cx="6353008" cy="3808890"/>
          </a:xfrm>
          <a:prstGeom prst="rect">
            <a:avLst/>
          </a:prstGeom>
          <a:solidFill>
            <a:schemeClr val="bg1">
              <a:lumMod val="95000"/>
            </a:schemeClr>
          </a:solidFill>
          <a:ln>
            <a:solidFill>
              <a:schemeClr val="accent1"/>
            </a:solidFill>
          </a:ln>
          <a:effectLst/>
        </p:spPr>
        <p:txBody>
          <a:bodyPr lIns="117226" tIns="58613" rIns="117226" bIns="58613"/>
          <a:lstStyle>
            <a:lvl1pPr marL="342900" indent="-233363" algn="l" rtl="0" eaLnBrk="0" fontAlgn="base" hangingPunct="0">
              <a:spcBef>
                <a:spcPts val="600"/>
              </a:spcBef>
              <a:spcAft>
                <a:spcPts val="600"/>
              </a:spcAft>
              <a:buClr>
                <a:srgbClr val="86BC25"/>
              </a:buClr>
              <a:buSzPct val="60000"/>
              <a:buChar char="•"/>
              <a:defRPr sz="1400">
                <a:solidFill>
                  <a:srgbClr val="595959"/>
                </a:solidFill>
                <a:latin typeface="Arial" pitchFamily="34" charset="0"/>
                <a:ea typeface="MS PGothic" pitchFamily="34" charset="-128"/>
                <a:cs typeface="Arial" pitchFamily="34" charset="0"/>
              </a:defRPr>
            </a:lvl1pPr>
            <a:lvl2pPr marL="719138" indent="-233363" algn="l" rtl="0" eaLnBrk="0" fontAlgn="base" hangingPunct="0">
              <a:lnSpc>
                <a:spcPct val="100000"/>
              </a:lnSpc>
              <a:spcBef>
                <a:spcPts val="300"/>
              </a:spcBef>
              <a:spcAft>
                <a:spcPts val="300"/>
              </a:spcAft>
              <a:buClr>
                <a:srgbClr val="86BC25"/>
              </a:buClr>
              <a:buSzPct val="60000"/>
              <a:buChar char="•"/>
              <a:defRPr sz="1200">
                <a:solidFill>
                  <a:srgbClr val="595959"/>
                </a:solidFill>
                <a:latin typeface="Arial" pitchFamily="34" charset="0"/>
                <a:ea typeface="MS PGothic" pitchFamily="34" charset="-128"/>
                <a:cs typeface="Arial" pitchFamily="34" charset="0"/>
              </a:defRPr>
            </a:lvl2pPr>
            <a:lvl3pPr marL="1079500" indent="-233363" algn="l" rtl="0" eaLnBrk="0" fontAlgn="base" hangingPunct="0">
              <a:lnSpc>
                <a:spcPct val="100000"/>
              </a:lnSpc>
              <a:spcBef>
                <a:spcPts val="300"/>
              </a:spcBef>
              <a:spcAft>
                <a:spcPts val="300"/>
              </a:spcAft>
              <a:buClr>
                <a:srgbClr val="86BC25"/>
              </a:buClr>
              <a:buSzPct val="60000"/>
              <a:buChar char="•"/>
              <a:defRPr sz="1200">
                <a:solidFill>
                  <a:srgbClr val="595959"/>
                </a:solidFill>
                <a:latin typeface="Arial" pitchFamily="34" charset="0"/>
                <a:ea typeface="MS PGothic" pitchFamily="34" charset="-128"/>
                <a:cs typeface="Arial" pitchFamily="34" charset="0"/>
              </a:defRPr>
            </a:lvl3pPr>
            <a:lvl4pPr marL="1439863" indent="-233363" algn="l" rtl="0" eaLnBrk="0" fontAlgn="base" hangingPunct="0">
              <a:lnSpc>
                <a:spcPct val="100000"/>
              </a:lnSpc>
              <a:spcBef>
                <a:spcPts val="300"/>
              </a:spcBef>
              <a:spcAft>
                <a:spcPts val="300"/>
              </a:spcAft>
              <a:buClr>
                <a:srgbClr val="86BC25"/>
              </a:buClr>
              <a:buSzPct val="60000"/>
              <a:buChar char="•"/>
              <a:defRPr sz="1200">
                <a:solidFill>
                  <a:srgbClr val="595959"/>
                </a:solidFill>
                <a:latin typeface="Arial" pitchFamily="34" charset="0"/>
                <a:ea typeface="MS PGothic" pitchFamily="34" charset="-128"/>
                <a:cs typeface="Arial" pitchFamily="34" charset="0"/>
              </a:defRPr>
            </a:lvl4pPr>
            <a:lvl5pPr marL="1798638" indent="-233363" algn="l" rtl="0" eaLnBrk="0" fontAlgn="base" hangingPunct="0">
              <a:lnSpc>
                <a:spcPct val="100000"/>
              </a:lnSpc>
              <a:spcBef>
                <a:spcPts val="300"/>
              </a:spcBef>
              <a:spcAft>
                <a:spcPts val="300"/>
              </a:spcAft>
              <a:buClr>
                <a:srgbClr val="86BC25"/>
              </a:buClr>
              <a:buSzPct val="60000"/>
              <a:buChar char="•"/>
              <a:defRPr sz="1200">
                <a:solidFill>
                  <a:srgbClr val="595959"/>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marL="0" indent="0">
              <a:spcBef>
                <a:spcPts val="0"/>
              </a:spcBef>
              <a:spcAft>
                <a:spcPts val="0"/>
              </a:spcAft>
              <a:buNone/>
            </a:pPr>
            <a:r>
              <a:rPr lang="en-US" sz="1200" dirty="0">
                <a:solidFill>
                  <a:srgbClr val="008000"/>
                </a:solidFill>
                <a:latin typeface="Courier New"/>
                <a:cs typeface="Courier New"/>
              </a:rPr>
              <a:t>//</a:t>
            </a:r>
            <a:r>
              <a:rPr lang="en-US" sz="1200" dirty="0">
                <a:solidFill>
                  <a:srgbClr val="C0C0C0"/>
                </a:solidFill>
                <a:latin typeface="Courier New"/>
                <a:cs typeface="Courier New"/>
              </a:rPr>
              <a:t> </a:t>
            </a:r>
            <a:r>
              <a:rPr lang="en-US" sz="1200" dirty="0">
                <a:solidFill>
                  <a:srgbClr val="008000"/>
                </a:solidFill>
                <a:latin typeface="Courier New"/>
                <a:cs typeface="Courier New"/>
              </a:rPr>
              <a:t>Avoid acronyms, use camel-case</a:t>
            </a:r>
          </a:p>
          <a:p>
            <a:pPr marL="0" indent="0">
              <a:spcBef>
                <a:spcPts val="0"/>
              </a:spcBef>
              <a:spcAft>
                <a:spcPts val="0"/>
              </a:spcAft>
              <a:buNone/>
            </a:pPr>
            <a:r>
              <a:rPr lang="en-US" sz="1200" dirty="0">
                <a:solidFill>
                  <a:srgbClr val="008000"/>
                </a:solidFill>
                <a:latin typeface="Courier New"/>
                <a:cs typeface="Courier New"/>
              </a:rPr>
              <a:t>//</a:t>
            </a:r>
            <a:r>
              <a:rPr lang="en-US" sz="1200" dirty="0">
                <a:solidFill>
                  <a:srgbClr val="C0C0C0"/>
                </a:solidFill>
                <a:latin typeface="Courier New"/>
                <a:cs typeface="Courier New"/>
              </a:rPr>
              <a:t> </a:t>
            </a:r>
            <a:r>
              <a:rPr lang="en-US" sz="1200" dirty="0">
                <a:solidFill>
                  <a:srgbClr val="008000"/>
                </a:solidFill>
                <a:latin typeface="Courier New"/>
                <a:cs typeface="Courier New"/>
              </a:rPr>
              <a:t>Class names with capital first letter</a:t>
            </a:r>
          </a:p>
          <a:p>
            <a:pPr marL="0" indent="0">
              <a:spcBef>
                <a:spcPts val="0"/>
              </a:spcBef>
              <a:spcAft>
                <a:spcPts val="0"/>
              </a:spcAft>
              <a:buNone/>
            </a:pPr>
            <a:r>
              <a:rPr lang="en-US" sz="1200" dirty="0">
                <a:solidFill>
                  <a:srgbClr val="008000"/>
                </a:solidFill>
                <a:latin typeface="Courier New"/>
                <a:cs typeface="Courier New"/>
              </a:rPr>
              <a:t>//</a:t>
            </a:r>
            <a:r>
              <a:rPr lang="en-US" sz="1200" dirty="0">
                <a:solidFill>
                  <a:srgbClr val="C0C0C0"/>
                </a:solidFill>
                <a:latin typeface="Courier New"/>
                <a:cs typeface="Courier New"/>
              </a:rPr>
              <a:t> </a:t>
            </a:r>
            <a:r>
              <a:rPr lang="en-US" sz="1200" dirty="0">
                <a:solidFill>
                  <a:srgbClr val="008000"/>
                </a:solidFill>
                <a:latin typeface="Courier New"/>
                <a:cs typeface="Courier New"/>
              </a:rPr>
              <a:t>Function and variable names lower case first letter </a:t>
            </a:r>
            <a:endParaRPr lang="en-US" sz="1200" dirty="0">
              <a:latin typeface="Courier New"/>
              <a:cs typeface="Courier New"/>
            </a:endParaRPr>
          </a:p>
          <a:p>
            <a:pPr marL="0" indent="0">
              <a:spcBef>
                <a:spcPts val="0"/>
              </a:spcBef>
              <a:spcAft>
                <a:spcPts val="0"/>
              </a:spcAft>
              <a:buNone/>
            </a:pPr>
            <a:endParaRPr lang="en-US" sz="1200" dirty="0">
              <a:solidFill>
                <a:srgbClr val="000080"/>
              </a:solidFill>
              <a:latin typeface="Courier New"/>
              <a:cs typeface="Courier New"/>
            </a:endParaRPr>
          </a:p>
          <a:p>
            <a:pPr marL="0" indent="0">
              <a:spcBef>
                <a:spcPts val="0"/>
              </a:spcBef>
              <a:spcAft>
                <a:spcPts val="0"/>
              </a:spcAft>
              <a:buNone/>
            </a:pPr>
            <a:r>
              <a:rPr lang="en-US" sz="1200" dirty="0">
                <a:solidFill>
                  <a:srgbClr val="000080"/>
                </a:solidFill>
                <a:latin typeface="Courier New"/>
                <a:cs typeface="Courier New"/>
              </a:rPr>
              <a:t>#include</a:t>
            </a:r>
            <a:r>
              <a:rPr lang="en-US" sz="1200" dirty="0">
                <a:solidFill>
                  <a:srgbClr val="C0C0C0"/>
                </a:solidFill>
                <a:latin typeface="Courier New"/>
                <a:cs typeface="Courier New"/>
              </a:rPr>
              <a:t> </a:t>
            </a:r>
            <a:r>
              <a:rPr lang="en-US" sz="1200" dirty="0">
                <a:solidFill>
                  <a:srgbClr val="008000"/>
                </a:solidFill>
                <a:latin typeface="Courier New"/>
                <a:cs typeface="Courier New"/>
              </a:rPr>
              <a:t>&lt;</a:t>
            </a:r>
            <a:r>
              <a:rPr lang="en-US" sz="1200" dirty="0" err="1">
                <a:solidFill>
                  <a:srgbClr val="008000"/>
                </a:solidFill>
                <a:latin typeface="Courier New"/>
                <a:cs typeface="Courier New"/>
              </a:rPr>
              <a:t>QObject</a:t>
            </a:r>
            <a:r>
              <a:rPr lang="en-US" sz="1200" dirty="0">
                <a:solidFill>
                  <a:srgbClr val="008000"/>
                </a:solidFill>
                <a:latin typeface="Courier New"/>
                <a:cs typeface="Courier New"/>
              </a:rPr>
              <a:t>&gt;</a:t>
            </a:r>
            <a:r>
              <a:rPr lang="en-US" sz="1200" dirty="0">
                <a:latin typeface="Courier New"/>
                <a:cs typeface="Courier New"/>
              </a:rPr>
              <a:t> </a:t>
            </a:r>
            <a:br>
              <a:rPr lang="en-US" sz="1200" dirty="0">
                <a:latin typeface="Courier New"/>
                <a:cs typeface="Courier New"/>
              </a:rPr>
            </a:br>
            <a:endParaRPr lang="en-US" sz="1200" dirty="0">
              <a:latin typeface="Courier New"/>
              <a:cs typeface="Courier New"/>
            </a:endParaRPr>
          </a:p>
          <a:p>
            <a:pPr marL="0" indent="0">
              <a:spcBef>
                <a:spcPts val="0"/>
              </a:spcBef>
              <a:spcAft>
                <a:spcPts val="0"/>
              </a:spcAft>
              <a:buNone/>
            </a:pPr>
            <a:r>
              <a:rPr lang="en-US" sz="1200" dirty="0">
                <a:solidFill>
                  <a:srgbClr val="808000"/>
                </a:solidFill>
                <a:latin typeface="Courier New"/>
                <a:cs typeface="Courier New"/>
              </a:rPr>
              <a:t>class</a:t>
            </a:r>
            <a:r>
              <a:rPr lang="en-US" sz="1200" dirty="0">
                <a:solidFill>
                  <a:srgbClr val="C0C0C0"/>
                </a:solidFill>
                <a:latin typeface="Courier New"/>
                <a:cs typeface="Courier New"/>
              </a:rPr>
              <a:t> </a:t>
            </a:r>
            <a:r>
              <a:rPr lang="en-US" sz="1200" dirty="0" err="1">
                <a:solidFill>
                  <a:srgbClr val="800080"/>
                </a:solidFill>
                <a:latin typeface="Courier New"/>
                <a:cs typeface="Courier New"/>
              </a:rPr>
              <a:t>CustomObject</a:t>
            </a:r>
            <a:r>
              <a:rPr lang="en-US" sz="1200" dirty="0">
                <a:solidFill>
                  <a:srgbClr val="C0C0C0"/>
                </a:solidFill>
                <a:latin typeface="Courier New"/>
                <a:cs typeface="Courier New"/>
              </a:rPr>
              <a:t> </a:t>
            </a:r>
            <a:r>
              <a:rPr lang="en-US" sz="1200" dirty="0">
                <a:latin typeface="Courier New"/>
                <a:cs typeface="Courier New"/>
              </a:rPr>
              <a:t>:</a:t>
            </a:r>
            <a:r>
              <a:rPr lang="en-US" sz="1200" dirty="0">
                <a:solidFill>
                  <a:srgbClr val="C0C0C0"/>
                </a:solidFill>
                <a:latin typeface="Courier New"/>
                <a:cs typeface="Courier New"/>
              </a:rPr>
              <a:t> </a:t>
            </a:r>
            <a:r>
              <a:rPr lang="en-US" sz="1200" dirty="0">
                <a:solidFill>
                  <a:srgbClr val="808000"/>
                </a:solidFill>
                <a:latin typeface="Courier New"/>
                <a:cs typeface="Courier New"/>
              </a:rPr>
              <a:t>public</a:t>
            </a:r>
            <a:r>
              <a:rPr lang="en-US" sz="1200" dirty="0">
                <a:solidFill>
                  <a:srgbClr val="C0C0C0"/>
                </a:solidFill>
                <a:latin typeface="Courier New"/>
                <a:cs typeface="Courier New"/>
              </a:rPr>
              <a:t> </a:t>
            </a:r>
            <a:r>
              <a:rPr lang="en-US" sz="1200" dirty="0" err="1">
                <a:solidFill>
                  <a:srgbClr val="800080"/>
                </a:solidFill>
                <a:latin typeface="Courier New"/>
                <a:cs typeface="Courier New"/>
              </a:rPr>
              <a:t>QObject</a:t>
            </a:r>
            <a:r>
              <a:rPr lang="en-US" sz="1200" dirty="0">
                <a:latin typeface="Courier New"/>
                <a:cs typeface="Courier New"/>
              </a:rPr>
              <a:t> </a:t>
            </a:r>
          </a:p>
          <a:p>
            <a:pPr marL="0" indent="0">
              <a:spcBef>
                <a:spcPts val="0"/>
              </a:spcBef>
              <a:spcAft>
                <a:spcPts val="0"/>
              </a:spcAft>
              <a:buNone/>
            </a:pPr>
            <a:r>
              <a:rPr lang="en-US" sz="1200" dirty="0">
                <a:latin typeface="Courier New"/>
                <a:cs typeface="Courier New"/>
              </a:rPr>
              <a:t>{ </a:t>
            </a:r>
          </a:p>
          <a:p>
            <a:pPr marL="0" indent="0">
              <a:spcBef>
                <a:spcPts val="0"/>
              </a:spcBef>
              <a:spcAft>
                <a:spcPts val="0"/>
              </a:spcAft>
              <a:buNone/>
            </a:pPr>
            <a:r>
              <a:rPr lang="en-US" sz="1200" dirty="0">
                <a:solidFill>
                  <a:srgbClr val="000080"/>
                </a:solidFill>
                <a:latin typeface="Courier New"/>
                <a:cs typeface="Courier New"/>
              </a:rPr>
              <a:t>    Q_OBJECT</a:t>
            </a:r>
            <a:r>
              <a:rPr lang="en-US" sz="1200" dirty="0">
                <a:latin typeface="Courier New"/>
                <a:cs typeface="Courier New"/>
              </a:rPr>
              <a:t> </a:t>
            </a:r>
          </a:p>
          <a:p>
            <a:pPr marL="0" indent="0">
              <a:spcBef>
                <a:spcPts val="0"/>
              </a:spcBef>
              <a:spcAft>
                <a:spcPts val="0"/>
              </a:spcAft>
              <a:buNone/>
            </a:pPr>
            <a:r>
              <a:rPr lang="en-US" sz="1200" dirty="0">
                <a:solidFill>
                  <a:srgbClr val="808000"/>
                </a:solidFill>
                <a:latin typeface="Courier New"/>
                <a:cs typeface="Courier New"/>
              </a:rPr>
              <a:t>public</a:t>
            </a:r>
            <a:r>
              <a:rPr lang="en-US" sz="1200" dirty="0">
                <a:latin typeface="Courier New"/>
                <a:cs typeface="Courier New"/>
              </a:rPr>
              <a:t>: </a:t>
            </a:r>
          </a:p>
          <a:p>
            <a:pPr marL="0" indent="0">
              <a:spcBef>
                <a:spcPts val="0"/>
              </a:spcBef>
              <a:spcAft>
                <a:spcPts val="0"/>
              </a:spcAft>
              <a:buNone/>
            </a:pPr>
            <a:r>
              <a:rPr lang="en-US" sz="1200" dirty="0">
                <a:solidFill>
                  <a:srgbClr val="808000"/>
                </a:solidFill>
                <a:latin typeface="Courier New"/>
                <a:cs typeface="Courier New"/>
              </a:rPr>
              <a:t>    explicit</a:t>
            </a:r>
            <a:r>
              <a:rPr lang="en-US" sz="1200" dirty="0">
                <a:solidFill>
                  <a:srgbClr val="C0C0C0"/>
                </a:solidFill>
                <a:latin typeface="Courier New"/>
                <a:cs typeface="Courier New"/>
              </a:rPr>
              <a:t> </a:t>
            </a:r>
            <a:r>
              <a:rPr lang="en-US" sz="1200" dirty="0" err="1">
                <a:solidFill>
                  <a:srgbClr val="800080"/>
                </a:solidFill>
                <a:latin typeface="Courier New"/>
                <a:cs typeface="Courier New"/>
              </a:rPr>
              <a:t>CustomObject</a:t>
            </a:r>
            <a:r>
              <a:rPr lang="en-US" sz="1200" dirty="0">
                <a:latin typeface="Courier New"/>
                <a:cs typeface="Courier New"/>
              </a:rPr>
              <a:t>(</a:t>
            </a:r>
            <a:r>
              <a:rPr lang="en-US" sz="1200" dirty="0" err="1">
                <a:solidFill>
                  <a:srgbClr val="800080"/>
                </a:solidFill>
                <a:latin typeface="Courier New"/>
                <a:cs typeface="Courier New"/>
              </a:rPr>
              <a:t>QObject</a:t>
            </a:r>
            <a:r>
              <a:rPr lang="en-US" sz="1200" dirty="0">
                <a:solidFill>
                  <a:srgbClr val="C0C0C0"/>
                </a:solidFill>
                <a:latin typeface="Courier New"/>
                <a:cs typeface="Courier New"/>
              </a:rPr>
              <a:t> </a:t>
            </a:r>
            <a:r>
              <a:rPr lang="en-US" sz="1200" dirty="0">
                <a:latin typeface="Courier New"/>
                <a:cs typeface="Courier New"/>
              </a:rPr>
              <a:t>*parent</a:t>
            </a:r>
            <a:r>
              <a:rPr lang="en-US" sz="1200" dirty="0">
                <a:solidFill>
                  <a:srgbClr val="C0C0C0"/>
                </a:solidFill>
                <a:latin typeface="Courier New"/>
                <a:cs typeface="Courier New"/>
              </a:rPr>
              <a:t> </a:t>
            </a:r>
            <a:r>
              <a:rPr lang="en-US" sz="1200" dirty="0">
                <a:latin typeface="Courier New"/>
                <a:cs typeface="Courier New"/>
              </a:rPr>
              <a:t>=</a:t>
            </a:r>
            <a:r>
              <a:rPr lang="en-US" sz="1200" dirty="0">
                <a:solidFill>
                  <a:srgbClr val="C0C0C0"/>
                </a:solidFill>
                <a:latin typeface="Courier New"/>
                <a:cs typeface="Courier New"/>
              </a:rPr>
              <a:t> </a:t>
            </a:r>
            <a:r>
              <a:rPr lang="en-US" sz="1200" dirty="0">
                <a:solidFill>
                  <a:srgbClr val="000080"/>
                </a:solidFill>
                <a:latin typeface="Courier New"/>
                <a:cs typeface="Courier New"/>
              </a:rPr>
              <a:t>0</a:t>
            </a:r>
            <a:r>
              <a:rPr lang="en-US" sz="1200" dirty="0">
                <a:latin typeface="Courier New"/>
                <a:cs typeface="Courier New"/>
              </a:rPr>
              <a:t>); </a:t>
            </a:r>
          </a:p>
          <a:p>
            <a:pPr marL="0" indent="0">
              <a:spcBef>
                <a:spcPts val="0"/>
              </a:spcBef>
              <a:spcAft>
                <a:spcPts val="0"/>
              </a:spcAft>
              <a:buNone/>
            </a:pPr>
            <a:r>
              <a:rPr lang="en-US" sz="1200" dirty="0">
                <a:solidFill>
                  <a:srgbClr val="808000"/>
                </a:solidFill>
                <a:latin typeface="Courier New"/>
                <a:cs typeface="Courier New"/>
              </a:rPr>
              <a:t>    void</a:t>
            </a:r>
            <a:r>
              <a:rPr lang="en-US" sz="1200" dirty="0">
                <a:solidFill>
                  <a:srgbClr val="C0C0C0"/>
                </a:solidFill>
                <a:latin typeface="Courier New"/>
                <a:cs typeface="Courier New"/>
              </a:rPr>
              <a:t> </a:t>
            </a:r>
            <a:r>
              <a:rPr lang="en-US" sz="1200" dirty="0" err="1">
                <a:latin typeface="Courier New"/>
                <a:cs typeface="Courier New"/>
              </a:rPr>
              <a:t>setString</a:t>
            </a:r>
            <a:r>
              <a:rPr lang="en-US" sz="1200" dirty="0">
                <a:latin typeface="Courier New"/>
                <a:cs typeface="Courier New"/>
              </a:rPr>
              <a:t>(</a:t>
            </a:r>
            <a:r>
              <a:rPr lang="en-US" sz="1200" dirty="0" err="1">
                <a:solidFill>
                  <a:srgbClr val="808000"/>
                </a:solidFill>
                <a:latin typeface="Courier New"/>
                <a:cs typeface="Courier New"/>
              </a:rPr>
              <a:t>const</a:t>
            </a:r>
            <a:r>
              <a:rPr lang="en-US" sz="1200" dirty="0">
                <a:solidFill>
                  <a:srgbClr val="C0C0C0"/>
                </a:solidFill>
                <a:latin typeface="Courier New"/>
                <a:cs typeface="Courier New"/>
              </a:rPr>
              <a:t> </a:t>
            </a:r>
            <a:r>
              <a:rPr lang="en-US" sz="1200" dirty="0" err="1">
                <a:solidFill>
                  <a:srgbClr val="800080"/>
                </a:solidFill>
                <a:latin typeface="Courier New"/>
                <a:cs typeface="Courier New"/>
              </a:rPr>
              <a:t>QString</a:t>
            </a:r>
            <a:r>
              <a:rPr lang="en-US" sz="1200" dirty="0">
                <a:solidFill>
                  <a:srgbClr val="C0C0C0"/>
                </a:solidFill>
                <a:latin typeface="Courier New"/>
                <a:cs typeface="Courier New"/>
              </a:rPr>
              <a:t> </a:t>
            </a:r>
            <a:r>
              <a:rPr lang="en-US" sz="1200" dirty="0">
                <a:latin typeface="Courier New"/>
                <a:cs typeface="Courier New"/>
              </a:rPr>
              <a:t>&amp;string); </a:t>
            </a:r>
          </a:p>
          <a:p>
            <a:pPr marL="0" indent="0">
              <a:spcBef>
                <a:spcPts val="0"/>
              </a:spcBef>
              <a:spcAft>
                <a:spcPts val="0"/>
              </a:spcAft>
              <a:buNone/>
            </a:pPr>
            <a:r>
              <a:rPr lang="en-US" sz="1200" dirty="0">
                <a:solidFill>
                  <a:srgbClr val="800080"/>
                </a:solidFill>
                <a:latin typeface="Courier New"/>
                <a:cs typeface="Courier New"/>
              </a:rPr>
              <a:t>    </a:t>
            </a:r>
            <a:r>
              <a:rPr lang="en-US" sz="1200" dirty="0" err="1">
                <a:solidFill>
                  <a:srgbClr val="800080"/>
                </a:solidFill>
                <a:latin typeface="Courier New"/>
                <a:cs typeface="Courier New"/>
              </a:rPr>
              <a:t>QString</a:t>
            </a:r>
            <a:r>
              <a:rPr lang="en-US" sz="1200" dirty="0">
                <a:solidFill>
                  <a:srgbClr val="C0C0C0"/>
                </a:solidFill>
                <a:latin typeface="Courier New"/>
                <a:cs typeface="Courier New"/>
              </a:rPr>
              <a:t> </a:t>
            </a:r>
            <a:r>
              <a:rPr lang="en-US" sz="1200" dirty="0">
                <a:latin typeface="Courier New"/>
                <a:cs typeface="Courier New"/>
              </a:rPr>
              <a:t>string()</a:t>
            </a:r>
            <a:r>
              <a:rPr lang="en-US" sz="1200" dirty="0">
                <a:solidFill>
                  <a:srgbClr val="C0C0C0"/>
                </a:solidFill>
                <a:latin typeface="Courier New"/>
                <a:cs typeface="Courier New"/>
              </a:rPr>
              <a:t> </a:t>
            </a:r>
            <a:r>
              <a:rPr lang="en-US" sz="1200" dirty="0" err="1">
                <a:solidFill>
                  <a:srgbClr val="808000"/>
                </a:solidFill>
                <a:latin typeface="Courier New"/>
                <a:cs typeface="Courier New"/>
              </a:rPr>
              <a:t>const</a:t>
            </a:r>
            <a:r>
              <a:rPr lang="en-US" sz="1200" dirty="0">
                <a:latin typeface="Courier New"/>
                <a:cs typeface="Courier New"/>
              </a:rPr>
              <a:t>; </a:t>
            </a:r>
          </a:p>
          <a:p>
            <a:pPr marL="0" indent="0">
              <a:spcBef>
                <a:spcPts val="0"/>
              </a:spcBef>
              <a:spcAft>
                <a:spcPts val="0"/>
              </a:spcAft>
              <a:buNone/>
            </a:pPr>
            <a:r>
              <a:rPr lang="en-US" sz="1200" dirty="0">
                <a:solidFill>
                  <a:srgbClr val="808000"/>
                </a:solidFill>
                <a:latin typeface="Courier New"/>
                <a:cs typeface="Courier New"/>
              </a:rPr>
              <a:t>protected</a:t>
            </a:r>
            <a:r>
              <a:rPr lang="en-US" sz="1200" dirty="0">
                <a:latin typeface="Courier New"/>
                <a:cs typeface="Courier New"/>
              </a:rPr>
              <a:t>: </a:t>
            </a:r>
          </a:p>
          <a:p>
            <a:pPr marL="0" indent="0">
              <a:spcBef>
                <a:spcPts val="0"/>
              </a:spcBef>
              <a:spcAft>
                <a:spcPts val="0"/>
              </a:spcAft>
              <a:buNone/>
            </a:pPr>
            <a:r>
              <a:rPr lang="en-US" sz="1200" dirty="0">
                <a:solidFill>
                  <a:srgbClr val="808000"/>
                </a:solidFill>
                <a:latin typeface="Courier New"/>
                <a:cs typeface="Courier New"/>
              </a:rPr>
              <a:t>    </a:t>
            </a:r>
            <a:r>
              <a:rPr lang="en-US" sz="1200" dirty="0" err="1">
                <a:solidFill>
                  <a:srgbClr val="808000"/>
                </a:solidFill>
                <a:latin typeface="Courier New"/>
                <a:cs typeface="Courier New"/>
              </a:rPr>
              <a:t>bool</a:t>
            </a:r>
            <a:r>
              <a:rPr lang="en-US" sz="1200" dirty="0">
                <a:solidFill>
                  <a:srgbClr val="C0C0C0"/>
                </a:solidFill>
                <a:latin typeface="Courier New"/>
                <a:cs typeface="Courier New"/>
              </a:rPr>
              <a:t> </a:t>
            </a:r>
            <a:r>
              <a:rPr lang="en-US" sz="1200" i="1" dirty="0">
                <a:solidFill>
                  <a:srgbClr val="000000"/>
                </a:solidFill>
                <a:latin typeface="Courier New"/>
                <a:cs typeface="Courier New"/>
              </a:rPr>
              <a:t>event</a:t>
            </a:r>
            <a:r>
              <a:rPr lang="en-US" sz="1200" dirty="0">
                <a:latin typeface="Courier New"/>
                <a:cs typeface="Courier New"/>
              </a:rPr>
              <a:t>(</a:t>
            </a:r>
            <a:r>
              <a:rPr lang="en-US" sz="1200" dirty="0" err="1">
                <a:solidFill>
                  <a:srgbClr val="800080"/>
                </a:solidFill>
                <a:latin typeface="Courier New"/>
                <a:cs typeface="Courier New"/>
              </a:rPr>
              <a:t>QEvent</a:t>
            </a:r>
            <a:r>
              <a:rPr lang="en-US" sz="1200" dirty="0">
                <a:solidFill>
                  <a:srgbClr val="C0C0C0"/>
                </a:solidFill>
                <a:latin typeface="Courier New"/>
                <a:cs typeface="Courier New"/>
              </a:rPr>
              <a:t> </a:t>
            </a:r>
            <a:r>
              <a:rPr lang="en-US" sz="1200" dirty="0">
                <a:latin typeface="Courier New"/>
                <a:cs typeface="Courier New"/>
              </a:rPr>
              <a:t>*event)</a:t>
            </a:r>
            <a:r>
              <a:rPr lang="en-US" sz="1200" dirty="0">
                <a:solidFill>
                  <a:srgbClr val="C0C0C0"/>
                </a:solidFill>
                <a:latin typeface="Courier New"/>
                <a:cs typeface="Courier New"/>
              </a:rPr>
              <a:t> </a:t>
            </a:r>
            <a:r>
              <a:rPr lang="en-US" sz="1200" dirty="0">
                <a:solidFill>
                  <a:srgbClr val="800080"/>
                </a:solidFill>
                <a:latin typeface="Courier New"/>
                <a:cs typeface="Courier New"/>
              </a:rPr>
              <a:t>Q_DECL_OVERRIDE</a:t>
            </a:r>
            <a:r>
              <a:rPr lang="en-US" sz="1200" dirty="0">
                <a:latin typeface="Courier New"/>
                <a:cs typeface="Courier New"/>
              </a:rPr>
              <a:t>; </a:t>
            </a:r>
          </a:p>
          <a:p>
            <a:pPr marL="0" indent="0">
              <a:spcBef>
                <a:spcPts val="0"/>
              </a:spcBef>
              <a:spcAft>
                <a:spcPts val="0"/>
              </a:spcAft>
              <a:buNone/>
            </a:pPr>
            <a:r>
              <a:rPr lang="en-US" sz="1200" dirty="0">
                <a:solidFill>
                  <a:srgbClr val="808000"/>
                </a:solidFill>
                <a:latin typeface="Courier New"/>
                <a:cs typeface="Courier New"/>
              </a:rPr>
              <a:t>private</a:t>
            </a:r>
            <a:r>
              <a:rPr lang="en-US" sz="1200" dirty="0">
                <a:latin typeface="Courier New"/>
                <a:cs typeface="Courier New"/>
              </a:rPr>
              <a:t>: </a:t>
            </a:r>
          </a:p>
          <a:p>
            <a:pPr marL="0" indent="0">
              <a:spcBef>
                <a:spcPts val="0"/>
              </a:spcBef>
              <a:spcAft>
                <a:spcPts val="0"/>
              </a:spcAft>
              <a:buNone/>
            </a:pPr>
            <a:r>
              <a:rPr lang="en-US" sz="1200" dirty="0">
                <a:solidFill>
                  <a:srgbClr val="800080"/>
                </a:solidFill>
                <a:latin typeface="Courier New"/>
                <a:cs typeface="Courier New"/>
              </a:rPr>
              <a:t>    </a:t>
            </a:r>
            <a:r>
              <a:rPr lang="en-US" sz="1200" dirty="0" err="1">
                <a:solidFill>
                  <a:srgbClr val="800080"/>
                </a:solidFill>
                <a:latin typeface="Courier New"/>
                <a:cs typeface="Courier New"/>
              </a:rPr>
              <a:t>QString</a:t>
            </a:r>
            <a:r>
              <a:rPr lang="en-US" sz="1200" dirty="0">
                <a:solidFill>
                  <a:srgbClr val="C0C0C0"/>
                </a:solidFill>
                <a:latin typeface="Courier New"/>
                <a:cs typeface="Courier New"/>
              </a:rPr>
              <a:t> </a:t>
            </a:r>
            <a:r>
              <a:rPr lang="en-US" sz="1200" dirty="0" err="1">
                <a:solidFill>
                  <a:srgbClr val="800000"/>
                </a:solidFill>
                <a:latin typeface="Courier New"/>
                <a:cs typeface="Courier New"/>
              </a:rPr>
              <a:t>m_string</a:t>
            </a:r>
            <a:r>
              <a:rPr lang="en-US" sz="1200" dirty="0">
                <a:latin typeface="Courier New"/>
                <a:cs typeface="Courier New"/>
              </a:rPr>
              <a:t>;</a:t>
            </a:r>
            <a:r>
              <a:rPr lang="en-US" sz="1200" dirty="0">
                <a:solidFill>
                  <a:srgbClr val="C0C0C0"/>
                </a:solidFill>
                <a:latin typeface="Courier New"/>
                <a:cs typeface="Courier New"/>
              </a:rPr>
              <a:t> </a:t>
            </a:r>
          </a:p>
          <a:p>
            <a:pPr marL="0" indent="0">
              <a:spcBef>
                <a:spcPts val="0"/>
              </a:spcBef>
              <a:spcAft>
                <a:spcPts val="0"/>
              </a:spcAft>
              <a:buNone/>
            </a:pPr>
            <a:r>
              <a:rPr lang="en-US" sz="1200" dirty="0">
                <a:latin typeface="Courier New"/>
                <a:cs typeface="Courier New"/>
              </a:rPr>
              <a:t>}; </a:t>
            </a:r>
            <a:br>
              <a:rPr lang="en-US" sz="1200" dirty="0">
                <a:latin typeface="Courier New"/>
                <a:cs typeface="Courier New"/>
              </a:rPr>
            </a:br>
            <a:endParaRPr lang="en-GB" sz="1200" dirty="0">
              <a:solidFill>
                <a:srgbClr val="008000"/>
              </a:solidFill>
              <a:latin typeface="Courier New"/>
              <a:cs typeface="Courier New"/>
            </a:endParaRPr>
          </a:p>
        </p:txBody>
      </p:sp>
      <p:sp>
        <p:nvSpPr>
          <p:cNvPr id="6" name="Content Placeholder 2"/>
          <p:cNvSpPr txBox="1">
            <a:spLocks/>
          </p:cNvSpPr>
          <p:nvPr/>
        </p:nvSpPr>
        <p:spPr>
          <a:xfrm>
            <a:off x="321336" y="3810661"/>
            <a:ext cx="11629944" cy="2498661"/>
          </a:xfrm>
          <a:prstGeom prst="rect">
            <a:avLst/>
          </a:prstGeom>
          <a:solidFill>
            <a:schemeClr val="bg1">
              <a:lumMod val="95000"/>
            </a:schemeClr>
          </a:solidFill>
          <a:ln>
            <a:solidFill>
              <a:schemeClr val="accent1"/>
            </a:solidFill>
          </a:ln>
          <a:effectLst/>
        </p:spPr>
        <p:txBody>
          <a:bodyPr lIns="117226" tIns="58613" rIns="117226" bIns="58613"/>
          <a:lstStyle>
            <a:lvl1pPr marL="342900" indent="-233363" algn="l" rtl="0" eaLnBrk="0" fontAlgn="base" hangingPunct="0">
              <a:spcBef>
                <a:spcPts val="600"/>
              </a:spcBef>
              <a:spcAft>
                <a:spcPts val="600"/>
              </a:spcAft>
              <a:buClr>
                <a:srgbClr val="86BC25"/>
              </a:buClr>
              <a:buSzPct val="60000"/>
              <a:buChar char="•"/>
              <a:defRPr sz="1400">
                <a:solidFill>
                  <a:srgbClr val="595959"/>
                </a:solidFill>
                <a:latin typeface="Arial" pitchFamily="34" charset="0"/>
                <a:ea typeface="MS PGothic" pitchFamily="34" charset="-128"/>
                <a:cs typeface="Arial" pitchFamily="34" charset="0"/>
              </a:defRPr>
            </a:lvl1pPr>
            <a:lvl2pPr marL="719138" indent="-233363" algn="l" rtl="0" eaLnBrk="0" fontAlgn="base" hangingPunct="0">
              <a:lnSpc>
                <a:spcPct val="100000"/>
              </a:lnSpc>
              <a:spcBef>
                <a:spcPts val="300"/>
              </a:spcBef>
              <a:spcAft>
                <a:spcPts val="300"/>
              </a:spcAft>
              <a:buClr>
                <a:srgbClr val="86BC25"/>
              </a:buClr>
              <a:buSzPct val="60000"/>
              <a:buChar char="•"/>
              <a:defRPr sz="1200">
                <a:solidFill>
                  <a:srgbClr val="595959"/>
                </a:solidFill>
                <a:latin typeface="Arial" pitchFamily="34" charset="0"/>
                <a:ea typeface="MS PGothic" pitchFamily="34" charset="-128"/>
                <a:cs typeface="Arial" pitchFamily="34" charset="0"/>
              </a:defRPr>
            </a:lvl2pPr>
            <a:lvl3pPr marL="1079500" indent="-233363" algn="l" rtl="0" eaLnBrk="0" fontAlgn="base" hangingPunct="0">
              <a:lnSpc>
                <a:spcPct val="100000"/>
              </a:lnSpc>
              <a:spcBef>
                <a:spcPts val="300"/>
              </a:spcBef>
              <a:spcAft>
                <a:spcPts val="300"/>
              </a:spcAft>
              <a:buClr>
                <a:srgbClr val="86BC25"/>
              </a:buClr>
              <a:buSzPct val="60000"/>
              <a:buChar char="•"/>
              <a:defRPr sz="1200">
                <a:solidFill>
                  <a:srgbClr val="595959"/>
                </a:solidFill>
                <a:latin typeface="Arial" pitchFamily="34" charset="0"/>
                <a:ea typeface="MS PGothic" pitchFamily="34" charset="-128"/>
                <a:cs typeface="Arial" pitchFamily="34" charset="0"/>
              </a:defRPr>
            </a:lvl3pPr>
            <a:lvl4pPr marL="1439863" indent="-233363" algn="l" rtl="0" eaLnBrk="0" fontAlgn="base" hangingPunct="0">
              <a:lnSpc>
                <a:spcPct val="100000"/>
              </a:lnSpc>
              <a:spcBef>
                <a:spcPts val="300"/>
              </a:spcBef>
              <a:spcAft>
                <a:spcPts val="300"/>
              </a:spcAft>
              <a:buClr>
                <a:srgbClr val="86BC25"/>
              </a:buClr>
              <a:buSzPct val="60000"/>
              <a:buChar char="•"/>
              <a:defRPr sz="1200">
                <a:solidFill>
                  <a:srgbClr val="595959"/>
                </a:solidFill>
                <a:latin typeface="Arial" pitchFamily="34" charset="0"/>
                <a:ea typeface="MS PGothic" pitchFamily="34" charset="-128"/>
                <a:cs typeface="Arial" pitchFamily="34" charset="0"/>
              </a:defRPr>
            </a:lvl4pPr>
            <a:lvl5pPr marL="1798638" indent="-233363" algn="l" rtl="0" eaLnBrk="0" fontAlgn="base" hangingPunct="0">
              <a:lnSpc>
                <a:spcPct val="100000"/>
              </a:lnSpc>
              <a:spcBef>
                <a:spcPts val="300"/>
              </a:spcBef>
              <a:spcAft>
                <a:spcPts val="300"/>
              </a:spcAft>
              <a:buClr>
                <a:srgbClr val="86BC25"/>
              </a:buClr>
              <a:buSzPct val="60000"/>
              <a:buChar char="•"/>
              <a:defRPr sz="1200">
                <a:solidFill>
                  <a:srgbClr val="595959"/>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marL="0" indent="0">
              <a:spcBef>
                <a:spcPts val="0"/>
              </a:spcBef>
              <a:spcAft>
                <a:spcPts val="0"/>
              </a:spcAft>
              <a:buNone/>
            </a:pPr>
            <a:r>
              <a:rPr lang="en-US" sz="1200" dirty="0">
                <a:solidFill>
                  <a:srgbClr val="000080"/>
                </a:solidFill>
                <a:latin typeface="Courier New"/>
                <a:cs typeface="Courier New"/>
              </a:rPr>
              <a:t>#include</a:t>
            </a:r>
            <a:r>
              <a:rPr lang="en-US" sz="1200" dirty="0">
                <a:solidFill>
                  <a:srgbClr val="C0C0C0"/>
                </a:solidFill>
                <a:latin typeface="Courier New"/>
                <a:cs typeface="Courier New"/>
              </a:rPr>
              <a:t> </a:t>
            </a:r>
            <a:r>
              <a:rPr lang="en-US" sz="1200" dirty="0">
                <a:solidFill>
                  <a:srgbClr val="008000"/>
                </a:solidFill>
                <a:latin typeface="Courier New"/>
                <a:cs typeface="Courier New"/>
              </a:rPr>
              <a:t>"</a:t>
            </a:r>
            <a:r>
              <a:rPr lang="en-US" sz="1200" dirty="0" err="1">
                <a:solidFill>
                  <a:srgbClr val="008000"/>
                </a:solidFill>
                <a:latin typeface="Courier New"/>
                <a:cs typeface="Courier New"/>
              </a:rPr>
              <a:t>customobject.h</a:t>
            </a:r>
            <a:r>
              <a:rPr lang="en-US" sz="1200" dirty="0">
                <a:solidFill>
                  <a:srgbClr val="008000"/>
                </a:solidFill>
                <a:latin typeface="Courier New"/>
                <a:cs typeface="Courier New"/>
              </a:rPr>
              <a:t>"</a:t>
            </a:r>
            <a:r>
              <a:rPr lang="en-US" sz="1200" dirty="0">
                <a:latin typeface="Courier New"/>
                <a:cs typeface="Courier New"/>
              </a:rPr>
              <a:t> </a:t>
            </a:r>
            <a:br>
              <a:rPr lang="en-US" sz="1200" dirty="0">
                <a:latin typeface="Courier New"/>
                <a:cs typeface="Courier New"/>
              </a:rPr>
            </a:br>
            <a:endParaRPr lang="en-US" sz="1200" dirty="0">
              <a:latin typeface="Courier New"/>
              <a:cs typeface="Courier New"/>
            </a:endParaRPr>
          </a:p>
          <a:p>
            <a:pPr marL="0" indent="0">
              <a:spcBef>
                <a:spcPts val="0"/>
              </a:spcBef>
              <a:spcAft>
                <a:spcPts val="0"/>
              </a:spcAft>
              <a:buNone/>
            </a:pPr>
            <a:r>
              <a:rPr lang="en-US" sz="1200" dirty="0" err="1">
                <a:solidFill>
                  <a:srgbClr val="800080"/>
                </a:solidFill>
                <a:latin typeface="Courier New"/>
                <a:cs typeface="Courier New"/>
              </a:rPr>
              <a:t>CustomObject</a:t>
            </a:r>
            <a:r>
              <a:rPr lang="en-US" sz="1200" dirty="0">
                <a:latin typeface="Courier New"/>
                <a:cs typeface="Courier New"/>
              </a:rPr>
              <a:t>::</a:t>
            </a:r>
            <a:r>
              <a:rPr lang="en-US" sz="1200" dirty="0" err="1">
                <a:latin typeface="Courier New"/>
                <a:cs typeface="Courier New"/>
              </a:rPr>
              <a:t>CustomObject</a:t>
            </a:r>
            <a:r>
              <a:rPr lang="en-US" sz="1200" dirty="0">
                <a:latin typeface="Courier New"/>
                <a:cs typeface="Courier New"/>
              </a:rPr>
              <a:t>(</a:t>
            </a:r>
            <a:r>
              <a:rPr lang="en-US" sz="1200" dirty="0" err="1">
                <a:solidFill>
                  <a:srgbClr val="800080"/>
                </a:solidFill>
                <a:latin typeface="Courier New"/>
                <a:cs typeface="Courier New"/>
              </a:rPr>
              <a:t>QObject</a:t>
            </a:r>
            <a:r>
              <a:rPr lang="en-US" sz="1200" dirty="0">
                <a:solidFill>
                  <a:srgbClr val="C0C0C0"/>
                </a:solidFill>
                <a:latin typeface="Courier New"/>
                <a:cs typeface="Courier New"/>
              </a:rPr>
              <a:t> </a:t>
            </a:r>
            <a:r>
              <a:rPr lang="en-US" sz="1200" dirty="0">
                <a:latin typeface="Courier New"/>
                <a:cs typeface="Courier New"/>
              </a:rPr>
              <a:t>*parent)</a:t>
            </a:r>
            <a:r>
              <a:rPr lang="en-US" sz="1200" dirty="0">
                <a:solidFill>
                  <a:srgbClr val="C0C0C0"/>
                </a:solidFill>
                <a:latin typeface="Courier New"/>
                <a:cs typeface="Courier New"/>
              </a:rPr>
              <a:t> </a:t>
            </a:r>
            <a:r>
              <a:rPr lang="en-US" sz="1200" dirty="0">
                <a:latin typeface="Courier New"/>
                <a:cs typeface="Courier New"/>
              </a:rPr>
              <a:t>:</a:t>
            </a:r>
            <a:r>
              <a:rPr lang="en-US" sz="1200" dirty="0">
                <a:solidFill>
                  <a:srgbClr val="C0C0C0"/>
                </a:solidFill>
                <a:latin typeface="Courier New"/>
                <a:cs typeface="Courier New"/>
              </a:rPr>
              <a:t> </a:t>
            </a:r>
            <a:r>
              <a:rPr lang="en-US" sz="1200" dirty="0" err="1">
                <a:solidFill>
                  <a:srgbClr val="800080"/>
                </a:solidFill>
                <a:latin typeface="Courier New"/>
                <a:cs typeface="Courier New"/>
              </a:rPr>
              <a:t>QObject</a:t>
            </a:r>
            <a:r>
              <a:rPr lang="en-US" sz="1200" dirty="0">
                <a:latin typeface="Courier New"/>
                <a:cs typeface="Courier New"/>
              </a:rPr>
              <a:t>(parent) { }</a:t>
            </a:r>
          </a:p>
          <a:p>
            <a:pPr marL="0" indent="0">
              <a:spcBef>
                <a:spcPts val="0"/>
              </a:spcBef>
              <a:spcAft>
                <a:spcPts val="0"/>
              </a:spcAft>
              <a:buNone/>
            </a:pPr>
            <a:r>
              <a:rPr lang="en-US" sz="1200" dirty="0">
                <a:latin typeface="Courier New"/>
                <a:cs typeface="Courier New"/>
              </a:rPr>
              <a:t> </a:t>
            </a:r>
            <a:br>
              <a:rPr lang="en-US" sz="1200" dirty="0">
                <a:latin typeface="Courier New"/>
                <a:cs typeface="Courier New"/>
              </a:rPr>
            </a:br>
            <a:r>
              <a:rPr lang="en-US" sz="1200" dirty="0">
                <a:solidFill>
                  <a:srgbClr val="808000"/>
                </a:solidFill>
                <a:latin typeface="Courier New"/>
                <a:cs typeface="Courier New"/>
              </a:rPr>
              <a:t>void</a:t>
            </a:r>
            <a:r>
              <a:rPr lang="en-US" sz="1200" dirty="0">
                <a:solidFill>
                  <a:srgbClr val="C0C0C0"/>
                </a:solidFill>
                <a:latin typeface="Courier New"/>
                <a:cs typeface="Courier New"/>
              </a:rPr>
              <a:t> </a:t>
            </a:r>
            <a:r>
              <a:rPr lang="en-US" sz="1200" dirty="0" err="1">
                <a:solidFill>
                  <a:srgbClr val="800080"/>
                </a:solidFill>
                <a:latin typeface="Courier New"/>
                <a:cs typeface="Courier New"/>
              </a:rPr>
              <a:t>CustomObject</a:t>
            </a:r>
            <a:r>
              <a:rPr lang="en-US" sz="1200" dirty="0">
                <a:latin typeface="Courier New"/>
                <a:cs typeface="Courier New"/>
              </a:rPr>
              <a:t>::</a:t>
            </a:r>
            <a:r>
              <a:rPr lang="en-US" sz="1200" dirty="0" err="1">
                <a:latin typeface="Courier New"/>
                <a:cs typeface="Courier New"/>
              </a:rPr>
              <a:t>setString</a:t>
            </a:r>
            <a:r>
              <a:rPr lang="en-US" sz="1200" dirty="0">
                <a:latin typeface="Courier New"/>
                <a:cs typeface="Courier New"/>
              </a:rPr>
              <a:t>(</a:t>
            </a:r>
            <a:r>
              <a:rPr lang="en-US" sz="1200" dirty="0" err="1">
                <a:solidFill>
                  <a:srgbClr val="808000"/>
                </a:solidFill>
                <a:latin typeface="Courier New"/>
                <a:cs typeface="Courier New"/>
              </a:rPr>
              <a:t>const</a:t>
            </a:r>
            <a:r>
              <a:rPr lang="en-US" sz="1200" dirty="0">
                <a:solidFill>
                  <a:srgbClr val="C0C0C0"/>
                </a:solidFill>
                <a:latin typeface="Courier New"/>
                <a:cs typeface="Courier New"/>
              </a:rPr>
              <a:t> </a:t>
            </a:r>
            <a:r>
              <a:rPr lang="en-US" sz="1200" dirty="0" err="1">
                <a:solidFill>
                  <a:srgbClr val="800080"/>
                </a:solidFill>
                <a:latin typeface="Courier New"/>
                <a:cs typeface="Courier New"/>
              </a:rPr>
              <a:t>QString</a:t>
            </a:r>
            <a:r>
              <a:rPr lang="en-US" sz="1200" dirty="0">
                <a:solidFill>
                  <a:srgbClr val="C0C0C0"/>
                </a:solidFill>
                <a:latin typeface="Courier New"/>
                <a:cs typeface="Courier New"/>
              </a:rPr>
              <a:t> </a:t>
            </a:r>
            <a:r>
              <a:rPr lang="en-US" sz="1200" dirty="0">
                <a:latin typeface="Courier New"/>
                <a:cs typeface="Courier New"/>
              </a:rPr>
              <a:t>&amp;string) </a:t>
            </a:r>
          </a:p>
          <a:p>
            <a:pPr marL="0" indent="0">
              <a:spcBef>
                <a:spcPts val="0"/>
              </a:spcBef>
              <a:spcAft>
                <a:spcPts val="0"/>
              </a:spcAft>
              <a:buNone/>
            </a:pPr>
            <a:r>
              <a:rPr lang="en-US" sz="1200" dirty="0">
                <a:latin typeface="Courier New"/>
                <a:cs typeface="Courier New"/>
              </a:rPr>
              <a:t>{ </a:t>
            </a:r>
          </a:p>
          <a:p>
            <a:pPr marL="0" indent="0">
              <a:spcBef>
                <a:spcPts val="0"/>
              </a:spcBef>
              <a:spcAft>
                <a:spcPts val="0"/>
              </a:spcAft>
              <a:buNone/>
            </a:pPr>
            <a:r>
              <a:rPr lang="en-US" sz="1200" dirty="0">
                <a:solidFill>
                  <a:srgbClr val="808000"/>
                </a:solidFill>
                <a:latin typeface="Courier New"/>
                <a:cs typeface="Courier New"/>
              </a:rPr>
              <a:t>    if</a:t>
            </a:r>
            <a:r>
              <a:rPr lang="en-US" sz="1200" dirty="0">
                <a:solidFill>
                  <a:srgbClr val="C0C0C0"/>
                </a:solidFill>
                <a:latin typeface="Courier New"/>
                <a:cs typeface="Courier New"/>
              </a:rPr>
              <a:t> </a:t>
            </a:r>
            <a:r>
              <a:rPr lang="en-US" sz="1200" dirty="0">
                <a:latin typeface="Courier New"/>
                <a:cs typeface="Courier New"/>
              </a:rPr>
              <a:t>(string</a:t>
            </a:r>
            <a:r>
              <a:rPr lang="en-US" sz="1200" dirty="0">
                <a:solidFill>
                  <a:srgbClr val="C0C0C0"/>
                </a:solidFill>
                <a:latin typeface="Courier New"/>
                <a:cs typeface="Courier New"/>
              </a:rPr>
              <a:t> </a:t>
            </a:r>
            <a:r>
              <a:rPr lang="en-US" sz="1200" dirty="0">
                <a:latin typeface="Courier New"/>
                <a:cs typeface="Courier New"/>
              </a:rPr>
              <a:t>!=</a:t>
            </a:r>
            <a:r>
              <a:rPr lang="en-US" sz="1200" dirty="0">
                <a:solidFill>
                  <a:srgbClr val="C0C0C0"/>
                </a:solidFill>
                <a:latin typeface="Courier New"/>
                <a:cs typeface="Courier New"/>
              </a:rPr>
              <a:t> </a:t>
            </a:r>
            <a:r>
              <a:rPr lang="en-US" sz="1200" dirty="0" err="1">
                <a:solidFill>
                  <a:srgbClr val="800000"/>
                </a:solidFill>
                <a:latin typeface="Courier New"/>
                <a:cs typeface="Courier New"/>
              </a:rPr>
              <a:t>m_string</a:t>
            </a:r>
            <a:r>
              <a:rPr lang="en-US" sz="1200" dirty="0">
                <a:latin typeface="Courier New"/>
                <a:cs typeface="Courier New"/>
              </a:rPr>
              <a:t>) </a:t>
            </a:r>
            <a:r>
              <a:rPr lang="en-US" sz="1200" dirty="0" err="1">
                <a:solidFill>
                  <a:srgbClr val="800000"/>
                </a:solidFill>
                <a:latin typeface="Courier New"/>
                <a:cs typeface="Courier New"/>
              </a:rPr>
              <a:t>m_string</a:t>
            </a:r>
            <a:r>
              <a:rPr lang="en-US" sz="1200" dirty="0">
                <a:solidFill>
                  <a:srgbClr val="C0C0C0"/>
                </a:solidFill>
                <a:latin typeface="Courier New"/>
                <a:cs typeface="Courier New"/>
              </a:rPr>
              <a:t> </a:t>
            </a:r>
            <a:r>
              <a:rPr lang="en-US" sz="1200" dirty="0">
                <a:latin typeface="Courier New"/>
                <a:cs typeface="Courier New"/>
              </a:rPr>
              <a:t>=</a:t>
            </a:r>
            <a:r>
              <a:rPr lang="en-US" sz="1200" dirty="0">
                <a:solidFill>
                  <a:srgbClr val="C0C0C0"/>
                </a:solidFill>
                <a:latin typeface="Courier New"/>
                <a:cs typeface="Courier New"/>
              </a:rPr>
              <a:t> </a:t>
            </a:r>
            <a:r>
              <a:rPr lang="en-US" sz="1200" dirty="0">
                <a:latin typeface="Courier New"/>
                <a:cs typeface="Courier New"/>
              </a:rPr>
              <a:t>string; </a:t>
            </a:r>
          </a:p>
          <a:p>
            <a:pPr marL="0" indent="0">
              <a:spcBef>
                <a:spcPts val="0"/>
              </a:spcBef>
              <a:spcAft>
                <a:spcPts val="0"/>
              </a:spcAft>
              <a:buNone/>
            </a:pPr>
            <a:r>
              <a:rPr lang="en-US" sz="1200" dirty="0">
                <a:latin typeface="Courier New"/>
                <a:cs typeface="Courier New"/>
              </a:rPr>
              <a:t>} </a:t>
            </a:r>
            <a:br>
              <a:rPr lang="en-US" sz="1200" dirty="0">
                <a:latin typeface="Courier New"/>
                <a:cs typeface="Courier New"/>
              </a:rPr>
            </a:br>
            <a:r>
              <a:rPr lang="en-US" sz="1200" dirty="0" err="1">
                <a:solidFill>
                  <a:srgbClr val="808000"/>
                </a:solidFill>
                <a:latin typeface="Courier New"/>
                <a:cs typeface="Courier New"/>
              </a:rPr>
              <a:t>bool</a:t>
            </a:r>
            <a:r>
              <a:rPr lang="en-US" sz="1200" dirty="0">
                <a:solidFill>
                  <a:srgbClr val="C0C0C0"/>
                </a:solidFill>
                <a:latin typeface="Courier New"/>
                <a:cs typeface="Courier New"/>
              </a:rPr>
              <a:t> </a:t>
            </a:r>
            <a:r>
              <a:rPr lang="en-US" sz="1200" dirty="0" err="1">
                <a:solidFill>
                  <a:srgbClr val="800080"/>
                </a:solidFill>
                <a:latin typeface="Courier New"/>
                <a:cs typeface="Courier New"/>
              </a:rPr>
              <a:t>CustomObject</a:t>
            </a:r>
            <a:r>
              <a:rPr lang="en-US" sz="1200" dirty="0">
                <a:latin typeface="Courier New"/>
                <a:cs typeface="Courier New"/>
              </a:rPr>
              <a:t>::</a:t>
            </a:r>
            <a:r>
              <a:rPr lang="en-US" sz="1200" i="1" dirty="0">
                <a:solidFill>
                  <a:srgbClr val="000000"/>
                </a:solidFill>
                <a:latin typeface="Courier New"/>
                <a:cs typeface="Courier New"/>
              </a:rPr>
              <a:t>event</a:t>
            </a:r>
            <a:r>
              <a:rPr lang="en-US" sz="1200" dirty="0">
                <a:latin typeface="Courier New"/>
                <a:cs typeface="Courier New"/>
              </a:rPr>
              <a:t>(</a:t>
            </a:r>
            <a:r>
              <a:rPr lang="en-US" sz="1200" dirty="0" err="1">
                <a:solidFill>
                  <a:srgbClr val="800080"/>
                </a:solidFill>
                <a:latin typeface="Courier New"/>
                <a:cs typeface="Courier New"/>
              </a:rPr>
              <a:t>QEvent</a:t>
            </a:r>
            <a:r>
              <a:rPr lang="en-US" sz="1200" dirty="0">
                <a:solidFill>
                  <a:srgbClr val="C0C0C0"/>
                </a:solidFill>
                <a:latin typeface="Courier New"/>
                <a:cs typeface="Courier New"/>
              </a:rPr>
              <a:t> </a:t>
            </a:r>
            <a:r>
              <a:rPr lang="en-US" sz="1200" dirty="0">
                <a:latin typeface="Courier New"/>
                <a:cs typeface="Courier New"/>
              </a:rPr>
              <a:t>*event) </a:t>
            </a:r>
          </a:p>
          <a:p>
            <a:pPr marL="0" indent="0">
              <a:spcBef>
                <a:spcPts val="0"/>
              </a:spcBef>
              <a:spcAft>
                <a:spcPts val="0"/>
              </a:spcAft>
              <a:buNone/>
            </a:pPr>
            <a:r>
              <a:rPr lang="en-US" sz="1200" dirty="0">
                <a:latin typeface="Courier New"/>
                <a:cs typeface="Courier New"/>
              </a:rPr>
              <a:t>{ </a:t>
            </a:r>
          </a:p>
          <a:p>
            <a:pPr marL="0" indent="0">
              <a:spcBef>
                <a:spcPts val="0"/>
              </a:spcBef>
              <a:spcAft>
                <a:spcPts val="0"/>
              </a:spcAft>
              <a:buNone/>
            </a:pPr>
            <a:r>
              <a:rPr lang="en-US" sz="1200" dirty="0">
                <a:solidFill>
                  <a:srgbClr val="008000"/>
                </a:solidFill>
                <a:latin typeface="Courier New"/>
                <a:cs typeface="Courier New"/>
              </a:rPr>
              <a:t>    //</a:t>
            </a:r>
            <a:r>
              <a:rPr lang="en-US" sz="1200" dirty="0">
                <a:solidFill>
                  <a:srgbClr val="C0C0C0"/>
                </a:solidFill>
                <a:latin typeface="Courier New"/>
                <a:cs typeface="Courier New"/>
              </a:rPr>
              <a:t> </a:t>
            </a:r>
            <a:r>
              <a:rPr lang="en-US" sz="1200" dirty="0">
                <a:solidFill>
                  <a:srgbClr val="008000"/>
                </a:solidFill>
                <a:latin typeface="Courier New"/>
                <a:cs typeface="Courier New"/>
              </a:rPr>
              <a:t>Dummy</a:t>
            </a:r>
            <a:r>
              <a:rPr lang="en-US" sz="1200" dirty="0">
                <a:solidFill>
                  <a:srgbClr val="C0C0C0"/>
                </a:solidFill>
                <a:latin typeface="Courier New"/>
                <a:cs typeface="Courier New"/>
              </a:rPr>
              <a:t> </a:t>
            </a:r>
            <a:r>
              <a:rPr lang="en-US" sz="1200" dirty="0">
                <a:solidFill>
                  <a:srgbClr val="008000"/>
                </a:solidFill>
                <a:latin typeface="Courier New"/>
                <a:cs typeface="Courier New"/>
              </a:rPr>
              <a:t>example</a:t>
            </a:r>
            <a:r>
              <a:rPr lang="en-US" sz="1200" dirty="0">
                <a:latin typeface="Courier New"/>
                <a:cs typeface="Courier New"/>
              </a:rPr>
              <a:t> </a:t>
            </a:r>
          </a:p>
          <a:p>
            <a:pPr marL="0" indent="0">
              <a:spcBef>
                <a:spcPts val="0"/>
              </a:spcBef>
              <a:spcAft>
                <a:spcPts val="0"/>
              </a:spcAft>
              <a:buNone/>
            </a:pPr>
            <a:r>
              <a:rPr lang="en-US" sz="1200" dirty="0">
                <a:solidFill>
                  <a:srgbClr val="808000"/>
                </a:solidFill>
                <a:latin typeface="Courier New"/>
                <a:cs typeface="Courier New"/>
              </a:rPr>
              <a:t>    return</a:t>
            </a:r>
            <a:r>
              <a:rPr lang="en-US" sz="1200" dirty="0">
                <a:solidFill>
                  <a:srgbClr val="C0C0C0"/>
                </a:solidFill>
                <a:latin typeface="Courier New"/>
                <a:cs typeface="Courier New"/>
              </a:rPr>
              <a:t> </a:t>
            </a:r>
            <a:r>
              <a:rPr lang="en-US" sz="1200" dirty="0" err="1">
                <a:solidFill>
                  <a:srgbClr val="800080"/>
                </a:solidFill>
                <a:latin typeface="Courier New"/>
                <a:cs typeface="Courier New"/>
              </a:rPr>
              <a:t>QObject</a:t>
            </a:r>
            <a:r>
              <a:rPr lang="en-US" sz="1200" dirty="0">
                <a:latin typeface="Courier New"/>
                <a:cs typeface="Courier New"/>
              </a:rPr>
              <a:t>::</a:t>
            </a:r>
            <a:r>
              <a:rPr lang="en-US" sz="1200" i="1" dirty="0">
                <a:solidFill>
                  <a:srgbClr val="000000"/>
                </a:solidFill>
                <a:latin typeface="Courier New"/>
                <a:cs typeface="Courier New"/>
              </a:rPr>
              <a:t>event</a:t>
            </a:r>
            <a:r>
              <a:rPr lang="en-US" sz="1200" dirty="0">
                <a:latin typeface="Courier New"/>
                <a:cs typeface="Courier New"/>
              </a:rPr>
              <a:t>(event); </a:t>
            </a:r>
          </a:p>
          <a:p>
            <a:pPr marL="0" indent="0">
              <a:spcBef>
                <a:spcPts val="0"/>
              </a:spcBef>
              <a:spcAft>
                <a:spcPts val="0"/>
              </a:spcAft>
              <a:buNone/>
            </a:pPr>
            <a:r>
              <a:rPr lang="en-US" sz="1200" dirty="0">
                <a:latin typeface="Courier New"/>
                <a:cs typeface="Courier New"/>
              </a:rPr>
              <a:t>} </a:t>
            </a:r>
            <a:endParaRPr lang="en-US" sz="1200" dirty="0">
              <a:solidFill>
                <a:srgbClr val="000000"/>
              </a:solidFill>
              <a:latin typeface="Courier New"/>
              <a:cs typeface="Courier New"/>
            </a:endParaRPr>
          </a:p>
        </p:txBody>
      </p:sp>
      <p:sp>
        <p:nvSpPr>
          <p:cNvPr id="11" name="Footer Placeholder 3">
            <a:extLst>
              <a:ext uri="{FF2B5EF4-FFF2-40B4-BE49-F238E27FC236}">
                <a16:creationId xmlns:a16="http://schemas.microsoft.com/office/drawing/2014/main" id="{5A3E1831-3C7A-1544-9545-E03E844F2450}"/>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46087647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862" y="1844824"/>
            <a:ext cx="11090275" cy="4321025"/>
          </a:xfrm>
        </p:spPr>
        <p:txBody>
          <a:bodyPr>
            <a:normAutofit/>
          </a:bodyPr>
          <a:lstStyle/>
          <a:p>
            <a:r>
              <a:rPr lang="en-US" dirty="0" err="1">
                <a:latin typeface="Courier New"/>
                <a:cs typeface="Courier New"/>
              </a:rPr>
              <a:t>QDebug</a:t>
            </a:r>
            <a:r>
              <a:rPr lang="en-US" dirty="0"/>
              <a:t> allows streaming debug information to </a:t>
            </a:r>
            <a:r>
              <a:rPr lang="en-US" dirty="0" err="1"/>
              <a:t>QString</a:t>
            </a:r>
            <a:r>
              <a:rPr lang="en-US" dirty="0"/>
              <a:t> or any </a:t>
            </a:r>
            <a:r>
              <a:rPr lang="en-US" dirty="0" err="1">
                <a:latin typeface="Courier New"/>
                <a:cs typeface="Courier New"/>
              </a:rPr>
              <a:t>QIODevice</a:t>
            </a:r>
            <a:r>
              <a:rPr lang="en-US" dirty="0"/>
              <a:t> </a:t>
            </a:r>
          </a:p>
          <a:p>
            <a:pPr lvl="1"/>
            <a:r>
              <a:rPr lang="en-US" dirty="0" err="1">
                <a:latin typeface="Courier New"/>
                <a:cs typeface="Courier New"/>
              </a:rPr>
              <a:t>QIODevice</a:t>
            </a:r>
            <a:r>
              <a:rPr lang="en-US" dirty="0"/>
              <a:t> subclasses: </a:t>
            </a:r>
            <a:r>
              <a:rPr lang="en-US" dirty="0" err="1">
                <a:latin typeface="Courier New"/>
                <a:cs typeface="Courier New"/>
              </a:rPr>
              <a:t>QBuffer</a:t>
            </a:r>
            <a:r>
              <a:rPr lang="en-US" dirty="0"/>
              <a:t>, </a:t>
            </a:r>
            <a:r>
              <a:rPr lang="en-US" dirty="0" err="1">
                <a:latin typeface="Courier New"/>
                <a:cs typeface="Courier New"/>
              </a:rPr>
              <a:t>QFileDevice</a:t>
            </a:r>
            <a:r>
              <a:rPr lang="en-US" dirty="0"/>
              <a:t>, </a:t>
            </a:r>
            <a:r>
              <a:rPr lang="en-US" dirty="0" err="1">
                <a:latin typeface="Courier New"/>
                <a:cs typeface="Courier New"/>
              </a:rPr>
              <a:t>QProcess</a:t>
            </a:r>
            <a:r>
              <a:rPr lang="en-US" dirty="0">
                <a:latin typeface="Courier New"/>
                <a:cs typeface="Courier New"/>
              </a:rPr>
              <a:t> </a:t>
            </a:r>
          </a:p>
          <a:p>
            <a:pPr lvl="1"/>
            <a:endParaRPr lang="en-US" dirty="0">
              <a:latin typeface="Courier New"/>
              <a:cs typeface="Courier New"/>
            </a:endParaRPr>
          </a:p>
          <a:p>
            <a:pPr marL="357187" lvl="1" indent="0">
              <a:buNone/>
            </a:pPr>
            <a:endParaRPr lang="en-US" dirty="0">
              <a:latin typeface="Courier New"/>
              <a:cs typeface="Courier New"/>
            </a:endParaRPr>
          </a:p>
          <a:p>
            <a:r>
              <a:rPr lang="en-US" dirty="0"/>
              <a:t>Often more convenient to use macros </a:t>
            </a:r>
            <a:r>
              <a:rPr lang="en-US" dirty="0" err="1">
                <a:latin typeface="Courier New"/>
                <a:cs typeface="Courier New"/>
              </a:rPr>
              <a:t>qInfo</a:t>
            </a:r>
            <a:r>
              <a:rPr lang="en-US" dirty="0">
                <a:latin typeface="Courier New"/>
                <a:cs typeface="Courier New"/>
              </a:rPr>
              <a:t>()</a:t>
            </a:r>
            <a:r>
              <a:rPr lang="en-US" dirty="0"/>
              <a:t>,  </a:t>
            </a:r>
            <a:r>
              <a:rPr lang="en-US" dirty="0" err="1">
                <a:latin typeface="Courier New" pitchFamily="49" charset="0"/>
                <a:cs typeface="Courier New" pitchFamily="49" charset="0"/>
              </a:rPr>
              <a:t>qDebug</a:t>
            </a:r>
            <a:r>
              <a:rPr lang="en-US" dirty="0">
                <a:latin typeface="Courier New" pitchFamily="49" charset="0"/>
                <a:cs typeface="Courier New" pitchFamily="49" charset="0"/>
              </a:rPr>
              <a:t>()</a:t>
            </a:r>
            <a:r>
              <a:rPr lang="en-US" dirty="0"/>
              <a:t>, </a:t>
            </a:r>
            <a:r>
              <a:rPr lang="en-US" dirty="0" err="1">
                <a:latin typeface="Courier New" pitchFamily="49" charset="0"/>
                <a:cs typeface="Courier New" pitchFamily="49" charset="0"/>
              </a:rPr>
              <a:t>qWarning</a:t>
            </a:r>
            <a:r>
              <a:rPr lang="en-US" dirty="0">
                <a:latin typeface="Courier New" pitchFamily="49" charset="0"/>
                <a:cs typeface="Courier New" pitchFamily="49" charset="0"/>
              </a:rPr>
              <a:t>()</a:t>
            </a:r>
            <a:r>
              <a:rPr lang="en-US" dirty="0"/>
              <a:t>, </a:t>
            </a:r>
            <a:r>
              <a:rPr lang="en-US" dirty="0" err="1">
                <a:latin typeface="Courier New" pitchFamily="49" charset="0"/>
                <a:cs typeface="Courier New" pitchFamily="49" charset="0"/>
              </a:rPr>
              <a:t>qCritical</a:t>
            </a:r>
            <a:r>
              <a:rPr lang="en-US" dirty="0">
                <a:latin typeface="Courier New" pitchFamily="49" charset="0"/>
                <a:cs typeface="Courier New" pitchFamily="49" charset="0"/>
              </a:rPr>
              <a:t>()</a:t>
            </a:r>
            <a:r>
              <a:rPr lang="en-US" dirty="0"/>
              <a:t>, and </a:t>
            </a:r>
            <a:r>
              <a:rPr lang="en-US" dirty="0" err="1">
                <a:latin typeface="Courier New" pitchFamily="49" charset="0"/>
                <a:cs typeface="Courier New" pitchFamily="49" charset="0"/>
              </a:rPr>
              <a:t>qFatal</a:t>
            </a:r>
            <a:r>
              <a:rPr lang="en-US" dirty="0">
                <a:latin typeface="Courier New" pitchFamily="49" charset="0"/>
                <a:cs typeface="Courier New" pitchFamily="49" charset="0"/>
              </a:rPr>
              <a:t>()</a:t>
            </a:r>
            <a:endParaRPr lang="en-US" dirty="0"/>
          </a:p>
          <a:p>
            <a:pPr lvl="1"/>
            <a:r>
              <a:rPr lang="en-US" dirty="0"/>
              <a:t>Macros expand to corresponding function calls in </a:t>
            </a:r>
            <a:r>
              <a:rPr lang="en-US" dirty="0" err="1">
                <a:latin typeface="Courier New" pitchFamily="49" charset="0"/>
                <a:cs typeface="Courier New" pitchFamily="49" charset="0"/>
              </a:rPr>
              <a:t>QMessageLogger</a:t>
            </a:r>
            <a:endParaRPr lang="en-US" dirty="0">
              <a:latin typeface="Courier New" pitchFamily="49" charset="0"/>
              <a:cs typeface="Courier New" pitchFamily="49" charset="0"/>
            </a:endParaRPr>
          </a:p>
          <a:p>
            <a:pPr lvl="1"/>
            <a:r>
              <a:rPr lang="en-US" dirty="0"/>
              <a:t>Message logger uses </a:t>
            </a:r>
            <a:r>
              <a:rPr lang="en-US" dirty="0" err="1">
                <a:latin typeface="Courier New"/>
                <a:cs typeface="Courier New"/>
              </a:rPr>
              <a:t>QtMessageHandler</a:t>
            </a:r>
            <a:endParaRPr lang="en-US" dirty="0"/>
          </a:p>
          <a:p>
            <a:pPr lvl="1"/>
            <a:r>
              <a:rPr lang="en-US" dirty="0"/>
              <a:t>Suppress messages by adding </a:t>
            </a:r>
            <a:r>
              <a:rPr lang="en-US" sz="1300" dirty="0">
                <a:latin typeface="Courier New"/>
                <a:cs typeface="Courier New"/>
              </a:rPr>
              <a:t>DEFINES += QT_NO_DEBUG_OUTPUT QT_NO_WARNING_OUTPUT QT_NO_INFO_OUTPUT </a:t>
            </a:r>
            <a:r>
              <a:rPr lang="en-US" dirty="0"/>
              <a:t>to your .pro file or installing a custom message handler</a:t>
            </a:r>
          </a:p>
          <a:p>
            <a:pPr lvl="1"/>
            <a:endParaRPr lang="en-US" dirty="0">
              <a:latin typeface="Courier New"/>
              <a:cs typeface="Courier New"/>
            </a:endParaRPr>
          </a:p>
        </p:txBody>
      </p:sp>
      <p:sp>
        <p:nvSpPr>
          <p:cNvPr id="9"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8" name="Slide Number Placeholder 3"/>
          <p:cNvSpPr>
            <a:spLocks noGrp="1"/>
          </p:cNvSpPr>
          <p:nvPr>
            <p:ph type="sldNum" sz="quarter" idx="12"/>
          </p:nvPr>
        </p:nvSpPr>
        <p:spPr/>
        <p:txBody>
          <a:bodyPr/>
          <a:lstStyle/>
          <a:p>
            <a:fld id="{ABA6B483-D54A-6F4C-ABB1-789E9E7B1B73}" type="slidenum">
              <a:rPr lang="en-US" smtClean="0"/>
              <a:pPr/>
              <a:t>35</a:t>
            </a:fld>
            <a:endParaRPr lang="en-US" dirty="0"/>
          </a:p>
        </p:txBody>
      </p:sp>
      <p:sp>
        <p:nvSpPr>
          <p:cNvPr id="2" name="Title 1"/>
          <p:cNvSpPr>
            <a:spLocks noGrp="1"/>
          </p:cNvSpPr>
          <p:nvPr>
            <p:ph type="title"/>
          </p:nvPr>
        </p:nvSpPr>
        <p:spPr/>
        <p:txBody>
          <a:bodyPr/>
          <a:lstStyle/>
          <a:p>
            <a:r>
              <a:rPr lang="en-GB" dirty="0"/>
              <a:t>Qt Debugging Aids – Logging </a:t>
            </a:r>
          </a:p>
        </p:txBody>
      </p:sp>
      <p:sp>
        <p:nvSpPr>
          <p:cNvPr id="4" name="Content Placeholder 2"/>
          <p:cNvSpPr txBox="1">
            <a:spLocks/>
          </p:cNvSpPr>
          <p:nvPr/>
        </p:nvSpPr>
        <p:spPr>
          <a:xfrm>
            <a:off x="1055440" y="5085184"/>
            <a:ext cx="10081120" cy="1053142"/>
          </a:xfrm>
          <a:prstGeom prst="rect">
            <a:avLst/>
          </a:prstGeom>
          <a:solidFill>
            <a:schemeClr val="bg1">
              <a:lumMod val="95000"/>
            </a:schemeClr>
          </a:solidFill>
          <a:ln>
            <a:solidFill>
              <a:schemeClr val="accent1"/>
            </a:solidFill>
          </a:ln>
          <a:effectLst/>
        </p:spPr>
        <p:txBody>
          <a:bodyPr vert="horz" lIns="117226" tIns="58613" rIns="117226" bIns="58613" rtlCol="0">
            <a:norm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en-US" sz="1500" dirty="0">
                <a:solidFill>
                  <a:srgbClr val="008000"/>
                </a:solidFill>
                <a:latin typeface="Courier New"/>
                <a:cs typeface="Courier New"/>
              </a:rPr>
              <a:t>// #include &lt;</a:t>
            </a:r>
            <a:r>
              <a:rPr lang="en-US" sz="1500" dirty="0" err="1">
                <a:solidFill>
                  <a:srgbClr val="008000"/>
                </a:solidFill>
                <a:latin typeface="Courier New"/>
                <a:cs typeface="Courier New"/>
              </a:rPr>
              <a:t>QtDebug</a:t>
            </a:r>
            <a:r>
              <a:rPr lang="en-US" sz="1500" dirty="0">
                <a:solidFill>
                  <a:srgbClr val="008000"/>
                </a:solidFill>
                <a:latin typeface="Courier New"/>
                <a:cs typeface="Courier New"/>
              </a:rPr>
              <a:t>&gt; </a:t>
            </a:r>
            <a:r>
              <a:rPr lang="en-US" sz="1500" dirty="0">
                <a:latin typeface="Courier New"/>
                <a:cs typeface="Courier New"/>
              </a:rPr>
              <a:t> </a:t>
            </a:r>
          </a:p>
          <a:p>
            <a:pPr indent="0">
              <a:spcBef>
                <a:spcPts val="0"/>
              </a:spcBef>
              <a:spcAft>
                <a:spcPts val="0"/>
              </a:spcAft>
              <a:buNone/>
            </a:pPr>
            <a:r>
              <a:rPr lang="en-US" sz="1500" dirty="0" err="1">
                <a:solidFill>
                  <a:srgbClr val="000080"/>
                </a:solidFill>
                <a:latin typeface="Courier New"/>
                <a:cs typeface="Courier New"/>
              </a:rPr>
              <a:t>qDebug</a:t>
            </a:r>
            <a:r>
              <a:rPr lang="en-US" sz="1500" dirty="0">
                <a:solidFill>
                  <a:srgbClr val="000000"/>
                </a:solidFill>
                <a:latin typeface="Courier New"/>
                <a:cs typeface="Courier New"/>
              </a:rPr>
              <a:t>(</a:t>
            </a:r>
            <a:r>
              <a:rPr lang="en-US" sz="1500" dirty="0">
                <a:solidFill>
                  <a:srgbClr val="008000"/>
                </a:solidFill>
                <a:latin typeface="Courier New"/>
                <a:cs typeface="Courier New"/>
              </a:rPr>
              <a:t>"Method</a:t>
            </a:r>
            <a:r>
              <a:rPr lang="en-US" sz="1500" dirty="0">
                <a:solidFill>
                  <a:srgbClr val="C0C0C0"/>
                </a:solidFill>
                <a:latin typeface="Courier New"/>
                <a:cs typeface="Courier New"/>
              </a:rPr>
              <a:t> </a:t>
            </a:r>
            <a:r>
              <a:rPr lang="en-US" sz="1500" dirty="0">
                <a:solidFill>
                  <a:srgbClr val="008000"/>
                </a:solidFill>
                <a:latin typeface="Courier New"/>
                <a:cs typeface="Courier New"/>
              </a:rPr>
              <a:t>computed:</a:t>
            </a:r>
            <a:r>
              <a:rPr lang="en-US" sz="1500" dirty="0">
                <a:solidFill>
                  <a:srgbClr val="C0C0C0"/>
                </a:solidFill>
                <a:latin typeface="Courier New"/>
                <a:cs typeface="Courier New"/>
              </a:rPr>
              <a:t> </a:t>
            </a:r>
            <a:r>
              <a:rPr lang="en-US" sz="1500" dirty="0">
                <a:solidFill>
                  <a:srgbClr val="008000"/>
                </a:solidFill>
                <a:latin typeface="Courier New"/>
                <a:cs typeface="Courier New"/>
              </a:rPr>
              <a:t>%d"</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r>
              <a:rPr lang="en-US" sz="1500" dirty="0" err="1">
                <a:latin typeface="Courier New"/>
                <a:cs typeface="Courier New"/>
              </a:rPr>
              <a:t>intVariable</a:t>
            </a:r>
            <a:r>
              <a:rPr lang="en-US" sz="1500" dirty="0">
                <a:solidFill>
                  <a:srgbClr val="000000"/>
                </a:solidFill>
                <a:latin typeface="Courier New"/>
                <a:cs typeface="Courier New"/>
              </a:rPr>
              <a:t>);</a:t>
            </a:r>
            <a:r>
              <a:rPr lang="en-US" sz="1500" dirty="0">
                <a:latin typeface="Courier New"/>
                <a:cs typeface="Courier New"/>
              </a:rPr>
              <a:t> </a:t>
            </a:r>
          </a:p>
          <a:p>
            <a:pPr indent="0">
              <a:spcBef>
                <a:spcPts val="0"/>
              </a:spcBef>
              <a:spcAft>
                <a:spcPts val="0"/>
              </a:spcAft>
              <a:buNone/>
            </a:pPr>
            <a:r>
              <a:rPr lang="en-US" sz="1500" dirty="0" err="1">
                <a:solidFill>
                  <a:srgbClr val="000080"/>
                </a:solidFill>
                <a:latin typeface="Courier New"/>
                <a:cs typeface="Courier New"/>
              </a:rPr>
              <a:t>qDebug</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r>
              <a:rPr lang="en-US" sz="1500" dirty="0">
                <a:solidFill>
                  <a:srgbClr val="000000"/>
                </a:solidFill>
                <a:latin typeface="Courier New"/>
                <a:cs typeface="Courier New"/>
              </a:rPr>
              <a:t>&lt;&lt;</a:t>
            </a:r>
            <a:r>
              <a:rPr lang="en-US" sz="1500" dirty="0">
                <a:solidFill>
                  <a:srgbClr val="C0C0C0"/>
                </a:solidFill>
                <a:latin typeface="Courier New"/>
                <a:cs typeface="Courier New"/>
              </a:rPr>
              <a:t> </a:t>
            </a:r>
            <a:r>
              <a:rPr lang="en-US" sz="1500" dirty="0">
                <a:solidFill>
                  <a:srgbClr val="008000"/>
                </a:solidFill>
                <a:latin typeface="Courier New"/>
                <a:cs typeface="Courier New"/>
              </a:rPr>
              <a:t>"Mouse</a:t>
            </a:r>
            <a:r>
              <a:rPr lang="en-US" sz="1500" dirty="0">
                <a:solidFill>
                  <a:srgbClr val="C0C0C0"/>
                </a:solidFill>
                <a:latin typeface="Courier New"/>
                <a:cs typeface="Courier New"/>
              </a:rPr>
              <a:t> </a:t>
            </a:r>
            <a:r>
              <a:rPr lang="en-US" sz="1500" dirty="0">
                <a:solidFill>
                  <a:srgbClr val="008000"/>
                </a:solidFill>
                <a:latin typeface="Courier New"/>
                <a:cs typeface="Courier New"/>
              </a:rPr>
              <a:t>was</a:t>
            </a:r>
            <a:r>
              <a:rPr lang="en-US" sz="1500" dirty="0">
                <a:solidFill>
                  <a:srgbClr val="C0C0C0"/>
                </a:solidFill>
                <a:latin typeface="Courier New"/>
                <a:cs typeface="Courier New"/>
              </a:rPr>
              <a:t> </a:t>
            </a:r>
            <a:r>
              <a:rPr lang="en-US" sz="1500" dirty="0">
                <a:solidFill>
                  <a:srgbClr val="008000"/>
                </a:solidFill>
                <a:latin typeface="Courier New"/>
                <a:cs typeface="Courier New"/>
              </a:rPr>
              <a:t>clicked</a:t>
            </a:r>
            <a:r>
              <a:rPr lang="en-US" sz="1500" dirty="0">
                <a:solidFill>
                  <a:srgbClr val="C0C0C0"/>
                </a:solidFill>
                <a:latin typeface="Courier New"/>
                <a:cs typeface="Courier New"/>
              </a:rPr>
              <a:t> </a:t>
            </a:r>
            <a:r>
              <a:rPr lang="en-US" sz="1500" dirty="0">
                <a:solidFill>
                  <a:srgbClr val="008000"/>
                </a:solidFill>
                <a:latin typeface="Courier New"/>
                <a:cs typeface="Courier New"/>
              </a:rPr>
              <a:t>at</a:t>
            </a: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0000"/>
                </a:solidFill>
                <a:latin typeface="Courier New"/>
                <a:cs typeface="Courier New"/>
              </a:rPr>
              <a:t>&lt;&lt;</a:t>
            </a:r>
            <a:r>
              <a:rPr lang="en-US" sz="1500" dirty="0">
                <a:solidFill>
                  <a:srgbClr val="C0C0C0"/>
                </a:solidFill>
                <a:latin typeface="Courier New"/>
                <a:cs typeface="Courier New"/>
              </a:rPr>
              <a:t> </a:t>
            </a:r>
            <a:r>
              <a:rPr lang="en-US" sz="1500" dirty="0" err="1">
                <a:latin typeface="Courier New"/>
                <a:cs typeface="Courier New"/>
              </a:rPr>
              <a:t>mouseEvent</a:t>
            </a:r>
            <a:r>
              <a:rPr lang="en-US" sz="1500" dirty="0">
                <a:solidFill>
                  <a:srgbClr val="000000"/>
                </a:solidFill>
                <a:latin typeface="Courier New"/>
                <a:cs typeface="Courier New"/>
              </a:rPr>
              <a:t>-&gt;</a:t>
            </a:r>
            <a:r>
              <a:rPr lang="en-US" sz="1500" dirty="0" err="1">
                <a:solidFill>
                  <a:srgbClr val="000000"/>
                </a:solidFill>
                <a:latin typeface="Courier New"/>
                <a:cs typeface="Courier New"/>
              </a:rPr>
              <a:t>pos</a:t>
            </a:r>
            <a:r>
              <a:rPr lang="en-US" sz="1500" dirty="0">
                <a:solidFill>
                  <a:srgbClr val="000000"/>
                </a:solidFill>
                <a:latin typeface="Courier New"/>
                <a:cs typeface="Courier New"/>
              </a:rPr>
              <a:t>();</a:t>
            </a:r>
          </a:p>
          <a:p>
            <a:pPr indent="0">
              <a:spcBef>
                <a:spcPts val="0"/>
              </a:spcBef>
              <a:spcAft>
                <a:spcPts val="0"/>
              </a:spcAft>
              <a:buNone/>
            </a:pPr>
            <a:r>
              <a:rPr lang="en-US" sz="1500" dirty="0" err="1">
                <a:solidFill>
                  <a:srgbClr val="800080"/>
                </a:solidFill>
                <a:latin typeface="Courier New"/>
                <a:cs typeface="Courier New"/>
              </a:rPr>
              <a:t>QMessageLogger</a:t>
            </a:r>
            <a:r>
              <a:rPr lang="en-US" sz="1500" dirty="0">
                <a:latin typeface="Courier New"/>
                <a:cs typeface="Courier New"/>
              </a:rPr>
              <a:t>(__FILE__,</a:t>
            </a:r>
            <a:r>
              <a:rPr lang="en-US" sz="1500" dirty="0">
                <a:solidFill>
                  <a:srgbClr val="C0C0C0"/>
                </a:solidFill>
                <a:latin typeface="Courier New"/>
                <a:cs typeface="Courier New"/>
              </a:rPr>
              <a:t> </a:t>
            </a:r>
            <a:r>
              <a:rPr lang="en-US" sz="1500" dirty="0">
                <a:latin typeface="Courier New"/>
                <a:cs typeface="Courier New"/>
              </a:rPr>
              <a:t>__LINE__,</a:t>
            </a:r>
            <a:r>
              <a:rPr lang="en-US" sz="1500" dirty="0">
                <a:solidFill>
                  <a:srgbClr val="C0C0C0"/>
                </a:solidFill>
                <a:latin typeface="Courier New"/>
                <a:cs typeface="Courier New"/>
              </a:rPr>
              <a:t> </a:t>
            </a:r>
            <a:r>
              <a:rPr lang="en-US" sz="1500" dirty="0">
                <a:solidFill>
                  <a:srgbClr val="800080"/>
                </a:solidFill>
                <a:latin typeface="Courier New"/>
                <a:cs typeface="Courier New"/>
              </a:rPr>
              <a:t>Q_FUNC_INFO</a:t>
            </a:r>
            <a:r>
              <a:rPr lang="en-US" sz="1500" dirty="0">
                <a:latin typeface="Courier New"/>
                <a:cs typeface="Courier New"/>
              </a:rPr>
              <a:t>).debug()</a:t>
            </a:r>
            <a:r>
              <a:rPr lang="en-US" sz="1500" dirty="0">
                <a:solidFill>
                  <a:srgbClr val="C0C0C0"/>
                </a:solidFill>
                <a:latin typeface="Courier New"/>
                <a:cs typeface="Courier New"/>
              </a:rPr>
              <a:t> </a:t>
            </a:r>
            <a:r>
              <a:rPr lang="en-US" sz="1500" dirty="0">
                <a:latin typeface="Courier New"/>
                <a:cs typeface="Courier New"/>
              </a:rPr>
              <a:t>&lt;&lt;</a:t>
            </a:r>
            <a:r>
              <a:rPr lang="en-US" sz="1500" dirty="0">
                <a:solidFill>
                  <a:srgbClr val="C0C0C0"/>
                </a:solidFill>
                <a:latin typeface="Courier New"/>
                <a:cs typeface="Courier New"/>
              </a:rPr>
              <a:t> </a:t>
            </a:r>
            <a:r>
              <a:rPr lang="en-US" sz="1500" dirty="0">
                <a:solidFill>
                  <a:srgbClr val="008000"/>
                </a:solidFill>
                <a:latin typeface="Courier New"/>
                <a:cs typeface="Courier New"/>
              </a:rPr>
              <a:t>"Oh</a:t>
            </a:r>
            <a:r>
              <a:rPr lang="en-US" sz="1500" dirty="0">
                <a:solidFill>
                  <a:srgbClr val="C0C0C0"/>
                </a:solidFill>
                <a:latin typeface="Courier New"/>
                <a:cs typeface="Courier New"/>
              </a:rPr>
              <a:t> </a:t>
            </a:r>
            <a:r>
              <a:rPr lang="en-US" sz="1500" dirty="0">
                <a:solidFill>
                  <a:srgbClr val="008000"/>
                </a:solidFill>
                <a:latin typeface="Courier New"/>
                <a:cs typeface="Courier New"/>
              </a:rPr>
              <a:t>no”</a:t>
            </a:r>
            <a:r>
              <a:rPr lang="en-US" sz="1500" dirty="0">
                <a:latin typeface="Courier New"/>
                <a:cs typeface="Courier New"/>
              </a:rPr>
              <a:t>;</a:t>
            </a:r>
            <a:endParaRPr lang="en-US" sz="1500" dirty="0">
              <a:solidFill>
                <a:srgbClr val="000000"/>
              </a:solidFill>
              <a:latin typeface="Courier New"/>
              <a:cs typeface="Courier New"/>
            </a:endParaRPr>
          </a:p>
        </p:txBody>
      </p:sp>
      <p:sp>
        <p:nvSpPr>
          <p:cNvPr id="7" name="Content Placeholder 2"/>
          <p:cNvSpPr txBox="1">
            <a:spLocks/>
          </p:cNvSpPr>
          <p:nvPr/>
        </p:nvSpPr>
        <p:spPr>
          <a:xfrm>
            <a:off x="983432" y="2564905"/>
            <a:ext cx="10153128" cy="576064"/>
          </a:xfrm>
          <a:prstGeom prst="rect">
            <a:avLst/>
          </a:prstGeom>
          <a:solidFill>
            <a:schemeClr val="bg1">
              <a:lumMod val="95000"/>
            </a:schemeClr>
          </a:solidFill>
          <a:ln>
            <a:solidFill>
              <a:schemeClr val="accent1"/>
            </a:solidFill>
          </a:ln>
          <a:effectLst/>
        </p:spPr>
        <p:txBody>
          <a:bodyPr vert="horz" lIns="117226" tIns="58613" rIns="117226" bIns="58613" rtlCol="0">
            <a:norm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en-GB" sz="1500" dirty="0" err="1">
                <a:solidFill>
                  <a:srgbClr val="800080"/>
                </a:solidFill>
                <a:latin typeface="Courier New"/>
                <a:cs typeface="Courier New"/>
              </a:rPr>
              <a:t>QDebug</a:t>
            </a:r>
            <a:r>
              <a:rPr lang="en-GB" sz="1500" dirty="0">
                <a:solidFill>
                  <a:srgbClr val="C0C0C0"/>
                </a:solidFill>
                <a:latin typeface="Courier New"/>
                <a:cs typeface="Courier New"/>
              </a:rPr>
              <a:t> </a:t>
            </a:r>
            <a:r>
              <a:rPr lang="en-GB" sz="1500" dirty="0">
                <a:solidFill>
                  <a:srgbClr val="000000"/>
                </a:solidFill>
                <a:latin typeface="Courier New"/>
                <a:cs typeface="Courier New"/>
              </a:rPr>
              <a:t>debug(</a:t>
            </a:r>
            <a:r>
              <a:rPr lang="en-GB" sz="1500" dirty="0" err="1">
                <a:solidFill>
                  <a:schemeClr val="tx1"/>
                </a:solidFill>
                <a:latin typeface="Courier New"/>
                <a:cs typeface="Courier New"/>
              </a:rPr>
              <a:t>myDebugDevice</a:t>
            </a:r>
            <a:r>
              <a:rPr lang="en-GB" sz="1500" dirty="0">
                <a:solidFill>
                  <a:srgbClr val="000000"/>
                </a:solidFill>
                <a:latin typeface="Courier New"/>
                <a:cs typeface="Courier New"/>
              </a:rPr>
              <a:t>);</a:t>
            </a:r>
            <a:r>
              <a:rPr lang="en-GB" sz="1500" dirty="0">
                <a:solidFill>
                  <a:srgbClr val="C0C0C0"/>
                </a:solidFill>
                <a:latin typeface="Courier New"/>
                <a:cs typeface="Courier New"/>
              </a:rPr>
              <a:t> </a:t>
            </a:r>
            <a:r>
              <a:rPr lang="en-GB" sz="1500" dirty="0">
                <a:solidFill>
                  <a:srgbClr val="008000"/>
                </a:solidFill>
                <a:latin typeface="Courier New"/>
                <a:cs typeface="Courier New"/>
              </a:rPr>
              <a:t>//</a:t>
            </a:r>
            <a:r>
              <a:rPr lang="en-GB" sz="1500" dirty="0">
                <a:solidFill>
                  <a:srgbClr val="C0C0C0"/>
                </a:solidFill>
                <a:latin typeface="Courier New"/>
                <a:cs typeface="Courier New"/>
              </a:rPr>
              <a:t> </a:t>
            </a:r>
            <a:r>
              <a:rPr lang="en-GB" sz="1500" dirty="0">
                <a:solidFill>
                  <a:srgbClr val="008000"/>
                </a:solidFill>
                <a:latin typeface="Courier New"/>
                <a:cs typeface="Courier New"/>
              </a:rPr>
              <a:t>May</a:t>
            </a:r>
            <a:r>
              <a:rPr lang="en-GB" sz="1500" dirty="0">
                <a:solidFill>
                  <a:srgbClr val="C0C0C0"/>
                </a:solidFill>
                <a:latin typeface="Courier New"/>
                <a:cs typeface="Courier New"/>
              </a:rPr>
              <a:t> </a:t>
            </a:r>
            <a:r>
              <a:rPr lang="en-GB" sz="1500" dirty="0">
                <a:solidFill>
                  <a:srgbClr val="008000"/>
                </a:solidFill>
                <a:latin typeface="Courier New"/>
                <a:cs typeface="Courier New"/>
              </a:rPr>
              <a:t>be</a:t>
            </a:r>
            <a:r>
              <a:rPr lang="en-GB" sz="1500" dirty="0">
                <a:solidFill>
                  <a:srgbClr val="C0C0C0"/>
                </a:solidFill>
                <a:latin typeface="Courier New"/>
                <a:cs typeface="Courier New"/>
              </a:rPr>
              <a:t> </a:t>
            </a:r>
            <a:r>
              <a:rPr lang="en-GB" sz="1500" dirty="0" err="1">
                <a:solidFill>
                  <a:srgbClr val="008000"/>
                </a:solidFill>
                <a:latin typeface="Courier New"/>
                <a:cs typeface="Courier New"/>
              </a:rPr>
              <a:t>Qstring</a:t>
            </a:r>
            <a:r>
              <a:rPr lang="en-GB" sz="1500" dirty="0">
                <a:solidFill>
                  <a:srgbClr val="008000"/>
                </a:solidFill>
                <a:latin typeface="Courier New"/>
                <a:cs typeface="Courier New"/>
              </a:rPr>
              <a:t> too</a:t>
            </a:r>
            <a:r>
              <a:rPr lang="en-GB" sz="1500" dirty="0">
                <a:solidFill>
                  <a:srgbClr val="C0C0C0"/>
                </a:solidFill>
                <a:latin typeface="Courier New"/>
                <a:cs typeface="Courier New"/>
              </a:rPr>
              <a:t> </a:t>
            </a:r>
          </a:p>
          <a:p>
            <a:pPr indent="0">
              <a:spcBef>
                <a:spcPts val="0"/>
              </a:spcBef>
              <a:spcAft>
                <a:spcPts val="0"/>
              </a:spcAft>
              <a:buNone/>
            </a:pPr>
            <a:r>
              <a:rPr lang="en-GB" sz="1500" dirty="0">
                <a:solidFill>
                  <a:srgbClr val="000000"/>
                </a:solidFill>
                <a:latin typeface="Courier New"/>
                <a:cs typeface="Courier New"/>
              </a:rPr>
              <a:t>debug</a:t>
            </a:r>
            <a:r>
              <a:rPr lang="en-GB" sz="1500" dirty="0">
                <a:solidFill>
                  <a:srgbClr val="C0C0C0"/>
                </a:solidFill>
                <a:latin typeface="Courier New"/>
                <a:cs typeface="Courier New"/>
              </a:rPr>
              <a:t> </a:t>
            </a:r>
            <a:r>
              <a:rPr lang="en-GB" sz="1500" dirty="0">
                <a:solidFill>
                  <a:srgbClr val="000000"/>
                </a:solidFill>
                <a:latin typeface="Courier New"/>
                <a:cs typeface="Courier New"/>
              </a:rPr>
              <a:t>&lt;&lt;</a:t>
            </a:r>
            <a:r>
              <a:rPr lang="en-GB" sz="1500" dirty="0">
                <a:solidFill>
                  <a:srgbClr val="C0C0C0"/>
                </a:solidFill>
                <a:latin typeface="Courier New"/>
                <a:cs typeface="Courier New"/>
              </a:rPr>
              <a:t> </a:t>
            </a:r>
            <a:r>
              <a:rPr lang="en-GB" sz="1500" dirty="0">
                <a:solidFill>
                  <a:srgbClr val="008000"/>
                </a:solidFill>
                <a:latin typeface="Courier New"/>
                <a:cs typeface="Courier New"/>
              </a:rPr>
              <a:t>"Something</a:t>
            </a:r>
            <a:r>
              <a:rPr lang="en-GB" sz="1500" dirty="0">
                <a:solidFill>
                  <a:srgbClr val="C0C0C0"/>
                </a:solidFill>
                <a:latin typeface="Courier New"/>
                <a:cs typeface="Courier New"/>
              </a:rPr>
              <a:t> </a:t>
            </a:r>
            <a:r>
              <a:rPr lang="en-GB" sz="1500" dirty="0">
                <a:solidFill>
                  <a:srgbClr val="008000"/>
                </a:solidFill>
                <a:latin typeface="Courier New"/>
                <a:cs typeface="Courier New"/>
              </a:rPr>
              <a:t>happened"</a:t>
            </a:r>
            <a:r>
              <a:rPr lang="en-GB" sz="1500" dirty="0">
                <a:solidFill>
                  <a:srgbClr val="000000"/>
                </a:solidFill>
                <a:latin typeface="Courier New"/>
                <a:cs typeface="Courier New"/>
              </a:rPr>
              <a:t>;</a:t>
            </a:r>
            <a:endParaRPr lang="en-GB" sz="1500" dirty="0">
              <a:solidFill>
                <a:srgbClr val="008000"/>
              </a:solidFill>
              <a:latin typeface="Courier New"/>
              <a:cs typeface="Courier New"/>
            </a:endParaRPr>
          </a:p>
        </p:txBody>
      </p:sp>
      <p:sp>
        <p:nvSpPr>
          <p:cNvPr id="10" name="Footer Placeholder 3">
            <a:extLst>
              <a:ext uri="{FF2B5EF4-FFF2-40B4-BE49-F238E27FC236}">
                <a16:creationId xmlns:a16="http://schemas.microsoft.com/office/drawing/2014/main" id="{69D31729-AE2E-9848-B090-191709E840AE}"/>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28110543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a:t>Allows controlling which messages to log and which to ignore </a:t>
            </a:r>
          </a:p>
          <a:p>
            <a:r>
              <a:rPr lang="en-GB" dirty="0"/>
              <a:t>Message types (debug, warning etc.) and categories can be enabled/disabled </a:t>
            </a:r>
          </a:p>
          <a:p>
            <a:r>
              <a:rPr lang="en-GB" dirty="0"/>
              <a:t>Define a category using </a:t>
            </a:r>
            <a:r>
              <a:rPr lang="en-GB" dirty="0" err="1">
                <a:latin typeface="Courier New"/>
                <a:cs typeface="Courier New"/>
              </a:rPr>
              <a:t>QLoggingCategory</a:t>
            </a:r>
            <a:r>
              <a:rPr lang="en-GB" dirty="0"/>
              <a:t> or use macros to declare and define categories </a:t>
            </a:r>
          </a:p>
          <a:p>
            <a:pPr lvl="1"/>
            <a:r>
              <a:rPr lang="en-GB" dirty="0">
                <a:solidFill>
                  <a:srgbClr val="800080"/>
                </a:solidFill>
                <a:latin typeface="Courier New"/>
                <a:cs typeface="Courier New"/>
              </a:rPr>
              <a:t>Q_DECLARE_LOGGING_CATEGORY</a:t>
            </a:r>
            <a:r>
              <a:rPr lang="en-GB" dirty="0">
                <a:solidFill>
                  <a:srgbClr val="000000"/>
                </a:solidFill>
                <a:latin typeface="Courier New"/>
                <a:cs typeface="Courier New"/>
              </a:rPr>
              <a:t>(</a:t>
            </a:r>
            <a:r>
              <a:rPr lang="en-GB" dirty="0" err="1">
                <a:latin typeface="Courier New"/>
                <a:cs typeface="Courier New"/>
              </a:rPr>
              <a:t>aCategory</a:t>
            </a:r>
            <a:r>
              <a:rPr lang="en-GB" dirty="0">
                <a:solidFill>
                  <a:srgbClr val="000000"/>
                </a:solidFill>
                <a:latin typeface="Courier New"/>
                <a:cs typeface="Courier New"/>
              </a:rPr>
              <a:t>)</a:t>
            </a:r>
            <a:r>
              <a:rPr lang="en-GB" dirty="0">
                <a:latin typeface="Courier New"/>
                <a:cs typeface="Courier New"/>
              </a:rPr>
              <a:t> </a:t>
            </a:r>
          </a:p>
          <a:p>
            <a:pPr lvl="1"/>
            <a:r>
              <a:rPr lang="en-GB" dirty="0">
                <a:solidFill>
                  <a:srgbClr val="800080"/>
                </a:solidFill>
                <a:latin typeface="Courier New"/>
                <a:cs typeface="Courier New"/>
              </a:rPr>
              <a:t>Q_LOGGING_CATEGORY</a:t>
            </a:r>
            <a:r>
              <a:rPr lang="en-GB" dirty="0">
                <a:solidFill>
                  <a:srgbClr val="000000"/>
                </a:solidFill>
                <a:latin typeface="Courier New"/>
                <a:cs typeface="Courier New"/>
              </a:rPr>
              <a:t>(</a:t>
            </a:r>
            <a:r>
              <a:rPr lang="en-GB" dirty="0" err="1">
                <a:latin typeface="Courier New"/>
                <a:cs typeface="Courier New"/>
              </a:rPr>
              <a:t>aCategory</a:t>
            </a:r>
            <a:r>
              <a:rPr lang="en-GB" dirty="0">
                <a:solidFill>
                  <a:srgbClr val="000000"/>
                </a:solidFill>
                <a:latin typeface="Courier New"/>
                <a:cs typeface="Courier New"/>
              </a:rPr>
              <a:t>,</a:t>
            </a:r>
            <a:r>
              <a:rPr lang="en-GB" dirty="0">
                <a:solidFill>
                  <a:srgbClr val="C0C0C0"/>
                </a:solidFill>
                <a:latin typeface="Courier New"/>
                <a:cs typeface="Courier New"/>
              </a:rPr>
              <a:t> </a:t>
            </a:r>
            <a:r>
              <a:rPr lang="en-GB" dirty="0">
                <a:solidFill>
                  <a:srgbClr val="008000"/>
                </a:solidFill>
                <a:latin typeface="Courier New"/>
                <a:cs typeface="Courier New"/>
              </a:rPr>
              <a:t>"</a:t>
            </a:r>
            <a:r>
              <a:rPr lang="en-GB" dirty="0" err="1">
                <a:solidFill>
                  <a:srgbClr val="008000"/>
                </a:solidFill>
                <a:latin typeface="Courier New"/>
                <a:cs typeface="Courier New"/>
              </a:rPr>
              <a:t>com.theqtcompany.application</a:t>
            </a:r>
            <a:r>
              <a:rPr lang="en-GB" dirty="0">
                <a:solidFill>
                  <a:srgbClr val="008000"/>
                </a:solidFill>
                <a:latin typeface="Courier New"/>
                <a:cs typeface="Courier New"/>
              </a:rPr>
              <a:t>"</a:t>
            </a:r>
            <a:r>
              <a:rPr lang="en-GB" dirty="0">
                <a:latin typeface="Courier New"/>
                <a:cs typeface="Courier New"/>
              </a:rPr>
              <a:t>, </a:t>
            </a:r>
            <a:r>
              <a:rPr lang="en-GB" dirty="0" err="1">
                <a:latin typeface="Courier New"/>
                <a:cs typeface="Courier New"/>
              </a:rPr>
              <a:t>QtWarningMsg</a:t>
            </a:r>
            <a:r>
              <a:rPr lang="en-GB" dirty="0">
                <a:latin typeface="Courier New"/>
                <a:cs typeface="Courier New"/>
              </a:rPr>
              <a:t>) </a:t>
            </a:r>
          </a:p>
          <a:p>
            <a:endParaRPr lang="en-US" dirty="0"/>
          </a:p>
          <a:p>
            <a:endParaRPr lang="en-US" dirty="0"/>
          </a:p>
        </p:txBody>
      </p:sp>
      <p:sp>
        <p:nvSpPr>
          <p:cNvPr id="9"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8" name="Slide Number Placeholder 3"/>
          <p:cNvSpPr>
            <a:spLocks noGrp="1"/>
          </p:cNvSpPr>
          <p:nvPr>
            <p:ph type="sldNum" sz="quarter" idx="12"/>
          </p:nvPr>
        </p:nvSpPr>
        <p:spPr/>
        <p:txBody>
          <a:bodyPr/>
          <a:lstStyle/>
          <a:p>
            <a:fld id="{ABA6B483-D54A-6F4C-ABB1-789E9E7B1B73}" type="slidenum">
              <a:rPr lang="en-US" smtClean="0"/>
              <a:pPr/>
              <a:t>36</a:t>
            </a:fld>
            <a:endParaRPr lang="en-US" dirty="0"/>
          </a:p>
        </p:txBody>
      </p:sp>
      <p:sp>
        <p:nvSpPr>
          <p:cNvPr id="2" name="Title 1"/>
          <p:cNvSpPr>
            <a:spLocks noGrp="1"/>
          </p:cNvSpPr>
          <p:nvPr>
            <p:ph type="title"/>
          </p:nvPr>
        </p:nvSpPr>
        <p:spPr/>
        <p:txBody>
          <a:bodyPr/>
          <a:lstStyle/>
          <a:p>
            <a:r>
              <a:rPr lang="en-GB" dirty="0"/>
              <a:t>Logging Message Categories </a:t>
            </a:r>
          </a:p>
        </p:txBody>
      </p:sp>
      <p:sp>
        <p:nvSpPr>
          <p:cNvPr id="7" name="Content Placeholder 2"/>
          <p:cNvSpPr txBox="1">
            <a:spLocks/>
          </p:cNvSpPr>
          <p:nvPr/>
        </p:nvSpPr>
        <p:spPr>
          <a:xfrm>
            <a:off x="911424" y="3861048"/>
            <a:ext cx="10225136" cy="2232248"/>
          </a:xfrm>
          <a:prstGeom prst="rect">
            <a:avLst/>
          </a:prstGeom>
          <a:solidFill>
            <a:schemeClr val="bg1">
              <a:lumMod val="95000"/>
            </a:schemeClr>
          </a:solidFill>
          <a:ln>
            <a:solidFill>
              <a:schemeClr val="accent1"/>
            </a:solidFill>
          </a:ln>
          <a:effectLst/>
        </p:spPr>
        <p:txBody>
          <a:bodyPr vert="horz" lIns="117226" tIns="58613" rIns="117226" bIns="58613" rtlCol="0">
            <a:no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en-US" sz="1500" dirty="0" err="1">
                <a:solidFill>
                  <a:srgbClr val="800080"/>
                </a:solidFill>
                <a:latin typeface="Courier New"/>
                <a:cs typeface="Courier New"/>
              </a:rPr>
              <a:t>QLoggingCategory</a:t>
            </a:r>
            <a:r>
              <a:rPr lang="en-US" sz="1500" dirty="0">
                <a:solidFill>
                  <a:srgbClr val="C0C0C0"/>
                </a:solidFill>
                <a:latin typeface="Courier New"/>
                <a:cs typeface="Courier New"/>
              </a:rPr>
              <a:t> </a:t>
            </a:r>
            <a:r>
              <a:rPr lang="en-US" sz="1500" dirty="0">
                <a:latin typeface="Courier New"/>
                <a:cs typeface="Courier New"/>
              </a:rPr>
              <a:t>category(</a:t>
            </a:r>
            <a:r>
              <a:rPr lang="en-US" sz="1500" dirty="0">
                <a:solidFill>
                  <a:srgbClr val="008000"/>
                </a:solidFill>
                <a:latin typeface="Courier New"/>
                <a:cs typeface="Courier New"/>
              </a:rPr>
              <a:t>"</a:t>
            </a:r>
            <a:r>
              <a:rPr lang="en-US" sz="1500" dirty="0" err="1">
                <a:solidFill>
                  <a:srgbClr val="008000"/>
                </a:solidFill>
                <a:latin typeface="Courier New"/>
                <a:cs typeface="Courier New"/>
              </a:rPr>
              <a:t>com.theqtcompany.app</a:t>
            </a:r>
            <a:r>
              <a:rPr lang="en-US" sz="1500" dirty="0">
                <a:solidFill>
                  <a:srgbClr val="008000"/>
                </a:solidFill>
                <a:latin typeface="Courier New"/>
                <a:cs typeface="Courier New"/>
              </a:rPr>
              <a:t>"</a:t>
            </a:r>
            <a:r>
              <a:rPr lang="en-US" sz="1500" dirty="0">
                <a:latin typeface="Courier New"/>
                <a:cs typeface="Courier New"/>
              </a:rPr>
              <a:t>); </a:t>
            </a:r>
            <a:br>
              <a:rPr lang="en-US" sz="1500" dirty="0">
                <a:latin typeface="Courier New"/>
                <a:cs typeface="Courier New"/>
              </a:rPr>
            </a:br>
            <a:r>
              <a:rPr lang="en-US" sz="1500" dirty="0" err="1">
                <a:latin typeface="Courier New"/>
                <a:cs typeface="Courier New"/>
              </a:rPr>
              <a:t>category.setEnabled</a:t>
            </a:r>
            <a:r>
              <a:rPr lang="en-US" sz="1500" dirty="0">
                <a:latin typeface="Courier New"/>
                <a:cs typeface="Courier New"/>
              </a:rPr>
              <a:t>(</a:t>
            </a:r>
            <a:r>
              <a:rPr lang="en-US" sz="1500" dirty="0" err="1">
                <a:solidFill>
                  <a:srgbClr val="800080"/>
                </a:solidFill>
                <a:latin typeface="Courier New"/>
                <a:cs typeface="Courier New"/>
              </a:rPr>
              <a:t>QtDebugMsg</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808000"/>
                </a:solidFill>
                <a:latin typeface="Courier New"/>
                <a:cs typeface="Courier New"/>
              </a:rPr>
              <a:t>false</a:t>
            </a:r>
            <a:r>
              <a:rPr lang="en-US" sz="1500" dirty="0">
                <a:latin typeface="Courier New"/>
                <a:cs typeface="Courier New"/>
              </a:rPr>
              <a:t>); </a:t>
            </a:r>
            <a:br>
              <a:rPr lang="en-US" sz="1500" dirty="0">
                <a:latin typeface="Courier New"/>
                <a:cs typeface="Courier New"/>
              </a:rPr>
            </a:br>
            <a:r>
              <a:rPr lang="en-US" sz="1500" dirty="0" err="1">
                <a:solidFill>
                  <a:srgbClr val="000080"/>
                </a:solidFill>
                <a:latin typeface="Courier New"/>
                <a:cs typeface="Courier New"/>
              </a:rPr>
              <a:t>qCWarning</a:t>
            </a:r>
            <a:r>
              <a:rPr lang="en-US" sz="1500" dirty="0">
                <a:latin typeface="Courier New"/>
                <a:cs typeface="Courier New"/>
              </a:rPr>
              <a:t>(category)</a:t>
            </a:r>
            <a:r>
              <a:rPr lang="en-US" sz="1500" dirty="0">
                <a:solidFill>
                  <a:srgbClr val="C0C0C0"/>
                </a:solidFill>
                <a:latin typeface="Courier New"/>
                <a:cs typeface="Courier New"/>
              </a:rPr>
              <a:t> </a:t>
            </a:r>
            <a:r>
              <a:rPr lang="en-US" sz="1500" dirty="0">
                <a:latin typeface="Courier New"/>
                <a:cs typeface="Courier New"/>
              </a:rPr>
              <a:t>&lt;&lt;</a:t>
            </a:r>
            <a:r>
              <a:rPr lang="en-US" sz="1500" dirty="0">
                <a:solidFill>
                  <a:srgbClr val="C0C0C0"/>
                </a:solidFill>
                <a:latin typeface="Courier New"/>
                <a:cs typeface="Courier New"/>
              </a:rPr>
              <a:t> </a:t>
            </a:r>
            <a:r>
              <a:rPr lang="en-US" sz="1500" dirty="0">
                <a:solidFill>
                  <a:srgbClr val="008000"/>
                </a:solidFill>
                <a:latin typeface="Courier New"/>
                <a:cs typeface="Courier New"/>
              </a:rPr>
              <a:t>"A</a:t>
            </a:r>
            <a:r>
              <a:rPr lang="en-US" sz="1500" dirty="0">
                <a:solidFill>
                  <a:srgbClr val="C0C0C0"/>
                </a:solidFill>
                <a:latin typeface="Courier New"/>
                <a:cs typeface="Courier New"/>
              </a:rPr>
              <a:t> </a:t>
            </a:r>
            <a:r>
              <a:rPr lang="en-US" sz="1500" dirty="0">
                <a:solidFill>
                  <a:srgbClr val="008000"/>
                </a:solidFill>
                <a:latin typeface="Courier New"/>
                <a:cs typeface="Courier New"/>
              </a:rPr>
              <a:t>warning</a:t>
            </a:r>
            <a:r>
              <a:rPr lang="en-US" sz="1500" dirty="0">
                <a:solidFill>
                  <a:srgbClr val="C0C0C0"/>
                </a:solidFill>
                <a:latin typeface="Courier New"/>
                <a:cs typeface="Courier New"/>
              </a:rPr>
              <a:t> </a:t>
            </a:r>
            <a:r>
              <a:rPr lang="en-US" sz="1500" dirty="0">
                <a:solidFill>
                  <a:srgbClr val="008000"/>
                </a:solidFill>
                <a:latin typeface="Courier New"/>
                <a:cs typeface="Courier New"/>
              </a:rPr>
              <a:t>message"</a:t>
            </a:r>
            <a:r>
              <a:rPr lang="en-US" sz="1500" dirty="0">
                <a:latin typeface="Courier New"/>
                <a:cs typeface="Courier New"/>
              </a:rPr>
              <a:t>; </a:t>
            </a:r>
          </a:p>
          <a:p>
            <a:pPr indent="0">
              <a:spcBef>
                <a:spcPts val="0"/>
              </a:spcBef>
              <a:spcAft>
                <a:spcPts val="0"/>
              </a:spcAft>
              <a:buNone/>
            </a:pPr>
            <a:r>
              <a:rPr lang="en-US" sz="1500" dirty="0" err="1">
                <a:solidFill>
                  <a:srgbClr val="000080"/>
                </a:solidFill>
                <a:latin typeface="Courier New"/>
                <a:cs typeface="Courier New"/>
              </a:rPr>
              <a:t>qCDebug</a:t>
            </a:r>
            <a:r>
              <a:rPr lang="en-US" sz="1500" dirty="0">
                <a:latin typeface="Courier New"/>
                <a:cs typeface="Courier New"/>
              </a:rPr>
              <a:t>(category)</a:t>
            </a:r>
            <a:r>
              <a:rPr lang="en-US" sz="1500" dirty="0">
                <a:solidFill>
                  <a:srgbClr val="C0C0C0"/>
                </a:solidFill>
                <a:latin typeface="Courier New"/>
                <a:cs typeface="Courier New"/>
              </a:rPr>
              <a:t> </a:t>
            </a:r>
            <a:r>
              <a:rPr lang="en-US" sz="1500" dirty="0">
                <a:latin typeface="Courier New"/>
                <a:cs typeface="Courier New"/>
              </a:rPr>
              <a:t>&lt;&lt;</a:t>
            </a:r>
            <a:r>
              <a:rPr lang="en-US" sz="1500" dirty="0">
                <a:solidFill>
                  <a:srgbClr val="C0C0C0"/>
                </a:solidFill>
                <a:latin typeface="Courier New"/>
                <a:cs typeface="Courier New"/>
              </a:rPr>
              <a:t> </a:t>
            </a:r>
            <a:r>
              <a:rPr lang="en-US" sz="1500" dirty="0">
                <a:solidFill>
                  <a:srgbClr val="008000"/>
                </a:solidFill>
                <a:latin typeface="Courier New"/>
                <a:cs typeface="Courier New"/>
              </a:rPr>
              <a:t>"This</a:t>
            </a:r>
            <a:r>
              <a:rPr lang="en-US" sz="1500" dirty="0">
                <a:solidFill>
                  <a:srgbClr val="C0C0C0"/>
                </a:solidFill>
                <a:latin typeface="Courier New"/>
                <a:cs typeface="Courier New"/>
              </a:rPr>
              <a:t> </a:t>
            </a:r>
            <a:r>
              <a:rPr lang="en-US" sz="1500" dirty="0">
                <a:solidFill>
                  <a:srgbClr val="008000"/>
                </a:solidFill>
                <a:latin typeface="Courier New"/>
                <a:cs typeface="Courier New"/>
              </a:rPr>
              <a:t>is</a:t>
            </a:r>
            <a:r>
              <a:rPr lang="en-US" sz="1500" dirty="0">
                <a:solidFill>
                  <a:srgbClr val="C0C0C0"/>
                </a:solidFill>
                <a:latin typeface="Courier New"/>
                <a:cs typeface="Courier New"/>
              </a:rPr>
              <a:t> </a:t>
            </a:r>
            <a:r>
              <a:rPr lang="en-US" sz="1500" dirty="0">
                <a:solidFill>
                  <a:srgbClr val="008000"/>
                </a:solidFill>
                <a:latin typeface="Courier New"/>
                <a:cs typeface="Courier New"/>
              </a:rPr>
              <a:t>not</a:t>
            </a:r>
            <a:r>
              <a:rPr lang="en-US" sz="1500" dirty="0">
                <a:solidFill>
                  <a:srgbClr val="C0C0C0"/>
                </a:solidFill>
                <a:latin typeface="Courier New"/>
                <a:cs typeface="Courier New"/>
              </a:rPr>
              <a:t> </a:t>
            </a:r>
            <a:r>
              <a:rPr lang="en-US" sz="1500" dirty="0">
                <a:solidFill>
                  <a:srgbClr val="008000"/>
                </a:solidFill>
                <a:latin typeface="Courier New"/>
                <a:cs typeface="Courier New"/>
              </a:rPr>
              <a:t>logged"</a:t>
            </a:r>
            <a:r>
              <a:rPr lang="en-US" sz="1500" dirty="0">
                <a:latin typeface="Courier New"/>
                <a:cs typeface="Courier New"/>
              </a:rPr>
              <a:t>; </a:t>
            </a:r>
          </a:p>
          <a:p>
            <a:pPr indent="0">
              <a:spcBef>
                <a:spcPts val="0"/>
              </a:spcBef>
              <a:spcAft>
                <a:spcPts val="0"/>
              </a:spcAft>
              <a:buNone/>
            </a:pPr>
            <a:r>
              <a:rPr lang="en-US" sz="1500" dirty="0" err="1">
                <a:solidFill>
                  <a:srgbClr val="000080"/>
                </a:solidFill>
                <a:latin typeface="Courier New"/>
                <a:cs typeface="Courier New"/>
              </a:rPr>
              <a:t>qCWarning</a:t>
            </a:r>
            <a:r>
              <a:rPr lang="en-US" sz="1500" dirty="0">
                <a:latin typeface="Courier New"/>
                <a:cs typeface="Courier New"/>
              </a:rPr>
              <a:t>(</a:t>
            </a:r>
            <a:r>
              <a:rPr lang="en-US" sz="1500" dirty="0" err="1">
                <a:latin typeface="Courier New"/>
                <a:cs typeface="Courier New"/>
              </a:rPr>
              <a:t>aCategory</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&lt;&lt;</a:t>
            </a:r>
            <a:r>
              <a:rPr lang="en-US" sz="1500" dirty="0">
                <a:solidFill>
                  <a:srgbClr val="C0C0C0"/>
                </a:solidFill>
                <a:latin typeface="Courier New"/>
                <a:cs typeface="Courier New"/>
              </a:rPr>
              <a:t> </a:t>
            </a:r>
            <a:r>
              <a:rPr lang="en-US" sz="1500" dirty="0">
                <a:solidFill>
                  <a:srgbClr val="008000"/>
                </a:solidFill>
                <a:latin typeface="Courier New"/>
                <a:cs typeface="Courier New"/>
              </a:rPr>
              <a:t>"Another</a:t>
            </a:r>
            <a:r>
              <a:rPr lang="en-US" sz="1500" dirty="0">
                <a:solidFill>
                  <a:srgbClr val="C0C0C0"/>
                </a:solidFill>
                <a:latin typeface="Courier New"/>
                <a:cs typeface="Courier New"/>
              </a:rPr>
              <a:t> </a:t>
            </a:r>
            <a:r>
              <a:rPr lang="en-US" sz="1500" dirty="0">
                <a:solidFill>
                  <a:srgbClr val="008000"/>
                </a:solidFill>
                <a:latin typeface="Courier New"/>
                <a:cs typeface="Courier New"/>
              </a:rPr>
              <a:t>warning</a:t>
            </a:r>
            <a:r>
              <a:rPr lang="en-US" sz="1500" dirty="0">
                <a:solidFill>
                  <a:srgbClr val="C0C0C0"/>
                </a:solidFill>
                <a:latin typeface="Courier New"/>
                <a:cs typeface="Courier New"/>
              </a:rPr>
              <a:t> </a:t>
            </a:r>
            <a:r>
              <a:rPr lang="en-US" sz="1500" dirty="0">
                <a:solidFill>
                  <a:srgbClr val="008000"/>
                </a:solidFill>
                <a:latin typeface="Courier New"/>
                <a:cs typeface="Courier New"/>
              </a:rPr>
              <a:t>message"</a:t>
            </a:r>
            <a:r>
              <a:rPr lang="en-US" sz="1500" dirty="0">
                <a:latin typeface="Courier New"/>
                <a:cs typeface="Courier New"/>
              </a:rPr>
              <a:t>;</a:t>
            </a:r>
          </a:p>
          <a:p>
            <a:pPr indent="0">
              <a:spcBef>
                <a:spcPts val="0"/>
              </a:spcBef>
              <a:spcAft>
                <a:spcPts val="0"/>
              </a:spcAft>
              <a:buNone/>
            </a:pPr>
            <a:endParaRPr lang="en-US" sz="1500" dirty="0">
              <a:solidFill>
                <a:srgbClr val="000000"/>
              </a:solidFill>
              <a:latin typeface="Courier New"/>
              <a:cs typeface="Courier New"/>
            </a:endParaRPr>
          </a:p>
          <a:p>
            <a:pPr indent="0">
              <a:spcBef>
                <a:spcPts val="0"/>
              </a:spcBef>
              <a:spcAft>
                <a:spcPts val="0"/>
              </a:spcAft>
              <a:buNone/>
            </a:pPr>
            <a:r>
              <a:rPr lang="en-GB" sz="1500" dirty="0">
                <a:solidFill>
                  <a:srgbClr val="008000"/>
                </a:solidFill>
                <a:latin typeface="Courier New"/>
                <a:cs typeface="Courier New"/>
              </a:rPr>
              <a:t>// </a:t>
            </a:r>
            <a:r>
              <a:rPr lang="en-US" sz="1500" dirty="0">
                <a:solidFill>
                  <a:srgbClr val="000000"/>
                </a:solidFill>
                <a:latin typeface="Courier New"/>
                <a:cs typeface="Courier New"/>
              </a:rPr>
              <a:t>Outputs: </a:t>
            </a:r>
          </a:p>
          <a:p>
            <a:pPr indent="0">
              <a:spcBef>
                <a:spcPts val="0"/>
              </a:spcBef>
              <a:spcAft>
                <a:spcPts val="0"/>
              </a:spcAft>
              <a:buNone/>
            </a:pPr>
            <a:r>
              <a:rPr lang="en-GB" sz="1500" dirty="0">
                <a:solidFill>
                  <a:srgbClr val="008000"/>
                </a:solidFill>
                <a:latin typeface="Courier New"/>
                <a:cs typeface="Courier New"/>
              </a:rPr>
              <a:t>// </a:t>
            </a:r>
            <a:r>
              <a:rPr lang="en-GB" sz="1500" dirty="0" err="1">
                <a:solidFill>
                  <a:srgbClr val="AA0000"/>
                </a:solidFill>
                <a:latin typeface="Courier New"/>
                <a:cs typeface="Courier New"/>
              </a:rPr>
              <a:t>com.theqtcompany.app</a:t>
            </a:r>
            <a:r>
              <a:rPr lang="en-GB" sz="1500" dirty="0">
                <a:solidFill>
                  <a:srgbClr val="AA0000"/>
                </a:solidFill>
                <a:latin typeface="Courier New"/>
                <a:cs typeface="Courier New"/>
              </a:rPr>
              <a:t>: A warning message</a:t>
            </a:r>
          </a:p>
          <a:p>
            <a:pPr indent="0">
              <a:spcBef>
                <a:spcPts val="0"/>
              </a:spcBef>
              <a:spcAft>
                <a:spcPts val="0"/>
              </a:spcAft>
              <a:buNone/>
            </a:pPr>
            <a:r>
              <a:rPr lang="en-GB" sz="1500" dirty="0">
                <a:solidFill>
                  <a:srgbClr val="008000"/>
                </a:solidFill>
                <a:latin typeface="Courier New"/>
                <a:cs typeface="Courier New"/>
              </a:rPr>
              <a:t>// </a:t>
            </a:r>
            <a:r>
              <a:rPr lang="en-GB" sz="1500" dirty="0" err="1">
                <a:solidFill>
                  <a:srgbClr val="AA0000"/>
                </a:solidFill>
                <a:latin typeface="Courier New"/>
                <a:cs typeface="Courier New"/>
              </a:rPr>
              <a:t>com.theqtcompany.application</a:t>
            </a:r>
            <a:r>
              <a:rPr lang="en-GB" sz="1500" dirty="0">
                <a:solidFill>
                  <a:srgbClr val="AA0000"/>
                </a:solidFill>
                <a:latin typeface="Courier New"/>
                <a:cs typeface="Courier New"/>
              </a:rPr>
              <a:t>: Another warning message</a:t>
            </a:r>
            <a:endParaRPr lang="en-GB" sz="1500" dirty="0">
              <a:latin typeface="Courier New"/>
              <a:cs typeface="Courier New"/>
            </a:endParaRPr>
          </a:p>
          <a:p>
            <a:pPr indent="0">
              <a:spcBef>
                <a:spcPts val="0"/>
              </a:spcBef>
              <a:spcAft>
                <a:spcPts val="0"/>
              </a:spcAft>
              <a:buNone/>
            </a:pPr>
            <a:endParaRPr lang="en-GB" sz="1500" dirty="0">
              <a:latin typeface="Courier New"/>
              <a:cs typeface="Courier New"/>
            </a:endParaRPr>
          </a:p>
        </p:txBody>
      </p:sp>
      <p:sp>
        <p:nvSpPr>
          <p:cNvPr id="10" name="Footer Placeholder 3">
            <a:extLst>
              <a:ext uri="{FF2B5EF4-FFF2-40B4-BE49-F238E27FC236}">
                <a16:creationId xmlns:a16="http://schemas.microsoft.com/office/drawing/2014/main" id="{7F7E2F89-AAFA-7B4E-8885-C46C09AA074D}"/>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99331126"/>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a:t>Categories may be configured globally by setting logging rules or installing a custom filter </a:t>
            </a:r>
          </a:p>
          <a:p>
            <a:pPr lvl="1"/>
            <a:r>
              <a:rPr lang="en-GB" dirty="0">
                <a:latin typeface="Courier New"/>
                <a:cs typeface="Courier New"/>
              </a:rPr>
              <a:t>&lt;category&gt;[.&lt;type&gt;] = true | false</a:t>
            </a:r>
          </a:p>
          <a:p>
            <a:pPr marL="369216" lvl="1" indent="0">
              <a:buNone/>
            </a:pPr>
            <a:endParaRPr lang="en-GB" dirty="0"/>
          </a:p>
          <a:p>
            <a:pPr marL="369216" lvl="1" indent="0">
              <a:buNone/>
            </a:pPr>
            <a:endParaRPr lang="en-GB" dirty="0"/>
          </a:p>
          <a:p>
            <a:pPr marL="369216" lvl="1" indent="0">
              <a:buNone/>
            </a:pPr>
            <a:endParaRPr lang="en-GB" dirty="0"/>
          </a:p>
          <a:p>
            <a:r>
              <a:rPr lang="en-GB" dirty="0"/>
              <a:t>Rules may be defined in four ways (rules evaluated in the following order)</a:t>
            </a:r>
          </a:p>
          <a:p>
            <a:pPr lvl="1"/>
            <a:r>
              <a:rPr lang="en-GB" dirty="0"/>
              <a:t>In a configuration file (</a:t>
            </a:r>
            <a:r>
              <a:rPr lang="en-GB" b="1" dirty="0" err="1"/>
              <a:t>QtProject</a:t>
            </a:r>
            <a:r>
              <a:rPr lang="en-GB" b="1" dirty="0"/>
              <a:t>/</a:t>
            </a:r>
            <a:r>
              <a:rPr lang="en-GB" b="1" dirty="0" err="1"/>
              <a:t>qtlogging.ini</a:t>
            </a:r>
            <a:r>
              <a:rPr lang="en-GB" dirty="0"/>
              <a:t>) using</a:t>
            </a:r>
            <a:r>
              <a:rPr lang="en-GB" dirty="0">
                <a:latin typeface="Courier New"/>
                <a:cs typeface="Courier New"/>
              </a:rPr>
              <a:t> [Rules] </a:t>
            </a:r>
            <a:r>
              <a:rPr lang="en-GB" dirty="0"/>
              <a:t>section </a:t>
            </a:r>
          </a:p>
          <a:p>
            <a:pPr lvl="1"/>
            <a:r>
              <a:rPr lang="en-GB" dirty="0"/>
              <a:t>By defining rules by </a:t>
            </a:r>
            <a:r>
              <a:rPr lang="en-GB" dirty="0" err="1">
                <a:latin typeface="Courier New"/>
                <a:cs typeface="Courier New"/>
              </a:rPr>
              <a:t>setFilterRules</a:t>
            </a:r>
            <a:r>
              <a:rPr lang="en-GB" dirty="0">
                <a:latin typeface="Courier New"/>
                <a:cs typeface="Courier New"/>
              </a:rPr>
              <a:t>()</a:t>
            </a:r>
          </a:p>
          <a:p>
            <a:pPr lvl="1"/>
            <a:r>
              <a:rPr lang="en-GB" dirty="0"/>
              <a:t>By defining a custom configuration file using the </a:t>
            </a:r>
            <a:r>
              <a:rPr lang="en-GB" dirty="0">
                <a:latin typeface="Courier New"/>
                <a:cs typeface="Courier New"/>
              </a:rPr>
              <a:t>QT_LOGGING_CONF </a:t>
            </a:r>
            <a:r>
              <a:rPr lang="en-GB" dirty="0">
                <a:cs typeface="Courier New"/>
              </a:rPr>
              <a:t>environment variable</a:t>
            </a:r>
          </a:p>
          <a:p>
            <a:pPr lvl="1"/>
            <a:r>
              <a:rPr lang="en-GB" dirty="0"/>
              <a:t>By defining rules in the </a:t>
            </a:r>
            <a:r>
              <a:rPr lang="en-GB" dirty="0">
                <a:latin typeface="Courier New"/>
                <a:cs typeface="Courier New"/>
              </a:rPr>
              <a:t>QT_LOGGING_RULES</a:t>
            </a:r>
            <a:r>
              <a:rPr lang="en-GB" dirty="0"/>
              <a:t> environment variable</a:t>
            </a:r>
          </a:p>
          <a:p>
            <a:r>
              <a:rPr lang="en-GB" dirty="0"/>
              <a:t>Or install a custom filter</a:t>
            </a:r>
          </a:p>
          <a:p>
            <a:pPr lvl="1"/>
            <a:r>
              <a:rPr lang="en-GB" dirty="0">
                <a:latin typeface="Courier New"/>
                <a:cs typeface="Courier New"/>
              </a:rPr>
              <a:t>void </a:t>
            </a:r>
            <a:r>
              <a:rPr lang="en-GB" dirty="0" err="1">
                <a:latin typeface="Courier New"/>
                <a:cs typeface="Courier New"/>
              </a:rPr>
              <a:t>myCategoryFilter</a:t>
            </a:r>
            <a:r>
              <a:rPr lang="en-GB" dirty="0">
                <a:latin typeface="Courier New"/>
                <a:cs typeface="Courier New"/>
              </a:rPr>
              <a:t>(</a:t>
            </a:r>
            <a:r>
              <a:rPr lang="en-GB" dirty="0" err="1">
                <a:latin typeface="Courier New"/>
                <a:cs typeface="Courier New"/>
              </a:rPr>
              <a:t>QLoggingCategory</a:t>
            </a:r>
            <a:r>
              <a:rPr lang="en-GB" dirty="0">
                <a:latin typeface="Courier New"/>
                <a:cs typeface="Courier New"/>
              </a:rPr>
              <a:t> *);</a:t>
            </a:r>
          </a:p>
          <a:p>
            <a:endParaRPr lang="en-US" dirty="0"/>
          </a:p>
        </p:txBody>
      </p:sp>
      <p:sp>
        <p:nvSpPr>
          <p:cNvPr id="9"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8" name="Slide Number Placeholder 3"/>
          <p:cNvSpPr>
            <a:spLocks noGrp="1"/>
          </p:cNvSpPr>
          <p:nvPr>
            <p:ph type="sldNum" sz="quarter" idx="12"/>
          </p:nvPr>
        </p:nvSpPr>
        <p:spPr/>
        <p:txBody>
          <a:bodyPr/>
          <a:lstStyle/>
          <a:p>
            <a:fld id="{ABA6B483-D54A-6F4C-ABB1-789E9E7B1B73}" type="slidenum">
              <a:rPr lang="en-US" smtClean="0"/>
              <a:pPr/>
              <a:t>37</a:t>
            </a:fld>
            <a:endParaRPr lang="en-US" dirty="0"/>
          </a:p>
        </p:txBody>
      </p:sp>
      <p:sp>
        <p:nvSpPr>
          <p:cNvPr id="2" name="Title 1"/>
          <p:cNvSpPr>
            <a:spLocks noGrp="1"/>
          </p:cNvSpPr>
          <p:nvPr>
            <p:ph type="title"/>
          </p:nvPr>
        </p:nvSpPr>
        <p:spPr/>
        <p:txBody>
          <a:bodyPr/>
          <a:lstStyle/>
          <a:p>
            <a:r>
              <a:rPr lang="en-GB" dirty="0"/>
              <a:t>Category Rules and Filters </a:t>
            </a:r>
          </a:p>
        </p:txBody>
      </p:sp>
      <p:sp>
        <p:nvSpPr>
          <p:cNvPr id="7" name="Content Placeholder 2"/>
          <p:cNvSpPr txBox="1">
            <a:spLocks/>
          </p:cNvSpPr>
          <p:nvPr/>
        </p:nvSpPr>
        <p:spPr>
          <a:xfrm>
            <a:off x="1061731" y="2564904"/>
            <a:ext cx="10074829" cy="698806"/>
          </a:xfrm>
          <a:prstGeom prst="rect">
            <a:avLst/>
          </a:prstGeom>
          <a:solidFill>
            <a:schemeClr val="bg1">
              <a:lumMod val="95000"/>
            </a:schemeClr>
          </a:solidFill>
          <a:ln>
            <a:solidFill>
              <a:schemeClr val="accent1"/>
            </a:solidFill>
          </a:ln>
          <a:effectLst/>
        </p:spPr>
        <p:txBody>
          <a:bodyPr vert="horz" lIns="117226" tIns="58613" rIns="117226" bIns="58613" rtlCol="0">
            <a:norm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fi-FI" sz="1500" dirty="0" err="1">
                <a:solidFill>
                  <a:srgbClr val="800080"/>
                </a:solidFill>
                <a:latin typeface="Courier New"/>
                <a:cs typeface="Courier New"/>
              </a:rPr>
              <a:t>QLoggingCategory</a:t>
            </a:r>
            <a:r>
              <a:rPr lang="fi-FI" sz="1500" dirty="0" err="1">
                <a:solidFill>
                  <a:srgbClr val="000000"/>
                </a:solidFill>
                <a:latin typeface="Courier New"/>
                <a:cs typeface="Courier New"/>
              </a:rPr>
              <a:t>::setFilterRules(</a:t>
            </a:r>
            <a:r>
              <a:rPr lang="fi-FI" sz="1500" dirty="0" err="1">
                <a:solidFill>
                  <a:srgbClr val="008000"/>
                </a:solidFill>
                <a:latin typeface="Courier New"/>
                <a:cs typeface="Courier New"/>
              </a:rPr>
              <a:t>"*.debug=false\n</a:t>
            </a:r>
            <a:r>
              <a:rPr lang="fi-FI" sz="1500" dirty="0">
                <a:solidFill>
                  <a:srgbClr val="008000"/>
                </a:solidFill>
                <a:latin typeface="Courier New"/>
                <a:cs typeface="Courier New"/>
              </a:rPr>
              <a:t>"</a:t>
            </a:r>
            <a:r>
              <a:rPr lang="fi-FI" sz="1500" dirty="0">
                <a:solidFill>
                  <a:srgbClr val="C0C0C0"/>
                </a:solidFill>
                <a:latin typeface="Courier New"/>
                <a:cs typeface="Courier New"/>
              </a:rPr>
              <a:t>    </a:t>
            </a:r>
          </a:p>
          <a:p>
            <a:pPr indent="0">
              <a:spcBef>
                <a:spcPts val="0"/>
              </a:spcBef>
              <a:spcAft>
                <a:spcPts val="0"/>
              </a:spcAft>
              <a:buNone/>
            </a:pPr>
            <a:r>
              <a:rPr lang="fi-FI" sz="1500" dirty="0">
                <a:solidFill>
                  <a:srgbClr val="C0C0C0"/>
                </a:solidFill>
                <a:latin typeface="Courier New"/>
                <a:cs typeface="Courier New"/>
              </a:rPr>
              <a:t>                                 </a:t>
            </a:r>
            <a:r>
              <a:rPr lang="fi-FI" sz="1500" dirty="0">
                <a:solidFill>
                  <a:srgbClr val="008000"/>
                </a:solidFill>
                <a:latin typeface="Courier New"/>
                <a:cs typeface="Courier New"/>
              </a:rPr>
              <a:t>"</a:t>
            </a:r>
            <a:r>
              <a:rPr lang="fi-FI" sz="1500" dirty="0" err="1">
                <a:solidFill>
                  <a:srgbClr val="008000"/>
                </a:solidFill>
                <a:latin typeface="Courier New"/>
                <a:cs typeface="Courier New"/>
              </a:rPr>
              <a:t>com.theqtcompany.something.debug=true</a:t>
            </a:r>
            <a:r>
              <a:rPr lang="fi-FI" sz="1500" dirty="0">
                <a:solidFill>
                  <a:srgbClr val="008000"/>
                </a:solidFill>
                <a:latin typeface="Courier New"/>
                <a:cs typeface="Courier New"/>
              </a:rPr>
              <a:t>"</a:t>
            </a:r>
            <a:r>
              <a:rPr lang="fi-FI" sz="1500" dirty="0">
                <a:solidFill>
                  <a:srgbClr val="000000"/>
                </a:solidFill>
                <a:latin typeface="Courier New"/>
                <a:cs typeface="Courier New"/>
              </a:rPr>
              <a:t>);</a:t>
            </a:r>
            <a:endParaRPr lang="en-GB" sz="1500" dirty="0">
              <a:latin typeface="Courier New"/>
              <a:cs typeface="Courier New"/>
            </a:endParaRPr>
          </a:p>
        </p:txBody>
      </p:sp>
      <p:sp>
        <p:nvSpPr>
          <p:cNvPr id="10" name="Footer Placeholder 3">
            <a:extLst>
              <a:ext uri="{FF2B5EF4-FFF2-40B4-BE49-F238E27FC236}">
                <a16:creationId xmlns:a16="http://schemas.microsoft.com/office/drawing/2014/main" id="{1EE5E52C-F79C-884C-9A0D-246FD6E669A1}"/>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498376126"/>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Courier New" pitchFamily="49" charset="0"/>
                <a:cs typeface="Courier New" pitchFamily="49" charset="0"/>
              </a:rPr>
              <a:t>Q_ASSERT</a:t>
            </a:r>
            <a:r>
              <a:rPr lang="en-US" dirty="0"/>
              <a:t> and </a:t>
            </a:r>
            <a:r>
              <a:rPr lang="en-US" dirty="0">
                <a:latin typeface="Courier New"/>
                <a:cs typeface="Courier New"/>
              </a:rPr>
              <a:t>Q_ASSERT_X</a:t>
            </a:r>
          </a:p>
          <a:p>
            <a:r>
              <a:rPr lang="en-US" dirty="0">
                <a:cs typeface="Courier New"/>
              </a:rPr>
              <a:t>Uses </a:t>
            </a:r>
            <a:r>
              <a:rPr lang="en-US" dirty="0" err="1">
                <a:latin typeface="Courier New"/>
                <a:cs typeface="Courier New"/>
              </a:rPr>
              <a:t>qFatal</a:t>
            </a:r>
            <a:r>
              <a:rPr lang="en-US" dirty="0">
                <a:latin typeface="Courier New"/>
                <a:cs typeface="Courier New"/>
              </a:rPr>
              <a:t>()</a:t>
            </a:r>
            <a:r>
              <a:rPr lang="en-US" dirty="0"/>
              <a:t>, which aborts the application, when the default message logger used </a:t>
            </a:r>
          </a:p>
          <a:p>
            <a:pPr marL="0" indent="0">
              <a:buNone/>
            </a:pPr>
            <a:endParaRPr lang="en-US" dirty="0"/>
          </a:p>
        </p:txBody>
      </p:sp>
      <p:sp>
        <p:nvSpPr>
          <p:cNvPr id="8"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7" name="Slide Number Placeholder 3"/>
          <p:cNvSpPr>
            <a:spLocks noGrp="1"/>
          </p:cNvSpPr>
          <p:nvPr>
            <p:ph type="sldNum" sz="quarter" idx="12"/>
          </p:nvPr>
        </p:nvSpPr>
        <p:spPr/>
        <p:txBody>
          <a:bodyPr/>
          <a:lstStyle/>
          <a:p>
            <a:fld id="{ABA6B483-D54A-6F4C-ABB1-789E9E7B1B73}" type="slidenum">
              <a:rPr lang="en-US" smtClean="0"/>
              <a:pPr/>
              <a:t>38</a:t>
            </a:fld>
            <a:endParaRPr lang="en-US" dirty="0"/>
          </a:p>
        </p:txBody>
      </p:sp>
      <p:sp>
        <p:nvSpPr>
          <p:cNvPr id="2" name="Title 1"/>
          <p:cNvSpPr>
            <a:spLocks noGrp="1"/>
          </p:cNvSpPr>
          <p:nvPr>
            <p:ph type="title"/>
          </p:nvPr>
        </p:nvSpPr>
        <p:spPr/>
        <p:txBody>
          <a:bodyPr/>
          <a:lstStyle/>
          <a:p>
            <a:r>
              <a:rPr lang="en-GB" dirty="0"/>
              <a:t>Qt Debugging Aids – Asserts</a:t>
            </a:r>
          </a:p>
        </p:txBody>
      </p:sp>
      <p:sp>
        <p:nvSpPr>
          <p:cNvPr id="10" name="Content Placeholder 2"/>
          <p:cNvSpPr txBox="1">
            <a:spLocks/>
          </p:cNvSpPr>
          <p:nvPr/>
        </p:nvSpPr>
        <p:spPr>
          <a:xfrm>
            <a:off x="911424" y="2816920"/>
            <a:ext cx="10217028" cy="1872208"/>
          </a:xfrm>
          <a:prstGeom prst="rect">
            <a:avLst/>
          </a:prstGeom>
          <a:solidFill>
            <a:schemeClr val="bg1">
              <a:lumMod val="95000"/>
            </a:schemeClr>
          </a:solidFill>
          <a:ln>
            <a:solidFill>
              <a:schemeClr val="accent1"/>
            </a:solidFill>
          </a:ln>
          <a:effectLst/>
        </p:spPr>
        <p:txBody>
          <a:bodyPr vert="horz" lIns="91440" tIns="45720" rIns="91440" bIns="45720" rtlCol="0">
            <a:no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fi-FI" sz="1500" dirty="0">
                <a:solidFill>
                  <a:srgbClr val="800080"/>
                </a:solidFill>
                <a:latin typeface="Courier New"/>
                <a:cs typeface="Courier New"/>
              </a:rPr>
              <a:t>Q_ASSERT_X</a:t>
            </a:r>
            <a:r>
              <a:rPr lang="fi-FI" sz="1500" dirty="0">
                <a:latin typeface="Courier New"/>
                <a:cs typeface="Courier New"/>
              </a:rPr>
              <a:t>(</a:t>
            </a:r>
            <a:r>
              <a:rPr lang="fi-FI" sz="1500" dirty="0">
                <a:solidFill>
                  <a:srgbClr val="000080"/>
                </a:solidFill>
                <a:latin typeface="Courier New"/>
                <a:cs typeface="Courier New"/>
              </a:rPr>
              <a:t>1</a:t>
            </a:r>
            <a:r>
              <a:rPr lang="fi-FI" sz="1500" dirty="0">
                <a:solidFill>
                  <a:srgbClr val="C0C0C0"/>
                </a:solidFill>
                <a:latin typeface="Courier New"/>
                <a:cs typeface="Courier New"/>
              </a:rPr>
              <a:t> </a:t>
            </a:r>
            <a:r>
              <a:rPr lang="fi-FI" sz="1500" dirty="0">
                <a:latin typeface="Courier New"/>
                <a:cs typeface="Courier New"/>
              </a:rPr>
              <a:t>&gt;</a:t>
            </a:r>
            <a:r>
              <a:rPr lang="fi-FI" sz="1500" dirty="0">
                <a:solidFill>
                  <a:srgbClr val="C0C0C0"/>
                </a:solidFill>
                <a:latin typeface="Courier New"/>
                <a:cs typeface="Courier New"/>
              </a:rPr>
              <a:t> </a:t>
            </a:r>
            <a:r>
              <a:rPr lang="fi-FI" sz="1500" dirty="0">
                <a:solidFill>
                  <a:srgbClr val="000080"/>
                </a:solidFill>
                <a:latin typeface="Courier New"/>
                <a:cs typeface="Courier New"/>
              </a:rPr>
              <a:t>2</a:t>
            </a:r>
            <a:r>
              <a:rPr lang="fi-FI" sz="1500" dirty="0">
                <a:latin typeface="Courier New"/>
                <a:cs typeface="Courier New"/>
              </a:rPr>
              <a:t>,</a:t>
            </a:r>
            <a:r>
              <a:rPr lang="fi-FI" sz="1500" dirty="0">
                <a:solidFill>
                  <a:srgbClr val="C0C0C0"/>
                </a:solidFill>
                <a:latin typeface="Courier New"/>
                <a:cs typeface="Courier New"/>
              </a:rPr>
              <a:t> </a:t>
            </a:r>
            <a:r>
              <a:rPr lang="fi-FI" sz="1500" dirty="0">
                <a:solidFill>
                  <a:srgbClr val="800080"/>
                </a:solidFill>
                <a:latin typeface="Courier New"/>
                <a:cs typeface="Courier New"/>
              </a:rPr>
              <a:t>Q_FUNC_INFO</a:t>
            </a:r>
            <a:r>
              <a:rPr lang="fi-FI" sz="1500" dirty="0">
                <a:latin typeface="Courier New"/>
                <a:cs typeface="Courier New"/>
              </a:rPr>
              <a:t>,</a:t>
            </a:r>
            <a:r>
              <a:rPr lang="fi-FI" sz="1500" dirty="0">
                <a:solidFill>
                  <a:srgbClr val="C0C0C0"/>
                </a:solidFill>
                <a:latin typeface="Courier New"/>
                <a:cs typeface="Courier New"/>
              </a:rPr>
              <a:t> </a:t>
            </a:r>
            <a:r>
              <a:rPr lang="fi-FI" sz="1500" dirty="0">
                <a:solidFill>
                  <a:srgbClr val="008000"/>
                </a:solidFill>
                <a:latin typeface="Courier New"/>
                <a:cs typeface="Courier New"/>
              </a:rPr>
              <a:t>"</a:t>
            </a:r>
            <a:r>
              <a:rPr lang="fi-FI" sz="1500" dirty="0" err="1">
                <a:solidFill>
                  <a:srgbClr val="008000"/>
                </a:solidFill>
                <a:latin typeface="Courier New"/>
                <a:cs typeface="Courier New"/>
              </a:rPr>
              <a:t>False</a:t>
            </a:r>
            <a:r>
              <a:rPr lang="fi-FI" sz="1500" dirty="0">
                <a:solidFill>
                  <a:srgbClr val="C0C0C0"/>
                </a:solidFill>
                <a:latin typeface="Courier New"/>
                <a:cs typeface="Courier New"/>
              </a:rPr>
              <a:t> </a:t>
            </a:r>
            <a:r>
              <a:rPr lang="fi-FI" sz="1500" dirty="0" err="1">
                <a:solidFill>
                  <a:srgbClr val="008000"/>
                </a:solidFill>
                <a:latin typeface="Courier New"/>
                <a:cs typeface="Courier New"/>
              </a:rPr>
              <a:t>condition</a:t>
            </a:r>
            <a:r>
              <a:rPr lang="fi-FI" sz="1500" dirty="0">
                <a:solidFill>
                  <a:srgbClr val="008000"/>
                </a:solidFill>
                <a:latin typeface="Courier New"/>
                <a:cs typeface="Courier New"/>
              </a:rPr>
              <a:t>"</a:t>
            </a:r>
            <a:r>
              <a:rPr lang="fi-FI" sz="1500" dirty="0">
                <a:latin typeface="Courier New"/>
                <a:cs typeface="Courier New"/>
              </a:rPr>
              <a:t>); </a:t>
            </a:r>
          </a:p>
          <a:p>
            <a:pPr indent="0">
              <a:spcBef>
                <a:spcPts val="0"/>
              </a:spcBef>
              <a:spcAft>
                <a:spcPts val="0"/>
              </a:spcAft>
              <a:buNone/>
            </a:pPr>
            <a:r>
              <a:rPr lang="fi-FI" sz="1500" dirty="0">
                <a:solidFill>
                  <a:srgbClr val="008000"/>
                </a:solidFill>
                <a:latin typeface="Courier New"/>
                <a:cs typeface="Courier New"/>
              </a:rPr>
              <a:t>//</a:t>
            </a:r>
            <a:r>
              <a:rPr lang="fi-FI" sz="1500" dirty="0">
                <a:solidFill>
                  <a:srgbClr val="C0C0C0"/>
                </a:solidFill>
                <a:latin typeface="Courier New"/>
                <a:cs typeface="Courier New"/>
              </a:rPr>
              <a:t> </a:t>
            </a:r>
            <a:r>
              <a:rPr lang="fi-FI" sz="1500" dirty="0" err="1">
                <a:solidFill>
                  <a:srgbClr val="008000"/>
                </a:solidFill>
                <a:latin typeface="Courier New"/>
                <a:cs typeface="Courier New"/>
              </a:rPr>
              <a:t>Q_ASSERT(false</a:t>
            </a:r>
            <a:r>
              <a:rPr lang="fi-FI" sz="1500" dirty="0">
                <a:solidFill>
                  <a:srgbClr val="008000"/>
                </a:solidFill>
                <a:latin typeface="Courier New"/>
                <a:cs typeface="Courier New"/>
              </a:rPr>
              <a:t>);</a:t>
            </a:r>
          </a:p>
          <a:p>
            <a:pPr indent="0">
              <a:spcBef>
                <a:spcPts val="0"/>
              </a:spcBef>
              <a:spcAft>
                <a:spcPts val="0"/>
              </a:spcAft>
              <a:buNone/>
            </a:pPr>
            <a:endParaRPr lang="en-US" sz="1500" dirty="0">
              <a:solidFill>
                <a:srgbClr val="000000"/>
              </a:solidFill>
              <a:latin typeface="Courier New"/>
              <a:cs typeface="Courier New"/>
            </a:endParaRPr>
          </a:p>
          <a:p>
            <a:pPr indent="0">
              <a:spcBef>
                <a:spcPts val="0"/>
              </a:spcBef>
              <a:spcAft>
                <a:spcPts val="0"/>
              </a:spcAft>
              <a:buNone/>
            </a:pPr>
            <a:r>
              <a:rPr lang="en-GB" sz="1500" dirty="0">
                <a:solidFill>
                  <a:srgbClr val="008000"/>
                </a:solidFill>
                <a:latin typeface="Courier New"/>
                <a:cs typeface="Courier New"/>
              </a:rPr>
              <a:t>// </a:t>
            </a:r>
            <a:r>
              <a:rPr lang="en-US" sz="1500" dirty="0">
                <a:solidFill>
                  <a:srgbClr val="000000"/>
                </a:solidFill>
                <a:latin typeface="Courier New"/>
                <a:cs typeface="Courier New"/>
              </a:rPr>
              <a:t>Outputs: </a:t>
            </a:r>
            <a:endParaRPr lang="fi-FI" sz="1500" dirty="0">
              <a:solidFill>
                <a:srgbClr val="008000"/>
              </a:solidFill>
              <a:latin typeface="Courier New"/>
              <a:cs typeface="Courier New"/>
            </a:endParaRPr>
          </a:p>
          <a:p>
            <a:pPr indent="0">
              <a:spcBef>
                <a:spcPts val="0"/>
              </a:spcBef>
              <a:spcAft>
                <a:spcPts val="0"/>
              </a:spcAft>
              <a:buNone/>
            </a:pPr>
            <a:r>
              <a:rPr lang="fi-FI" sz="1500" dirty="0">
                <a:solidFill>
                  <a:schemeClr val="tx1"/>
                </a:solidFill>
                <a:latin typeface="Courier New"/>
                <a:cs typeface="Courier New"/>
              </a:rPr>
              <a:t>ASSERT </a:t>
            </a:r>
            <a:r>
              <a:rPr lang="fi-FI" sz="1500" dirty="0" err="1">
                <a:solidFill>
                  <a:schemeClr val="tx1"/>
                </a:solidFill>
                <a:latin typeface="Courier New"/>
                <a:cs typeface="Courier New"/>
              </a:rPr>
              <a:t>failure</a:t>
            </a:r>
            <a:r>
              <a:rPr lang="fi-FI" sz="1500" dirty="0">
                <a:solidFill>
                  <a:schemeClr val="tx1"/>
                </a:solidFill>
                <a:latin typeface="Courier New"/>
                <a:cs typeface="Courier New"/>
              </a:rPr>
              <a:t> in </a:t>
            </a:r>
            <a:r>
              <a:rPr lang="fi-FI" sz="1500" dirty="0" err="1">
                <a:solidFill>
                  <a:schemeClr val="tx1"/>
                </a:solidFill>
                <a:latin typeface="Courier New"/>
                <a:cs typeface="Courier New"/>
              </a:rPr>
              <a:t>int</a:t>
            </a:r>
            <a:r>
              <a:rPr lang="fi-FI" sz="1500" dirty="0">
                <a:solidFill>
                  <a:schemeClr val="tx1"/>
                </a:solidFill>
                <a:latin typeface="Courier New"/>
                <a:cs typeface="Courier New"/>
              </a:rPr>
              <a:t> </a:t>
            </a:r>
            <a:r>
              <a:rPr lang="fi-FI" sz="1500" dirty="0" err="1">
                <a:solidFill>
                  <a:schemeClr val="tx1"/>
                </a:solidFill>
                <a:latin typeface="Courier New"/>
                <a:cs typeface="Courier New"/>
              </a:rPr>
              <a:t>main(int</a:t>
            </a:r>
            <a:r>
              <a:rPr lang="fi-FI" sz="1500" dirty="0">
                <a:solidFill>
                  <a:schemeClr val="tx1"/>
                </a:solidFill>
                <a:latin typeface="Courier New"/>
                <a:cs typeface="Courier New"/>
              </a:rPr>
              <a:t>, </a:t>
            </a:r>
            <a:r>
              <a:rPr lang="fi-FI" sz="1500" dirty="0" err="1">
                <a:solidFill>
                  <a:schemeClr val="tx1"/>
                </a:solidFill>
                <a:latin typeface="Courier New"/>
                <a:cs typeface="Courier New"/>
              </a:rPr>
              <a:t>char</a:t>
            </a:r>
            <a:r>
              <a:rPr lang="fi-FI" sz="1500" dirty="0">
                <a:solidFill>
                  <a:schemeClr val="tx1"/>
                </a:solidFill>
                <a:latin typeface="Courier New"/>
                <a:cs typeface="Courier New"/>
              </a:rPr>
              <a:t> **): "</a:t>
            </a:r>
            <a:r>
              <a:rPr lang="fi-FI" sz="1500" dirty="0" err="1">
                <a:solidFill>
                  <a:schemeClr val="tx1"/>
                </a:solidFill>
                <a:latin typeface="Courier New"/>
                <a:cs typeface="Courier New"/>
              </a:rPr>
              <a:t>False</a:t>
            </a:r>
            <a:r>
              <a:rPr lang="fi-FI" sz="1500" dirty="0">
                <a:solidFill>
                  <a:schemeClr val="tx1"/>
                </a:solidFill>
                <a:latin typeface="Courier New"/>
                <a:cs typeface="Courier New"/>
              </a:rPr>
              <a:t> </a:t>
            </a:r>
            <a:r>
              <a:rPr lang="fi-FI" sz="1500" dirty="0" err="1">
                <a:solidFill>
                  <a:schemeClr val="tx1"/>
                </a:solidFill>
                <a:latin typeface="Courier New"/>
                <a:cs typeface="Courier New"/>
              </a:rPr>
              <a:t>condition</a:t>
            </a:r>
            <a:r>
              <a:rPr lang="fi-FI" sz="1500" dirty="0">
                <a:solidFill>
                  <a:schemeClr val="tx1"/>
                </a:solidFill>
                <a:latin typeface="Courier New"/>
                <a:cs typeface="Courier New"/>
              </a:rPr>
              <a:t>", </a:t>
            </a:r>
          </a:p>
          <a:p>
            <a:pPr indent="0">
              <a:spcBef>
                <a:spcPts val="0"/>
              </a:spcBef>
              <a:spcAft>
                <a:spcPts val="0"/>
              </a:spcAft>
              <a:buNone/>
            </a:pPr>
            <a:r>
              <a:rPr lang="fi-FI" sz="1500" dirty="0" err="1">
                <a:solidFill>
                  <a:schemeClr val="tx1"/>
                </a:solidFill>
                <a:latin typeface="Courier New"/>
                <a:cs typeface="Courier New"/>
              </a:rPr>
              <a:t>file</a:t>
            </a:r>
            <a:r>
              <a:rPr lang="fi-FI" sz="1500" dirty="0">
                <a:solidFill>
                  <a:schemeClr val="tx1"/>
                </a:solidFill>
                <a:latin typeface="Courier New"/>
                <a:cs typeface="Courier New"/>
              </a:rPr>
              <a:t> </a:t>
            </a:r>
            <a:r>
              <a:rPr lang="fi-FI" sz="1500" u="sng" dirty="0">
                <a:solidFill>
                  <a:schemeClr val="tx1"/>
                </a:solidFill>
                <a:latin typeface="Courier New"/>
                <a:cs typeface="Courier New"/>
                <a:hlinkClick r:id="rId2" action="ppaction://hlinkfile"/>
              </a:rPr>
              <a:t>../demoApplication/main.cpp, line 17</a:t>
            </a:r>
            <a:endParaRPr lang="fi-FI" sz="1500" dirty="0">
              <a:solidFill>
                <a:schemeClr val="tx1"/>
              </a:solidFill>
              <a:latin typeface="Courier New"/>
              <a:cs typeface="Courier New"/>
            </a:endParaRPr>
          </a:p>
          <a:p>
            <a:pPr indent="0">
              <a:spcBef>
                <a:spcPts val="0"/>
              </a:spcBef>
              <a:spcAft>
                <a:spcPts val="0"/>
              </a:spcAft>
              <a:buNone/>
            </a:pPr>
            <a:r>
              <a:rPr lang="fi-FI" sz="1500" dirty="0">
                <a:solidFill>
                  <a:schemeClr val="tx1"/>
                </a:solidFill>
                <a:latin typeface="Courier New"/>
                <a:cs typeface="Courier New"/>
              </a:rPr>
              <a:t>The </a:t>
            </a:r>
            <a:r>
              <a:rPr lang="fi-FI" sz="1500" dirty="0" err="1">
                <a:solidFill>
                  <a:schemeClr val="tx1"/>
                </a:solidFill>
                <a:latin typeface="Courier New"/>
                <a:cs typeface="Courier New"/>
              </a:rPr>
              <a:t>program</a:t>
            </a:r>
            <a:r>
              <a:rPr lang="fi-FI" sz="1500" dirty="0">
                <a:solidFill>
                  <a:schemeClr val="tx1"/>
                </a:solidFill>
                <a:latin typeface="Courier New"/>
                <a:cs typeface="Courier New"/>
              </a:rPr>
              <a:t> </a:t>
            </a:r>
            <a:r>
              <a:rPr lang="fi-FI" sz="1500" dirty="0" err="1">
                <a:solidFill>
                  <a:schemeClr val="tx1"/>
                </a:solidFill>
                <a:latin typeface="Courier New"/>
                <a:cs typeface="Courier New"/>
              </a:rPr>
              <a:t>has</a:t>
            </a:r>
            <a:r>
              <a:rPr lang="fi-FI" sz="1500" dirty="0">
                <a:solidFill>
                  <a:schemeClr val="tx1"/>
                </a:solidFill>
                <a:latin typeface="Courier New"/>
                <a:cs typeface="Courier New"/>
              </a:rPr>
              <a:t> </a:t>
            </a:r>
            <a:r>
              <a:rPr lang="fi-FI" sz="1500" dirty="0" err="1">
                <a:solidFill>
                  <a:schemeClr val="tx1"/>
                </a:solidFill>
                <a:latin typeface="Courier New"/>
                <a:cs typeface="Courier New"/>
              </a:rPr>
              <a:t>unexpectedly</a:t>
            </a:r>
            <a:r>
              <a:rPr lang="fi-FI" sz="1500" dirty="0">
                <a:solidFill>
                  <a:schemeClr val="tx1"/>
                </a:solidFill>
                <a:latin typeface="Courier New"/>
                <a:cs typeface="Courier New"/>
              </a:rPr>
              <a:t> </a:t>
            </a:r>
            <a:r>
              <a:rPr lang="fi-FI" sz="1500" dirty="0" err="1">
                <a:solidFill>
                  <a:schemeClr val="tx1"/>
                </a:solidFill>
                <a:latin typeface="Courier New"/>
                <a:cs typeface="Courier New"/>
              </a:rPr>
              <a:t>finished</a:t>
            </a:r>
            <a:r>
              <a:rPr lang="fi-FI" sz="1500" dirty="0">
                <a:solidFill>
                  <a:schemeClr val="tx1"/>
                </a:solidFill>
                <a:latin typeface="Courier New"/>
                <a:cs typeface="Courier New"/>
              </a:rPr>
              <a:t>.</a:t>
            </a:r>
          </a:p>
          <a:p>
            <a:pPr indent="0">
              <a:spcBef>
                <a:spcPts val="0"/>
              </a:spcBef>
              <a:spcAft>
                <a:spcPts val="0"/>
              </a:spcAft>
              <a:buNone/>
            </a:pPr>
            <a:endParaRPr lang="en-GB" sz="1500" dirty="0">
              <a:latin typeface="Courier New"/>
              <a:cs typeface="Courier New"/>
            </a:endParaRPr>
          </a:p>
        </p:txBody>
      </p:sp>
      <p:pic>
        <p:nvPicPr>
          <p:cNvPr id="11" name="Picture 10"/>
          <p:cNvPicPr>
            <a:picLocks noChangeAspect="1"/>
          </p:cNvPicPr>
          <p:nvPr/>
        </p:nvPicPr>
        <p:blipFill>
          <a:blip r:embed="rId3"/>
          <a:stretch>
            <a:fillRect/>
          </a:stretch>
        </p:blipFill>
        <p:spPr>
          <a:xfrm>
            <a:off x="6600056" y="-15776"/>
            <a:ext cx="5126002" cy="2549097"/>
          </a:xfrm>
          <a:prstGeom prst="rect">
            <a:avLst/>
          </a:prstGeom>
        </p:spPr>
      </p:pic>
      <p:sp>
        <p:nvSpPr>
          <p:cNvPr id="9" name="Footer Placeholder 3">
            <a:extLst>
              <a:ext uri="{FF2B5EF4-FFF2-40B4-BE49-F238E27FC236}">
                <a16:creationId xmlns:a16="http://schemas.microsoft.com/office/drawing/2014/main" id="{1399D051-679C-8046-8CB4-198CF3C37D1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296059846"/>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Each </a:t>
            </a:r>
            <a:r>
              <a:rPr lang="en-US" dirty="0" err="1"/>
              <a:t>QObject</a:t>
            </a:r>
            <a:r>
              <a:rPr lang="en-US" dirty="0"/>
              <a:t> can be named with </a:t>
            </a:r>
            <a:r>
              <a:rPr lang="en-US" dirty="0" err="1">
                <a:latin typeface="Courier New"/>
                <a:cs typeface="Courier New"/>
              </a:rPr>
              <a:t>QObject</a:t>
            </a:r>
            <a:r>
              <a:rPr lang="en-US" dirty="0">
                <a:latin typeface="Courier New"/>
                <a:cs typeface="Courier New"/>
              </a:rPr>
              <a:t>::</a:t>
            </a:r>
            <a:r>
              <a:rPr lang="en-GB" dirty="0" err="1">
                <a:latin typeface="Courier New"/>
                <a:cs typeface="Courier New"/>
              </a:rPr>
              <a:t>setObjectName</a:t>
            </a:r>
            <a:r>
              <a:rPr lang="en-GB" dirty="0">
                <a:latin typeface="Courier New"/>
                <a:cs typeface="Courier New"/>
              </a:rPr>
              <a:t>()</a:t>
            </a:r>
          </a:p>
          <a:p>
            <a:pPr lvl="1"/>
            <a:r>
              <a:rPr lang="en-US" dirty="0"/>
              <a:t>The name can be retrieved with </a:t>
            </a:r>
            <a:r>
              <a:rPr lang="en-US" dirty="0" err="1">
                <a:latin typeface="Courier New" pitchFamily="49" charset="0"/>
                <a:cs typeface="Courier New" pitchFamily="49" charset="0"/>
              </a:rPr>
              <a:t>QObject</a:t>
            </a:r>
            <a:r>
              <a:rPr lang="en-US" dirty="0">
                <a:latin typeface="Courier New" pitchFamily="49" charset="0"/>
                <a:cs typeface="Courier New" pitchFamily="49" charset="0"/>
              </a:rPr>
              <a:t>::</a:t>
            </a:r>
            <a:r>
              <a:rPr lang="en-US" dirty="0" err="1">
                <a:latin typeface="Courier New" pitchFamily="49" charset="0"/>
                <a:cs typeface="Courier New" pitchFamily="49" charset="0"/>
              </a:rPr>
              <a:t>objectName</a:t>
            </a:r>
            <a:r>
              <a:rPr lang="en-US" dirty="0">
                <a:latin typeface="Courier New" pitchFamily="49" charset="0"/>
                <a:cs typeface="Courier New" pitchFamily="49" charset="0"/>
              </a:rPr>
              <a:t>()</a:t>
            </a:r>
            <a:endParaRPr lang="en-US" dirty="0"/>
          </a:p>
          <a:p>
            <a:r>
              <a:rPr lang="en-US" dirty="0"/>
              <a:t>As a lot of the debugging information is only really helpful if these names are set, it is good Qt programming style to do </a:t>
            </a:r>
            <a:r>
              <a:rPr lang="en-GB" dirty="0"/>
              <a:t>so</a:t>
            </a:r>
          </a:p>
          <a:p>
            <a:r>
              <a:rPr lang="en-GB" dirty="0"/>
              <a:t>Debug dumps</a:t>
            </a:r>
          </a:p>
          <a:p>
            <a:pPr lvl="1"/>
            <a:r>
              <a:rPr lang="en-GB" dirty="0"/>
              <a:t>Work only in debug builds </a:t>
            </a:r>
          </a:p>
          <a:p>
            <a:pPr lvl="1"/>
            <a:r>
              <a:rPr lang="en-GB" dirty="0" err="1">
                <a:latin typeface="Courier New" pitchFamily="49" charset="0"/>
                <a:cs typeface="Courier New" pitchFamily="49" charset="0"/>
              </a:rPr>
              <a:t>QObject</a:t>
            </a:r>
            <a:r>
              <a:rPr lang="en-GB" dirty="0">
                <a:latin typeface="Courier New" pitchFamily="49" charset="0"/>
                <a:cs typeface="Courier New" pitchFamily="49" charset="0"/>
              </a:rPr>
              <a:t>::</a:t>
            </a:r>
            <a:r>
              <a:rPr lang="en-GB" dirty="0" err="1">
                <a:latin typeface="Courier New" pitchFamily="49" charset="0"/>
                <a:cs typeface="Courier New" pitchFamily="49" charset="0"/>
              </a:rPr>
              <a:t>dumpObjectInfo</a:t>
            </a:r>
            <a:r>
              <a:rPr lang="en-GB" dirty="0">
                <a:latin typeface="Courier New" pitchFamily="49" charset="0"/>
                <a:cs typeface="Courier New" pitchFamily="49" charset="0"/>
              </a:rPr>
              <a:t>()</a:t>
            </a:r>
            <a:r>
              <a:rPr lang="en-GB" dirty="0"/>
              <a:t> dumps information about object internals, like signals/slots</a:t>
            </a:r>
          </a:p>
          <a:p>
            <a:pPr lvl="1"/>
            <a:r>
              <a:rPr lang="en-US" dirty="0" err="1">
                <a:latin typeface="Courier New" pitchFamily="49" charset="0"/>
                <a:cs typeface="Courier New" pitchFamily="49" charset="0"/>
              </a:rPr>
              <a:t>QObject</a:t>
            </a:r>
            <a:r>
              <a:rPr lang="en-US" dirty="0">
                <a:latin typeface="Courier New" pitchFamily="49" charset="0"/>
                <a:cs typeface="Courier New" pitchFamily="49" charset="0"/>
              </a:rPr>
              <a:t>::</a:t>
            </a:r>
            <a:r>
              <a:rPr lang="en-US" dirty="0" err="1">
                <a:latin typeface="Courier New" pitchFamily="49" charset="0"/>
                <a:cs typeface="Courier New" pitchFamily="49" charset="0"/>
              </a:rPr>
              <a:t>dumpObjectTree</a:t>
            </a:r>
            <a:r>
              <a:rPr lang="en-US" dirty="0">
                <a:latin typeface="Courier New" pitchFamily="49" charset="0"/>
                <a:cs typeface="Courier New" pitchFamily="49" charset="0"/>
              </a:rPr>
              <a:t>() </a:t>
            </a:r>
            <a:r>
              <a:rPr lang="en-US" dirty="0"/>
              <a:t>dumps the parent/child relationships of all descendant objects</a:t>
            </a:r>
            <a:endParaRPr lang="en-GB" dirty="0"/>
          </a:p>
          <a:p>
            <a:endParaRPr lang="en-US" dirty="0"/>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39</a:t>
            </a:fld>
            <a:endParaRPr lang="en-US" dirty="0"/>
          </a:p>
        </p:txBody>
      </p:sp>
      <p:sp>
        <p:nvSpPr>
          <p:cNvPr id="6" name="Title 5"/>
          <p:cNvSpPr>
            <a:spLocks noGrp="1"/>
          </p:cNvSpPr>
          <p:nvPr>
            <p:ph type="title"/>
          </p:nvPr>
        </p:nvSpPr>
        <p:spPr/>
        <p:txBody>
          <a:bodyPr/>
          <a:lstStyle/>
          <a:p>
            <a:r>
              <a:rPr lang="en-GB" dirty="0"/>
              <a:t>Qt Debugging Aids – Debug Dumps</a:t>
            </a:r>
            <a:endParaRPr lang="en-US" dirty="0"/>
          </a:p>
        </p:txBody>
      </p:sp>
      <p:sp>
        <p:nvSpPr>
          <p:cNvPr id="10" name="Content Placeholder 2"/>
          <p:cNvSpPr txBox="1">
            <a:spLocks/>
          </p:cNvSpPr>
          <p:nvPr/>
        </p:nvSpPr>
        <p:spPr>
          <a:xfrm>
            <a:off x="767408" y="4653137"/>
            <a:ext cx="4896544" cy="1304857"/>
          </a:xfrm>
          <a:prstGeom prst="rect">
            <a:avLst/>
          </a:prstGeom>
          <a:solidFill>
            <a:schemeClr val="bg1">
              <a:lumMod val="95000"/>
            </a:schemeClr>
          </a:solidFill>
          <a:ln>
            <a:solidFill>
              <a:schemeClr val="accent1"/>
            </a:solidFill>
          </a:ln>
          <a:effectLst/>
        </p:spPr>
        <p:txBody>
          <a:bodyPr vert="horz" lIns="91440" tIns="45720" rIns="91440" bIns="45720" rtlCol="0">
            <a:no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fi-FI" sz="1500" dirty="0">
                <a:solidFill>
                  <a:srgbClr val="000000"/>
                </a:solidFill>
                <a:latin typeface="Courier New"/>
                <a:cs typeface="Courier New"/>
              </a:rPr>
              <a:t>OBJECT </a:t>
            </a:r>
            <a:r>
              <a:rPr lang="fi-FI" sz="1500" dirty="0" err="1">
                <a:solidFill>
                  <a:srgbClr val="000000"/>
                </a:solidFill>
                <a:latin typeface="Courier New"/>
                <a:cs typeface="Courier New"/>
              </a:rPr>
              <a:t>QApplication::unnamed</a:t>
            </a:r>
            <a:endParaRPr lang="fi-FI" sz="1500" dirty="0">
              <a:solidFill>
                <a:srgbClr val="000000"/>
              </a:solidFill>
              <a:latin typeface="Courier New"/>
              <a:cs typeface="Courier New"/>
            </a:endParaRPr>
          </a:p>
          <a:p>
            <a:pPr indent="0">
              <a:spcBef>
                <a:spcPts val="0"/>
              </a:spcBef>
              <a:spcAft>
                <a:spcPts val="0"/>
              </a:spcAft>
              <a:buNone/>
            </a:pPr>
            <a:r>
              <a:rPr lang="fi-FI" sz="1500" dirty="0">
                <a:solidFill>
                  <a:srgbClr val="000000"/>
                </a:solidFill>
                <a:latin typeface="Courier New"/>
                <a:cs typeface="Courier New"/>
              </a:rPr>
              <a:t>  SIGNALS OUT</a:t>
            </a:r>
          </a:p>
          <a:p>
            <a:pPr indent="0">
              <a:spcBef>
                <a:spcPts val="0"/>
              </a:spcBef>
              <a:spcAft>
                <a:spcPts val="0"/>
              </a:spcAft>
              <a:buNone/>
            </a:pPr>
            <a:r>
              <a:rPr lang="fi-FI" sz="1500" dirty="0">
                <a:solidFill>
                  <a:srgbClr val="000000"/>
                </a:solidFill>
                <a:latin typeface="Courier New"/>
                <a:cs typeface="Courier New"/>
              </a:rPr>
              <a:t>    </a:t>
            </a:r>
            <a:r>
              <a:rPr lang="fi-FI" sz="1500" dirty="0" err="1">
                <a:solidFill>
                  <a:srgbClr val="000000"/>
                </a:solidFill>
                <a:latin typeface="Courier New"/>
                <a:cs typeface="Courier New"/>
              </a:rPr>
              <a:t>signal</a:t>
            </a:r>
            <a:r>
              <a:rPr lang="fi-FI" sz="1500" dirty="0">
                <a:solidFill>
                  <a:srgbClr val="000000"/>
                </a:solidFill>
                <a:latin typeface="Courier New"/>
                <a:cs typeface="Courier New"/>
              </a:rPr>
              <a:t>: </a:t>
            </a:r>
            <a:r>
              <a:rPr lang="fi-FI" sz="1500" dirty="0" err="1">
                <a:solidFill>
                  <a:srgbClr val="000000"/>
                </a:solidFill>
                <a:latin typeface="Courier New"/>
                <a:cs typeface="Courier New"/>
              </a:rPr>
              <a:t>destroyed(QObject</a:t>
            </a:r>
            <a:r>
              <a:rPr lang="fi-FI" sz="1500" dirty="0">
                <a:solidFill>
                  <a:srgbClr val="000000"/>
                </a:solidFill>
                <a:latin typeface="Courier New"/>
                <a:cs typeface="Courier New"/>
              </a:rPr>
              <a:t>*)</a:t>
            </a:r>
          </a:p>
          <a:p>
            <a:pPr indent="0">
              <a:spcBef>
                <a:spcPts val="0"/>
              </a:spcBef>
              <a:spcAft>
                <a:spcPts val="0"/>
              </a:spcAft>
              <a:buNone/>
            </a:pPr>
            <a:r>
              <a:rPr lang="fi-FI" sz="1500" dirty="0">
                <a:latin typeface="Courier New"/>
                <a:cs typeface="Courier New"/>
              </a:rPr>
              <a:t>    </a:t>
            </a:r>
            <a:r>
              <a:rPr lang="fi-FI" sz="1500" dirty="0" err="1">
                <a:latin typeface="Courier New"/>
                <a:cs typeface="Courier New"/>
              </a:rPr>
              <a:t>signal</a:t>
            </a:r>
            <a:r>
              <a:rPr lang="fi-FI" sz="1500" dirty="0">
                <a:latin typeface="Courier New"/>
                <a:cs typeface="Courier New"/>
              </a:rPr>
              <a:t>: </a:t>
            </a:r>
            <a:r>
              <a:rPr lang="fi-FI" sz="1500" dirty="0" err="1">
                <a:latin typeface="Courier New"/>
                <a:cs typeface="Courier New"/>
              </a:rPr>
              <a:t>destroyed</a:t>
            </a:r>
            <a:r>
              <a:rPr lang="fi-FI" sz="1500" dirty="0">
                <a:latin typeface="Courier New"/>
                <a:cs typeface="Courier New"/>
              </a:rPr>
              <a:t>()</a:t>
            </a:r>
          </a:p>
          <a:p>
            <a:pPr indent="0">
              <a:spcBef>
                <a:spcPts val="0"/>
              </a:spcBef>
              <a:spcAft>
                <a:spcPts val="0"/>
              </a:spcAft>
              <a:buNone/>
            </a:pPr>
            <a:r>
              <a:rPr lang="fi-FI" sz="1500" dirty="0">
                <a:latin typeface="Courier New"/>
                <a:cs typeface="Courier New"/>
              </a:rPr>
              <a:t>    </a:t>
            </a:r>
            <a:r>
              <a:rPr lang="fi-FI" sz="1500" dirty="0" err="1">
                <a:latin typeface="Courier New"/>
                <a:cs typeface="Courier New"/>
              </a:rPr>
              <a:t>signal</a:t>
            </a:r>
            <a:r>
              <a:rPr lang="fi-FI" sz="1500" dirty="0">
                <a:latin typeface="Courier New"/>
                <a:cs typeface="Courier New"/>
              </a:rPr>
              <a:t>: </a:t>
            </a:r>
            <a:r>
              <a:rPr lang="fi-FI" sz="1500" dirty="0" err="1">
                <a:latin typeface="Courier New"/>
                <a:cs typeface="Courier New"/>
              </a:rPr>
              <a:t>objectNameChanged(QString</a:t>
            </a:r>
            <a:r>
              <a:rPr lang="fi-FI" sz="1500" dirty="0">
                <a:latin typeface="Courier New"/>
                <a:cs typeface="Courier New"/>
              </a:rPr>
              <a:t>)</a:t>
            </a:r>
          </a:p>
          <a:p>
            <a:pPr indent="0">
              <a:spcBef>
                <a:spcPts val="0"/>
              </a:spcBef>
              <a:spcAft>
                <a:spcPts val="0"/>
              </a:spcAft>
              <a:buNone/>
            </a:pPr>
            <a:endParaRPr lang="fi-FI" sz="1500" dirty="0">
              <a:solidFill>
                <a:srgbClr val="000000"/>
              </a:solidFill>
              <a:latin typeface="Courier New"/>
              <a:cs typeface="Courier New"/>
            </a:endParaRPr>
          </a:p>
          <a:p>
            <a:pPr indent="0">
              <a:spcBef>
                <a:spcPts val="0"/>
              </a:spcBef>
              <a:spcAft>
                <a:spcPts val="0"/>
              </a:spcAft>
              <a:buNone/>
            </a:pPr>
            <a:endParaRPr lang="en-GB" sz="1500" dirty="0">
              <a:latin typeface="Courier New"/>
              <a:cs typeface="Courier New"/>
            </a:endParaRPr>
          </a:p>
        </p:txBody>
      </p:sp>
      <p:sp>
        <p:nvSpPr>
          <p:cNvPr id="11" name="Content Placeholder 2"/>
          <p:cNvSpPr txBox="1">
            <a:spLocks/>
          </p:cNvSpPr>
          <p:nvPr/>
        </p:nvSpPr>
        <p:spPr>
          <a:xfrm>
            <a:off x="6023992" y="4653137"/>
            <a:ext cx="4968552" cy="1304857"/>
          </a:xfrm>
          <a:prstGeom prst="rect">
            <a:avLst/>
          </a:prstGeom>
          <a:solidFill>
            <a:schemeClr val="bg1">
              <a:lumMod val="95000"/>
            </a:schemeClr>
          </a:solidFill>
          <a:ln>
            <a:solidFill>
              <a:schemeClr val="accent1"/>
            </a:solidFill>
          </a:ln>
          <a:effectLst/>
        </p:spPr>
        <p:txBody>
          <a:bodyPr vert="horz" lIns="91440" tIns="45720" rIns="91440" bIns="45720" rtlCol="0">
            <a:no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en-US" sz="1500" dirty="0" err="1">
                <a:latin typeface="Courier New"/>
                <a:cs typeface="Courier New"/>
              </a:rPr>
              <a:t>QApplication</a:t>
            </a:r>
            <a:r>
              <a:rPr lang="en-US" sz="1500" dirty="0">
                <a:latin typeface="Courier New"/>
                <a:cs typeface="Courier New"/>
              </a:rPr>
              <a:t>:: </a:t>
            </a:r>
          </a:p>
          <a:p>
            <a:pPr indent="0">
              <a:spcBef>
                <a:spcPts val="0"/>
              </a:spcBef>
              <a:spcAft>
                <a:spcPts val="0"/>
              </a:spcAft>
              <a:buNone/>
            </a:pPr>
            <a:r>
              <a:rPr lang="en-US" sz="1500" dirty="0">
                <a:latin typeface="Courier New"/>
                <a:cs typeface="Courier New"/>
              </a:rPr>
              <a:t>  </a:t>
            </a:r>
            <a:r>
              <a:rPr lang="en-US" sz="1500" dirty="0" err="1">
                <a:latin typeface="Courier New"/>
                <a:cs typeface="Courier New"/>
              </a:rPr>
              <a:t>QCocoaEventDispatcher</a:t>
            </a:r>
            <a:r>
              <a:rPr lang="en-US" sz="1500" dirty="0">
                <a:latin typeface="Courier New"/>
                <a:cs typeface="Courier New"/>
              </a:rPr>
              <a:t>::  </a:t>
            </a:r>
          </a:p>
          <a:p>
            <a:pPr indent="0">
              <a:spcBef>
                <a:spcPts val="0"/>
              </a:spcBef>
              <a:spcAft>
                <a:spcPts val="0"/>
              </a:spcAft>
              <a:buNone/>
            </a:pPr>
            <a:r>
              <a:rPr lang="en-US" sz="1500" dirty="0">
                <a:latin typeface="Courier New"/>
                <a:cs typeface="Courier New"/>
              </a:rPr>
              <a:t>  </a:t>
            </a:r>
            <a:r>
              <a:rPr lang="en-US" sz="1500" dirty="0" err="1">
                <a:latin typeface="Courier New"/>
                <a:cs typeface="Courier New"/>
              </a:rPr>
              <a:t>QSessionManager</a:t>
            </a:r>
            <a:r>
              <a:rPr lang="en-US" sz="1500" dirty="0">
                <a:latin typeface="Courier New"/>
                <a:cs typeface="Courier New"/>
              </a:rPr>
              <a:t>:: </a:t>
            </a:r>
          </a:p>
          <a:p>
            <a:pPr indent="0">
              <a:spcBef>
                <a:spcPts val="0"/>
              </a:spcBef>
              <a:spcAft>
                <a:spcPts val="0"/>
              </a:spcAft>
              <a:buNone/>
            </a:pPr>
            <a:r>
              <a:rPr lang="en-US" sz="1500" dirty="0">
                <a:latin typeface="Courier New"/>
                <a:cs typeface="Courier New"/>
              </a:rPr>
              <a:t>  </a:t>
            </a:r>
            <a:r>
              <a:rPr lang="en-US" sz="1500" dirty="0" err="1">
                <a:latin typeface="Courier New"/>
                <a:cs typeface="Courier New"/>
              </a:rPr>
              <a:t>QMacStyle</a:t>
            </a:r>
            <a:r>
              <a:rPr lang="en-US" sz="1500" dirty="0">
                <a:latin typeface="Courier New"/>
                <a:cs typeface="Courier New"/>
              </a:rPr>
              <a:t>::</a:t>
            </a:r>
            <a:r>
              <a:rPr lang="en-US" sz="1500" dirty="0" err="1">
                <a:latin typeface="Courier New"/>
                <a:cs typeface="Courier New"/>
              </a:rPr>
              <a:t>macintosh</a:t>
            </a:r>
            <a:r>
              <a:rPr lang="en-US" sz="1500" dirty="0">
                <a:latin typeface="Courier New"/>
                <a:cs typeface="Courier New"/>
              </a:rPr>
              <a:t> </a:t>
            </a:r>
          </a:p>
          <a:p>
            <a:pPr indent="0">
              <a:spcBef>
                <a:spcPts val="0"/>
              </a:spcBef>
              <a:spcAft>
                <a:spcPts val="0"/>
              </a:spcAft>
              <a:buNone/>
            </a:pPr>
            <a:endParaRPr lang="en-GB" sz="1500" dirty="0">
              <a:latin typeface="Courier New"/>
              <a:cs typeface="Courier New"/>
            </a:endParaRPr>
          </a:p>
        </p:txBody>
      </p:sp>
      <p:sp>
        <p:nvSpPr>
          <p:cNvPr id="9" name="Footer Placeholder 3">
            <a:extLst>
              <a:ext uri="{FF2B5EF4-FFF2-40B4-BE49-F238E27FC236}">
                <a16:creationId xmlns:a16="http://schemas.microsoft.com/office/drawing/2014/main" id="{FFA2A675-459A-B245-B77C-A3A1B1E18CA1}"/>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58176085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411274-AA94-8F4C-A698-368CF4863DC6}"/>
              </a:ext>
            </a:extLst>
          </p:cNvPr>
          <p:cNvSpPr>
            <a:spLocks noGrp="1"/>
          </p:cNvSpPr>
          <p:nvPr>
            <p:ph type="pic" sz="quarter" idx="14"/>
          </p:nvPr>
        </p:nvSpPr>
        <p:spPr/>
      </p:sp>
      <p:sp>
        <p:nvSpPr>
          <p:cNvPr id="5" name="Title 4"/>
          <p:cNvSpPr>
            <a:spLocks noGrp="1"/>
          </p:cNvSpPr>
          <p:nvPr>
            <p:ph type="ctrTitle"/>
          </p:nvPr>
        </p:nvSpPr>
        <p:spPr/>
        <p:txBody>
          <a:bodyPr/>
          <a:lstStyle/>
          <a:p>
            <a:r>
              <a:rPr lang="en-GB" dirty="0"/>
              <a:t>Qt Essentials</a:t>
            </a:r>
            <a:endParaRPr lang="en-US" dirty="0"/>
          </a:p>
        </p:txBody>
      </p:sp>
      <p:sp>
        <p:nvSpPr>
          <p:cNvPr id="3" name="Subtitle 2">
            <a:extLst>
              <a:ext uri="{FF2B5EF4-FFF2-40B4-BE49-F238E27FC236}">
                <a16:creationId xmlns:a16="http://schemas.microsoft.com/office/drawing/2014/main" id="{D466E6B9-2E06-8C42-BF2E-5780F8CB0C30}"/>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E7D6B8C4-D4F4-A947-9FFF-531F9A9F12DA}"/>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0C599C5B-730E-E442-B02F-475F8659B1A5}"/>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020154234"/>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normAutofit/>
          </a:bodyPr>
          <a:lstStyle/>
          <a:p>
            <a:r>
              <a:rPr lang="en-US" dirty="0"/>
              <a:t>I need answers ASAP </a:t>
            </a:r>
          </a:p>
          <a:p>
            <a:pPr lvl="1"/>
            <a:r>
              <a:rPr lang="en-US" dirty="0"/>
              <a:t>Use Qt support </a:t>
            </a:r>
            <a:r>
              <a:rPr lang="en-US" dirty="0">
                <a:hlinkClick r:id="rId2"/>
              </a:rPr>
              <a:t>http://www.qt.io/support/</a:t>
            </a:r>
            <a:r>
              <a:rPr lang="en-US" dirty="0"/>
              <a:t>  </a:t>
            </a:r>
          </a:p>
          <a:p>
            <a:pPr lvl="1"/>
            <a:r>
              <a:rPr lang="en-US" dirty="0"/>
              <a:t>Meet Qt professional in IRC </a:t>
            </a:r>
            <a:r>
              <a:rPr lang="en-US" dirty="0">
                <a:hlinkClick r:id="rId3"/>
              </a:rPr>
              <a:t>https://wiki.qt.io/Online_Communities</a:t>
            </a:r>
            <a:r>
              <a:rPr lang="en-US" dirty="0"/>
              <a:t> </a:t>
            </a:r>
          </a:p>
          <a:p>
            <a:pPr lvl="1"/>
            <a:r>
              <a:rPr lang="en-US" dirty="0"/>
              <a:t>Questions and answers forum – Qt Centre  </a:t>
            </a:r>
            <a:r>
              <a:rPr lang="en-US" dirty="0">
                <a:hlinkClick r:id="rId4"/>
              </a:rPr>
              <a:t>http://www.qtcentre.org/content/</a:t>
            </a:r>
            <a:r>
              <a:rPr lang="en-US" dirty="0"/>
              <a:t> </a:t>
            </a:r>
          </a:p>
          <a:p>
            <a:endParaRPr lang="en-US" dirty="0"/>
          </a:p>
          <a:p>
            <a:r>
              <a:rPr lang="en-US" dirty="0"/>
              <a:t>It does not work</a:t>
            </a:r>
          </a:p>
          <a:p>
            <a:pPr lvl="1"/>
            <a:r>
              <a:rPr lang="en-US" dirty="0"/>
              <a:t>Bug reporting and finding </a:t>
            </a:r>
            <a:r>
              <a:rPr lang="en-US" dirty="0">
                <a:hlinkClick r:id="rId5"/>
              </a:rPr>
              <a:t>https://bugreports.qt.io/</a:t>
            </a:r>
            <a:r>
              <a:rPr lang="en-US" dirty="0"/>
              <a:t> </a:t>
            </a:r>
          </a:p>
          <a:p>
            <a:pPr lvl="1"/>
            <a:r>
              <a:rPr lang="en-US" dirty="0"/>
              <a:t>Stack Overflow </a:t>
            </a:r>
            <a:r>
              <a:rPr lang="en-US" dirty="0">
                <a:hlinkClick r:id="rId6"/>
              </a:rPr>
              <a:t>http://stackoverflow.com</a:t>
            </a:r>
            <a:r>
              <a:rPr lang="en-US" dirty="0"/>
              <a:t> </a:t>
            </a:r>
          </a:p>
          <a:p>
            <a:endParaRPr lang="en-US" dirty="0"/>
          </a:p>
          <a:p>
            <a:endParaRPr lang="en-US" dirty="0"/>
          </a:p>
        </p:txBody>
      </p:sp>
      <p:sp>
        <p:nvSpPr>
          <p:cNvPr id="4" name="Content Placeholder 3"/>
          <p:cNvSpPr>
            <a:spLocks noGrp="1"/>
          </p:cNvSpPr>
          <p:nvPr>
            <p:ph sz="quarter" idx="4"/>
          </p:nvPr>
        </p:nvSpPr>
        <p:spPr/>
        <p:txBody>
          <a:bodyPr/>
          <a:lstStyle/>
          <a:p>
            <a:r>
              <a:rPr lang="en-US" dirty="0"/>
              <a:t>I have some time to study Qt myself</a:t>
            </a:r>
          </a:p>
          <a:p>
            <a:pPr lvl="1"/>
            <a:r>
              <a:rPr lang="en-US" dirty="0"/>
              <a:t>Qt Developer Guides </a:t>
            </a:r>
            <a:r>
              <a:rPr lang="en-US" dirty="0">
                <a:hlinkClick r:id="rId7"/>
              </a:rPr>
              <a:t>http://wiki.qt.io/Developer-Guides</a:t>
            </a:r>
            <a:r>
              <a:rPr lang="en-US" dirty="0"/>
              <a:t> </a:t>
            </a:r>
          </a:p>
          <a:p>
            <a:pPr lvl="1"/>
            <a:r>
              <a:rPr lang="en-US" dirty="0"/>
              <a:t>Learning videos </a:t>
            </a:r>
            <a:r>
              <a:rPr lang="en-US" dirty="0">
                <a:hlinkClick r:id="rId8"/>
              </a:rPr>
              <a:t>https://www.youtube.com/user/QtStudios</a:t>
            </a:r>
            <a:r>
              <a:rPr lang="en-US" dirty="0"/>
              <a:t> </a:t>
            </a:r>
          </a:p>
          <a:p>
            <a:pPr lvl="1"/>
            <a:r>
              <a:rPr lang="en-US" dirty="0"/>
              <a:t>Books, tools, guides, documentation - </a:t>
            </a:r>
            <a:r>
              <a:rPr lang="en-US" dirty="0">
                <a:hlinkClick r:id="rId9"/>
              </a:rPr>
              <a:t>http://wiki.qt.io/Main_Page</a:t>
            </a:r>
            <a:r>
              <a:rPr lang="en-US" dirty="0"/>
              <a:t> </a:t>
            </a:r>
          </a:p>
          <a:p>
            <a:endParaRPr lang="en-US" dirty="0"/>
          </a:p>
          <a:p>
            <a:r>
              <a:rPr lang="en-US" dirty="0"/>
              <a:t>I want to know the latest Qt updates</a:t>
            </a:r>
          </a:p>
          <a:p>
            <a:pPr lvl="1"/>
            <a:r>
              <a:rPr lang="en-US" dirty="0"/>
              <a:t>Qt Blog </a:t>
            </a:r>
            <a:r>
              <a:rPr lang="en-US" dirty="0">
                <a:hlinkClick r:id="rId10"/>
              </a:rPr>
              <a:t>http://blog.qt.io</a:t>
            </a:r>
            <a:r>
              <a:rPr lang="en-US" dirty="0"/>
              <a:t> </a:t>
            </a:r>
          </a:p>
          <a:p>
            <a:endParaRPr lang="en-US" dirty="0"/>
          </a:p>
          <a:p>
            <a:r>
              <a:rPr lang="en-US" dirty="0"/>
              <a:t>I want to have some Qt apps for free</a:t>
            </a:r>
          </a:p>
          <a:p>
            <a:pPr lvl="1"/>
            <a:r>
              <a:rPr lang="en-US" dirty="0">
                <a:hlinkClick r:id="rId11"/>
              </a:rPr>
              <a:t>http://qt-apps.org</a:t>
            </a:r>
            <a:r>
              <a:rPr lang="en-US" dirty="0"/>
              <a:t> </a:t>
            </a:r>
          </a:p>
          <a:p>
            <a:endParaRPr lang="en-US" dirty="0"/>
          </a:p>
          <a:p>
            <a:endParaRPr lang="en-US" dirty="0"/>
          </a:p>
        </p:txBody>
      </p:sp>
      <p:sp>
        <p:nvSpPr>
          <p:cNvPr id="9"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40</a:t>
            </a:fld>
            <a:endParaRPr lang="en-US" dirty="0"/>
          </a:p>
        </p:txBody>
      </p:sp>
      <p:sp>
        <p:nvSpPr>
          <p:cNvPr id="2" name="Title 1"/>
          <p:cNvSpPr>
            <a:spLocks noGrp="1"/>
          </p:cNvSpPr>
          <p:nvPr>
            <p:ph type="title"/>
          </p:nvPr>
        </p:nvSpPr>
        <p:spPr/>
        <p:txBody>
          <a:bodyPr/>
          <a:lstStyle/>
          <a:p>
            <a:r>
              <a:rPr lang="en-GB" dirty="0"/>
              <a:t>Help and Further Reading</a:t>
            </a:r>
          </a:p>
        </p:txBody>
      </p:sp>
      <p:sp>
        <p:nvSpPr>
          <p:cNvPr id="8" name="Footer Placeholder 3">
            <a:extLst>
              <a:ext uri="{FF2B5EF4-FFF2-40B4-BE49-F238E27FC236}">
                <a16:creationId xmlns:a16="http://schemas.microsoft.com/office/drawing/2014/main" id="{864C851D-BFD8-544B-A692-3D1511B417D7}"/>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169657871"/>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D598FE3-D558-1348-826D-BE2209AB933A}"/>
              </a:ext>
            </a:extLst>
          </p:cNvPr>
          <p:cNvSpPr>
            <a:spLocks noGrp="1"/>
          </p:cNvSpPr>
          <p:nvPr>
            <p:ph type="pic" sz="quarter" idx="14"/>
          </p:nvPr>
        </p:nvSpPr>
        <p:spPr/>
      </p:sp>
      <p:sp>
        <p:nvSpPr>
          <p:cNvPr id="5" name="Title 4"/>
          <p:cNvSpPr>
            <a:spLocks noGrp="1"/>
          </p:cNvSpPr>
          <p:nvPr>
            <p:ph type="ctrTitle"/>
          </p:nvPr>
        </p:nvSpPr>
        <p:spPr/>
        <p:txBody>
          <a:bodyPr/>
          <a:lstStyle/>
          <a:p>
            <a:r>
              <a:rPr lang="en-GB" dirty="0" err="1"/>
              <a:t>Qt</a:t>
            </a:r>
            <a:r>
              <a:rPr lang="en-GB" dirty="0"/>
              <a:t> Object Model </a:t>
            </a:r>
            <a:endParaRPr lang="en-US" dirty="0"/>
          </a:p>
        </p:txBody>
      </p:sp>
      <p:sp>
        <p:nvSpPr>
          <p:cNvPr id="4" name="Subtitle 3">
            <a:extLst>
              <a:ext uri="{FF2B5EF4-FFF2-40B4-BE49-F238E27FC236}">
                <a16:creationId xmlns:a16="http://schemas.microsoft.com/office/drawing/2014/main" id="{18FAC4D9-6262-B945-BB0E-C8FF9884CFB4}"/>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5FC2F921-8998-BE40-8D9A-91D8DE4BCCF6}"/>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C7AECE14-1E92-A040-BFEA-E79DD514676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539827871"/>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en-US" dirty="0"/>
              <a:t>Identity vs. Value Types</a:t>
            </a:r>
          </a:p>
          <a:p>
            <a:r>
              <a:rPr lang="en-US" dirty="0"/>
              <a:t>Memory Management</a:t>
            </a:r>
          </a:p>
          <a:p>
            <a:r>
              <a:rPr lang="en-US" dirty="0"/>
              <a:t>Qt Smart Pointers</a:t>
            </a:r>
          </a:p>
          <a:p>
            <a:r>
              <a:rPr lang="en-US" dirty="0"/>
              <a:t>Meta-Object System</a:t>
            </a:r>
          </a:p>
          <a:p>
            <a:r>
              <a:rPr lang="en-US" dirty="0"/>
              <a:t>Signals and Slots</a:t>
            </a:r>
          </a:p>
          <a:p>
            <a:r>
              <a:rPr lang="en-US" dirty="0"/>
              <a:t>Properties</a:t>
            </a:r>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4" name="Slide Number Placeholder 3"/>
          <p:cNvSpPr>
            <a:spLocks noGrp="1"/>
          </p:cNvSpPr>
          <p:nvPr>
            <p:ph type="sldNum" sz="quarter" idx="12"/>
          </p:nvPr>
        </p:nvSpPr>
        <p:spPr/>
        <p:txBody>
          <a:bodyPr/>
          <a:lstStyle/>
          <a:p>
            <a:fld id="{ABA6B483-D54A-6F4C-ABB1-789E9E7B1B73}" type="slidenum">
              <a:rPr lang="en-US" smtClean="0"/>
              <a:pPr/>
              <a:t>42</a:t>
            </a:fld>
            <a:endParaRPr lang="en-US" dirty="0"/>
          </a:p>
        </p:txBody>
      </p:sp>
      <p:sp>
        <p:nvSpPr>
          <p:cNvPr id="2" name="Title 1"/>
          <p:cNvSpPr>
            <a:spLocks noGrp="1"/>
          </p:cNvSpPr>
          <p:nvPr>
            <p:ph type="title"/>
          </p:nvPr>
        </p:nvSpPr>
        <p:spPr/>
        <p:txBody>
          <a:bodyPr/>
          <a:lstStyle/>
          <a:p>
            <a:r>
              <a:rPr lang="en-US" dirty="0"/>
              <a:t>Contents</a:t>
            </a:r>
          </a:p>
        </p:txBody>
      </p:sp>
      <p:sp>
        <p:nvSpPr>
          <p:cNvPr id="7" name="Footer Placeholder 3">
            <a:extLst>
              <a:ext uri="{FF2B5EF4-FFF2-40B4-BE49-F238E27FC236}">
                <a16:creationId xmlns:a16="http://schemas.microsoft.com/office/drawing/2014/main" id="{CB22659E-B24D-BB47-BD10-B207F10820D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61073809"/>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50863" y="1844824"/>
            <a:ext cx="6938116" cy="4321025"/>
          </a:xfrm>
        </p:spPr>
        <p:txBody>
          <a:bodyPr>
            <a:normAutofit lnSpcReduction="10000"/>
          </a:bodyPr>
          <a:lstStyle/>
          <a:p>
            <a:r>
              <a:rPr lang="en-US" dirty="0" err="1"/>
              <a:t>Qt’s</a:t>
            </a:r>
            <a:r>
              <a:rPr lang="en-US" dirty="0"/>
              <a:t> 1,500 classes can be divided into two groups</a:t>
            </a:r>
          </a:p>
          <a:p>
            <a:pPr lvl="1"/>
            <a:r>
              <a:rPr lang="en-US" dirty="0"/>
              <a:t>Identity types </a:t>
            </a:r>
          </a:p>
          <a:p>
            <a:pPr lvl="1"/>
            <a:r>
              <a:rPr lang="en-US" dirty="0"/>
              <a:t>Value types </a:t>
            </a:r>
            <a:endParaRPr lang="en-US" dirty="0">
              <a:latin typeface="Courier New" pitchFamily="49" charset="0"/>
              <a:cs typeface="Courier New" pitchFamily="49" charset="0"/>
            </a:endParaRPr>
          </a:p>
          <a:p>
            <a:r>
              <a:rPr lang="en-US" dirty="0"/>
              <a:t>Identity types </a:t>
            </a:r>
          </a:p>
          <a:p>
            <a:pPr lvl="1"/>
            <a:r>
              <a:rPr lang="en-US" dirty="0"/>
              <a:t>derive from </a:t>
            </a:r>
            <a:r>
              <a:rPr lang="en-US" dirty="0" err="1">
                <a:latin typeface="Courier New"/>
                <a:cs typeface="Courier New"/>
              </a:rPr>
              <a:t>QObject</a:t>
            </a:r>
            <a:r>
              <a:rPr lang="en-US" dirty="0">
                <a:latin typeface="Courier New"/>
                <a:cs typeface="Courier New"/>
              </a:rPr>
              <a:t> </a:t>
            </a:r>
          </a:p>
          <a:p>
            <a:pPr lvl="1"/>
            <a:r>
              <a:rPr lang="en-US" dirty="0"/>
              <a:t>extend C++ with many dynamic features using a meta-object system </a:t>
            </a:r>
          </a:p>
          <a:p>
            <a:pPr lvl="1"/>
            <a:r>
              <a:rPr lang="en-US" dirty="0"/>
              <a:t>cannot be copied as the copy constructor and assignment operator equal to delete</a:t>
            </a:r>
          </a:p>
          <a:p>
            <a:pPr lvl="1"/>
            <a:r>
              <a:rPr lang="en-US" dirty="0">
                <a:latin typeface="Courier New"/>
                <a:cs typeface="Courier New"/>
              </a:rPr>
              <a:t>QWidget</a:t>
            </a:r>
            <a:r>
              <a:rPr lang="en-US" dirty="0"/>
              <a:t>, </a:t>
            </a:r>
            <a:r>
              <a:rPr lang="en-US" dirty="0" err="1">
                <a:latin typeface="Courier New"/>
                <a:cs typeface="Courier New"/>
              </a:rPr>
              <a:t>QWindow</a:t>
            </a:r>
            <a:r>
              <a:rPr lang="en-US" dirty="0"/>
              <a:t>, </a:t>
            </a:r>
            <a:r>
              <a:rPr lang="en-US" dirty="0" err="1">
                <a:latin typeface="Courier New"/>
                <a:cs typeface="Courier New"/>
              </a:rPr>
              <a:t>QApplication</a:t>
            </a:r>
            <a:r>
              <a:rPr lang="en-US" dirty="0"/>
              <a:t>, </a:t>
            </a:r>
            <a:r>
              <a:rPr lang="en-US" dirty="0" err="1">
                <a:latin typeface="Courier New"/>
                <a:cs typeface="Courier New"/>
              </a:rPr>
              <a:t>QQuickItem</a:t>
            </a:r>
            <a:r>
              <a:rPr lang="en-US" dirty="0"/>
              <a:t>, </a:t>
            </a:r>
            <a:r>
              <a:rPr lang="en-US" dirty="0" err="1">
                <a:latin typeface="Courier New"/>
                <a:cs typeface="Courier New"/>
              </a:rPr>
              <a:t>QThread</a:t>
            </a:r>
            <a:r>
              <a:rPr lang="en-US" dirty="0"/>
              <a:t>, </a:t>
            </a:r>
            <a:r>
              <a:rPr lang="en-US" dirty="0" err="1">
                <a:latin typeface="Courier New"/>
                <a:cs typeface="Courier New"/>
              </a:rPr>
              <a:t>QFile</a:t>
            </a:r>
            <a:r>
              <a:rPr lang="en-US" dirty="0"/>
              <a:t>,</a:t>
            </a:r>
          </a:p>
          <a:p>
            <a:r>
              <a:rPr lang="en-US" dirty="0"/>
              <a:t>Value types are standard C++ classes </a:t>
            </a:r>
          </a:p>
          <a:p>
            <a:pPr lvl="1"/>
            <a:r>
              <a:rPr lang="en-US" dirty="0" err="1">
                <a:latin typeface="Courier New"/>
                <a:cs typeface="Courier New"/>
              </a:rPr>
              <a:t>QColor</a:t>
            </a:r>
            <a:r>
              <a:rPr lang="en-US" dirty="0"/>
              <a:t>, </a:t>
            </a:r>
            <a:r>
              <a:rPr lang="en-US" dirty="0" err="1">
                <a:latin typeface="Courier New"/>
                <a:cs typeface="Courier New"/>
              </a:rPr>
              <a:t>QEvent</a:t>
            </a:r>
            <a:r>
              <a:rPr lang="en-US" dirty="0"/>
              <a:t>, </a:t>
            </a:r>
            <a:r>
              <a:rPr lang="en-US" dirty="0" err="1">
                <a:latin typeface="Courier New"/>
                <a:cs typeface="Courier New"/>
              </a:rPr>
              <a:t>QDataStream</a:t>
            </a:r>
            <a:r>
              <a:rPr lang="en-US" dirty="0"/>
              <a:t>, </a:t>
            </a:r>
            <a:r>
              <a:rPr lang="en-US" dirty="0" err="1">
                <a:latin typeface="Courier New"/>
                <a:cs typeface="Courier New"/>
              </a:rPr>
              <a:t>QMetaType</a:t>
            </a:r>
            <a:endParaRPr lang="en-US" dirty="0">
              <a:latin typeface="Courier New"/>
              <a:cs typeface="Courier New"/>
            </a:endParaRPr>
          </a:p>
          <a:p>
            <a:pPr lvl="1"/>
            <a:r>
              <a:rPr lang="en-US" dirty="0"/>
              <a:t>~100 value types use copy-on-write pattern – implicitly shared </a:t>
            </a:r>
          </a:p>
          <a:p>
            <a:pPr lvl="2"/>
            <a:r>
              <a:rPr lang="en-US" dirty="0" err="1">
                <a:latin typeface="Courier New"/>
                <a:cs typeface="Courier New"/>
              </a:rPr>
              <a:t>QString</a:t>
            </a:r>
            <a:r>
              <a:rPr lang="en-US" dirty="0"/>
              <a:t>, </a:t>
            </a:r>
            <a:r>
              <a:rPr lang="en-US" dirty="0" err="1">
                <a:latin typeface="Courier New"/>
                <a:cs typeface="Courier New"/>
              </a:rPr>
              <a:t>QByteArray</a:t>
            </a:r>
            <a:r>
              <a:rPr lang="en-US" dirty="0"/>
              <a:t>, </a:t>
            </a:r>
            <a:r>
              <a:rPr lang="en-US" dirty="0" err="1">
                <a:latin typeface="Courier New"/>
                <a:cs typeface="Courier New"/>
              </a:rPr>
              <a:t>QList</a:t>
            </a:r>
            <a:r>
              <a:rPr lang="en-US" dirty="0"/>
              <a:t>, </a:t>
            </a:r>
            <a:r>
              <a:rPr lang="en-US" dirty="0" err="1">
                <a:latin typeface="Courier New"/>
                <a:cs typeface="Courier New"/>
              </a:rPr>
              <a:t>QVector</a:t>
            </a:r>
            <a:r>
              <a:rPr lang="en-US" dirty="0"/>
              <a:t>, </a:t>
            </a:r>
            <a:r>
              <a:rPr lang="en-US" dirty="0" err="1">
                <a:latin typeface="Courier New"/>
                <a:cs typeface="Courier New"/>
              </a:rPr>
              <a:t>QHash</a:t>
            </a:r>
            <a:r>
              <a:rPr lang="en-US" dirty="0"/>
              <a:t>, </a:t>
            </a:r>
            <a:r>
              <a:rPr lang="en-US" dirty="0" err="1">
                <a:latin typeface="Courier New"/>
                <a:cs typeface="Courier New"/>
              </a:rPr>
              <a:t>QCache</a:t>
            </a:r>
            <a:r>
              <a:rPr lang="en-US" dirty="0"/>
              <a:t>, </a:t>
            </a:r>
            <a:r>
              <a:rPr lang="en-US" dirty="0" err="1">
                <a:latin typeface="Courier New"/>
                <a:cs typeface="Courier New"/>
              </a:rPr>
              <a:t>QDir</a:t>
            </a:r>
            <a:r>
              <a:rPr lang="en-US" dirty="0"/>
              <a:t>, </a:t>
            </a:r>
            <a:r>
              <a:rPr lang="en-US" dirty="0" err="1">
                <a:latin typeface="Courier New"/>
                <a:cs typeface="Courier New"/>
              </a:rPr>
              <a:t>QPixmap</a:t>
            </a:r>
            <a:r>
              <a:rPr lang="en-US" dirty="0"/>
              <a:t>, </a:t>
            </a:r>
            <a:r>
              <a:rPr lang="en-US" dirty="0" err="1">
                <a:latin typeface="Courier New"/>
                <a:cs typeface="Courier New"/>
              </a:rPr>
              <a:t>QImage</a:t>
            </a:r>
            <a:r>
              <a:rPr lang="en-US" dirty="0"/>
              <a:t>, </a:t>
            </a:r>
            <a:r>
              <a:rPr lang="en-US" dirty="0" err="1">
                <a:latin typeface="Courier New"/>
                <a:cs typeface="Courier New"/>
              </a:rPr>
              <a:t>QBrush</a:t>
            </a:r>
            <a:r>
              <a:rPr lang="en-US" dirty="0"/>
              <a:t>, </a:t>
            </a:r>
            <a:r>
              <a:rPr lang="en-US" dirty="0" err="1">
                <a:latin typeface="Courier New"/>
                <a:cs typeface="Courier New"/>
              </a:rPr>
              <a:t>QPen</a:t>
            </a:r>
            <a:endParaRPr lang="en-US" dirty="0">
              <a:latin typeface="Courier New"/>
              <a:cs typeface="Courier New"/>
            </a:endParaRPr>
          </a:p>
        </p:txBody>
      </p:sp>
      <p:sp>
        <p:nvSpPr>
          <p:cNvPr id="12"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10" name="Slide Number Placeholder 3"/>
          <p:cNvSpPr>
            <a:spLocks noGrp="1"/>
          </p:cNvSpPr>
          <p:nvPr>
            <p:ph type="sldNum" sz="quarter" idx="12"/>
          </p:nvPr>
        </p:nvSpPr>
        <p:spPr/>
        <p:txBody>
          <a:bodyPr/>
          <a:lstStyle/>
          <a:p>
            <a:fld id="{ABA6B483-D54A-6F4C-ABB1-789E9E7B1B73}" type="slidenum">
              <a:rPr lang="en-US" smtClean="0"/>
              <a:pPr/>
              <a:t>43</a:t>
            </a:fld>
            <a:endParaRPr lang="en-US" dirty="0"/>
          </a:p>
        </p:txBody>
      </p:sp>
      <p:sp>
        <p:nvSpPr>
          <p:cNvPr id="5" name="Title 4"/>
          <p:cNvSpPr>
            <a:spLocks noGrp="1"/>
          </p:cNvSpPr>
          <p:nvPr>
            <p:ph type="title"/>
          </p:nvPr>
        </p:nvSpPr>
        <p:spPr/>
        <p:txBody>
          <a:bodyPr/>
          <a:lstStyle/>
          <a:p>
            <a:r>
              <a:rPr lang="en-GB" dirty="0"/>
              <a:t>Identity vs. Value Types</a:t>
            </a:r>
            <a:endParaRPr lang="en-US" dirty="0"/>
          </a:p>
        </p:txBody>
      </p:sp>
      <p:graphicFrame>
        <p:nvGraphicFramePr>
          <p:cNvPr id="7" name="Object 6"/>
          <p:cNvGraphicFramePr>
            <a:graphicFrameLocks noChangeAspect="1"/>
          </p:cNvGraphicFramePr>
          <p:nvPr>
            <p:extLst/>
          </p:nvPr>
        </p:nvGraphicFramePr>
        <p:xfrm>
          <a:off x="7613421" y="1406736"/>
          <a:ext cx="4223767" cy="2712720"/>
        </p:xfrm>
        <a:graphic>
          <a:graphicData uri="http://schemas.openxmlformats.org/presentationml/2006/ole">
            <mc:AlternateContent xmlns:mc="http://schemas.openxmlformats.org/markup-compatibility/2006">
              <mc:Choice xmlns:v="urn:schemas-microsoft-com:vml" Requires="v">
                <p:oleObj spid="_x0000_s1081" name="Visio" r:id="rId3" imgW="2737624" imgH="2341847" progId="Visio.Drawing.11">
                  <p:embed/>
                </p:oleObj>
              </mc:Choice>
              <mc:Fallback>
                <p:oleObj name="Visio" r:id="rId3" imgW="2737624" imgH="2341847" progId="Visio.Drawing.11">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421" y="1406736"/>
                        <a:ext cx="4223767" cy="2712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8978" y="4105612"/>
            <a:ext cx="4367662" cy="24917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8253528" y="332658"/>
            <a:ext cx="3670496" cy="523220"/>
          </a:xfrm>
          <a:prstGeom prst="rect">
            <a:avLst/>
          </a:prstGeom>
          <a:noFill/>
        </p:spPr>
        <p:txBody>
          <a:bodyPr wrap="square" rtlCol="0">
            <a:spAutoFit/>
          </a:bodyPr>
          <a:lstStyle/>
          <a:p>
            <a:pPr algn="r"/>
            <a:r>
              <a:rPr lang="en-US" sz="1400" dirty="0"/>
              <a:t>Compare, for example </a:t>
            </a:r>
            <a:r>
              <a:rPr lang="en-US" sz="1400" dirty="0" err="1">
                <a:latin typeface="Courier New"/>
                <a:cs typeface="Courier New"/>
              </a:rPr>
              <a:t>QObject</a:t>
            </a:r>
            <a:r>
              <a:rPr lang="en-US" sz="1400" dirty="0"/>
              <a:t> and </a:t>
            </a:r>
            <a:r>
              <a:rPr lang="en-US" sz="1400" dirty="0" err="1">
                <a:latin typeface="Courier New"/>
                <a:cs typeface="Courier New"/>
              </a:rPr>
              <a:t>QString</a:t>
            </a:r>
            <a:r>
              <a:rPr lang="en-US" sz="1400" dirty="0"/>
              <a:t> class headers</a:t>
            </a:r>
          </a:p>
        </p:txBody>
      </p:sp>
      <p:sp>
        <p:nvSpPr>
          <p:cNvPr id="13" name="Footer Placeholder 3">
            <a:extLst>
              <a:ext uri="{FF2B5EF4-FFF2-40B4-BE49-F238E27FC236}">
                <a16:creationId xmlns:a16="http://schemas.microsoft.com/office/drawing/2014/main" id="{2708C92D-25D5-1042-8918-2C7962498767}"/>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154096311"/>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50863" y="1844824"/>
            <a:ext cx="7777386" cy="4321025"/>
          </a:xfrm>
        </p:spPr>
        <p:txBody>
          <a:bodyPr>
            <a:normAutofit lnSpcReduction="10000"/>
          </a:bodyPr>
          <a:lstStyle/>
          <a:p>
            <a:pPr>
              <a:lnSpc>
                <a:spcPct val="90000"/>
              </a:lnSpc>
            </a:pPr>
            <a:r>
              <a:rPr lang="en-US" dirty="0"/>
              <a:t>Each </a:t>
            </a:r>
            <a:r>
              <a:rPr lang="en-US" dirty="0" err="1">
                <a:latin typeface="Courier New"/>
                <a:cs typeface="Courier New"/>
              </a:rPr>
              <a:t>QObject</a:t>
            </a:r>
            <a:r>
              <a:rPr lang="en-US" dirty="0"/>
              <a:t> may be a parent or child of another </a:t>
            </a:r>
            <a:r>
              <a:rPr lang="en-US" dirty="0" err="1">
                <a:latin typeface="Courier New"/>
                <a:cs typeface="Courier New"/>
              </a:rPr>
              <a:t>QObject</a:t>
            </a:r>
            <a:r>
              <a:rPr lang="en-US" dirty="0">
                <a:latin typeface="Courier New"/>
                <a:cs typeface="Courier New"/>
              </a:rPr>
              <a:t> </a:t>
            </a:r>
          </a:p>
          <a:p>
            <a:pPr lvl="1">
              <a:lnSpc>
                <a:spcPct val="90000"/>
              </a:lnSpc>
            </a:pPr>
            <a:r>
              <a:rPr lang="en-US" dirty="0"/>
              <a:t>Objects create a tree structure </a:t>
            </a:r>
          </a:p>
          <a:p>
            <a:pPr lvl="1">
              <a:lnSpc>
                <a:spcPct val="90000"/>
              </a:lnSpc>
            </a:pPr>
            <a:r>
              <a:rPr lang="en-US" dirty="0"/>
              <a:t>Child objects must be allocated on the </a:t>
            </a:r>
            <a:r>
              <a:rPr lang="en-US" b="1" dirty="0"/>
              <a:t>heap</a:t>
            </a:r>
            <a:r>
              <a:rPr lang="en-US" dirty="0"/>
              <a:t> using </a:t>
            </a:r>
            <a:r>
              <a:rPr lang="en-US" b="1" dirty="0"/>
              <a:t>new</a:t>
            </a:r>
          </a:p>
          <a:p>
            <a:pPr lvl="2">
              <a:lnSpc>
                <a:spcPct val="90000"/>
              </a:lnSpc>
            </a:pPr>
            <a:r>
              <a:rPr lang="en-US" dirty="0"/>
              <a:t>Parent object owns the children and eventually calls </a:t>
            </a:r>
            <a:r>
              <a:rPr lang="en-US" b="1" dirty="0"/>
              <a:t>delete</a:t>
            </a:r>
          </a:p>
          <a:p>
            <a:pPr lvl="2">
              <a:lnSpc>
                <a:spcPct val="90000"/>
              </a:lnSpc>
            </a:pPr>
            <a:r>
              <a:rPr lang="en-US" dirty="0" err="1">
                <a:latin typeface="Courier New" pitchFamily="49" charset="0"/>
              </a:rPr>
              <a:t>QLabel</a:t>
            </a:r>
            <a:r>
              <a:rPr lang="en-US" dirty="0">
                <a:latin typeface="Courier New" pitchFamily="49" charset="0"/>
              </a:rPr>
              <a:t> *label = new </a:t>
            </a:r>
            <a:r>
              <a:rPr lang="en-US" dirty="0" err="1">
                <a:latin typeface="Courier New" pitchFamily="49" charset="0"/>
              </a:rPr>
              <a:t>QLabel</a:t>
            </a:r>
            <a:r>
              <a:rPr lang="en-US" dirty="0">
                <a:latin typeface="Courier New" pitchFamily="49" charset="0"/>
              </a:rPr>
              <a:t>(”Some Text”, parent);</a:t>
            </a:r>
            <a:endParaRPr lang="en-US" dirty="0"/>
          </a:p>
          <a:p>
            <a:pPr>
              <a:lnSpc>
                <a:spcPct val="90000"/>
              </a:lnSpc>
            </a:pPr>
            <a:r>
              <a:rPr lang="en-US" dirty="0"/>
              <a:t>Objects not inheriting </a:t>
            </a:r>
            <a:r>
              <a:rPr lang="en-US" dirty="0" err="1">
                <a:latin typeface="Courier New" pitchFamily="49" charset="0"/>
                <a:cs typeface="Courier New" pitchFamily="49" charset="0"/>
              </a:rPr>
              <a:t>QObject</a:t>
            </a:r>
            <a:r>
              <a:rPr lang="en-US" dirty="0"/>
              <a:t> are allocated on the stack, not the heap</a:t>
            </a:r>
          </a:p>
          <a:p>
            <a:pPr lvl="1">
              <a:lnSpc>
                <a:spcPct val="90000"/>
              </a:lnSpc>
            </a:pPr>
            <a:r>
              <a:rPr lang="en-US" dirty="0" err="1">
                <a:latin typeface="Courier New" pitchFamily="49" charset="0"/>
              </a:rPr>
              <a:t>QStringList</a:t>
            </a:r>
            <a:r>
              <a:rPr lang="en-US" dirty="0">
                <a:latin typeface="Courier New" pitchFamily="49" charset="0"/>
              </a:rPr>
              <a:t> list; // Implicitly shared class</a:t>
            </a:r>
          </a:p>
          <a:p>
            <a:pPr lvl="1">
              <a:lnSpc>
                <a:spcPct val="90000"/>
              </a:lnSpc>
            </a:pPr>
            <a:r>
              <a:rPr lang="en-US" dirty="0" err="1">
                <a:latin typeface="Courier New" pitchFamily="49" charset="0"/>
              </a:rPr>
              <a:t>QColor</a:t>
            </a:r>
            <a:r>
              <a:rPr lang="en-US" dirty="0">
                <a:latin typeface="Courier New" pitchFamily="49" charset="0"/>
              </a:rPr>
              <a:t> color; // Just a basic class </a:t>
            </a:r>
            <a:endParaRPr lang="en-US" dirty="0"/>
          </a:p>
          <a:p>
            <a:pPr>
              <a:lnSpc>
                <a:spcPct val="90000"/>
              </a:lnSpc>
            </a:pPr>
            <a:r>
              <a:rPr lang="en-US" dirty="0"/>
              <a:t>Exceptions</a:t>
            </a:r>
          </a:p>
          <a:p>
            <a:pPr lvl="1">
              <a:lnSpc>
                <a:spcPct val="90000"/>
              </a:lnSpc>
            </a:pPr>
            <a:r>
              <a:rPr lang="en-US" dirty="0" err="1">
                <a:latin typeface="Courier New" pitchFamily="49" charset="0"/>
                <a:cs typeface="Courier New" pitchFamily="49" charset="0"/>
              </a:rPr>
              <a:t>QFile</a:t>
            </a:r>
            <a:r>
              <a:rPr lang="en-US" dirty="0">
                <a:latin typeface="Courier New" pitchFamily="49" charset="0"/>
                <a:cs typeface="Courier New" pitchFamily="49" charset="0"/>
              </a:rPr>
              <a:t> </a:t>
            </a:r>
            <a:r>
              <a:rPr lang="en-US" dirty="0"/>
              <a:t>and </a:t>
            </a:r>
            <a:r>
              <a:rPr lang="en-US" dirty="0" err="1">
                <a:latin typeface="Courier New" pitchFamily="49" charset="0"/>
                <a:cs typeface="Courier New" pitchFamily="49" charset="0"/>
              </a:rPr>
              <a:t>QApplication</a:t>
            </a:r>
            <a:r>
              <a:rPr lang="en-US" dirty="0"/>
              <a:t> (inheriting </a:t>
            </a:r>
            <a:r>
              <a:rPr lang="en-US" dirty="0" err="1">
                <a:latin typeface="Courier New" pitchFamily="49" charset="0"/>
                <a:cs typeface="Courier New" pitchFamily="49" charset="0"/>
              </a:rPr>
              <a:t>QObject</a:t>
            </a:r>
            <a:r>
              <a:rPr lang="en-US" dirty="0"/>
              <a:t>) are usually allocated on the stack</a:t>
            </a:r>
          </a:p>
          <a:p>
            <a:pPr lvl="1">
              <a:lnSpc>
                <a:spcPct val="90000"/>
              </a:lnSpc>
            </a:pPr>
            <a:r>
              <a:rPr lang="en-US" dirty="0"/>
              <a:t>Modal dialogs are often allocated on the stack, too</a:t>
            </a:r>
          </a:p>
          <a:p>
            <a:pPr>
              <a:lnSpc>
                <a:spcPct val="90000"/>
              </a:lnSpc>
            </a:pPr>
            <a:r>
              <a:rPr lang="en-US" dirty="0"/>
              <a:t>Obviously, not this straightforward always </a:t>
            </a:r>
          </a:p>
          <a:p>
            <a:pPr lvl="1">
              <a:lnSpc>
                <a:spcPct val="90000"/>
              </a:lnSpc>
            </a:pPr>
            <a:r>
              <a:rPr lang="en-US" dirty="0"/>
              <a:t>If the object life-time is not known (shared between multiple threads, for example)</a:t>
            </a:r>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44</a:t>
            </a:fld>
            <a:endParaRPr lang="en-US" dirty="0"/>
          </a:p>
        </p:txBody>
      </p:sp>
      <p:sp>
        <p:nvSpPr>
          <p:cNvPr id="3" name="Title 2"/>
          <p:cNvSpPr>
            <a:spLocks noGrp="1"/>
          </p:cNvSpPr>
          <p:nvPr>
            <p:ph type="title"/>
          </p:nvPr>
        </p:nvSpPr>
        <p:spPr/>
        <p:txBody>
          <a:bodyPr/>
          <a:lstStyle/>
          <a:p>
            <a:r>
              <a:rPr lang="en-US" dirty="0"/>
              <a:t>Memory Management: Creating </a:t>
            </a:r>
            <a:r>
              <a:rPr lang="en-US" dirty="0" err="1"/>
              <a:t>QObjects</a:t>
            </a:r>
            <a:endParaRPr lang="en-US" dirty="0"/>
          </a:p>
        </p:txBody>
      </p:sp>
      <p:cxnSp>
        <p:nvCxnSpPr>
          <p:cNvPr id="7" name="Straight Connector 6">
            <a:extLst>
              <a:ext uri="{FF2B5EF4-FFF2-40B4-BE49-F238E27FC236}">
                <a16:creationId xmlns:a16="http://schemas.microsoft.com/office/drawing/2014/main" id="{FFDB8E0C-8DB3-1541-B7AE-EB642C5CF230}"/>
              </a:ext>
            </a:extLst>
          </p:cNvPr>
          <p:cNvCxnSpPr/>
          <p:nvPr/>
        </p:nvCxnSpPr>
        <p:spPr>
          <a:xfrm>
            <a:off x="8568584" y="2059543"/>
            <a:ext cx="8881" cy="918022"/>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83B790F-03DA-5049-8D30-8C0E0845147F}"/>
              </a:ext>
            </a:extLst>
          </p:cNvPr>
          <p:cNvCxnSpPr>
            <a:cxnSpLocks/>
          </p:cNvCxnSpPr>
          <p:nvPr/>
        </p:nvCxnSpPr>
        <p:spPr>
          <a:xfrm>
            <a:off x="8568584" y="2470288"/>
            <a:ext cx="284188"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66589C7-2813-BA49-8057-494CC81D63D0}"/>
              </a:ext>
            </a:extLst>
          </p:cNvPr>
          <p:cNvCxnSpPr/>
          <p:nvPr/>
        </p:nvCxnSpPr>
        <p:spPr>
          <a:xfrm>
            <a:off x="8568584" y="2977565"/>
            <a:ext cx="284188"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9D04888-3C49-6C46-A577-323C1A1C0809}"/>
              </a:ext>
            </a:extLst>
          </p:cNvPr>
          <p:cNvCxnSpPr/>
          <p:nvPr/>
        </p:nvCxnSpPr>
        <p:spPr>
          <a:xfrm>
            <a:off x="9129505" y="3232744"/>
            <a:ext cx="8881" cy="310779"/>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8B49DA7-6400-3148-A21B-7CBFFF3FC1B5}"/>
              </a:ext>
            </a:extLst>
          </p:cNvPr>
          <p:cNvCxnSpPr/>
          <p:nvPr/>
        </p:nvCxnSpPr>
        <p:spPr>
          <a:xfrm>
            <a:off x="9129505" y="3543523"/>
            <a:ext cx="284188"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C83EAD4-C317-734F-9435-027B33557F61}"/>
              </a:ext>
            </a:extLst>
          </p:cNvPr>
          <p:cNvSpPr txBox="1"/>
          <p:nvPr/>
        </p:nvSpPr>
        <p:spPr>
          <a:xfrm>
            <a:off x="10371407" y="1799447"/>
            <a:ext cx="905852" cy="309059"/>
          </a:xfrm>
          <a:prstGeom prst="rect">
            <a:avLst/>
          </a:prstGeom>
          <a:noFill/>
        </p:spPr>
        <p:txBody>
          <a:bodyPr wrap="square" lIns="0" tIns="0" rIns="0" bIns="0" rtlCol="0">
            <a:spAutoFit/>
          </a:bodyPr>
          <a:lstStyle/>
          <a:p>
            <a:pPr>
              <a:lnSpc>
                <a:spcPts val="2460"/>
              </a:lnSpc>
            </a:pPr>
            <a:r>
              <a:rPr lang="en-US" sz="1400" spc="-30" dirty="0">
                <a:latin typeface="Open Sans Light"/>
                <a:cs typeface="Open Sans Light"/>
              </a:rPr>
              <a:t>parent</a:t>
            </a:r>
          </a:p>
        </p:txBody>
      </p:sp>
      <p:grpSp>
        <p:nvGrpSpPr>
          <p:cNvPr id="14" name="Group 13">
            <a:extLst>
              <a:ext uri="{FF2B5EF4-FFF2-40B4-BE49-F238E27FC236}">
                <a16:creationId xmlns:a16="http://schemas.microsoft.com/office/drawing/2014/main" id="{15CF6EC4-E25E-4949-9DFB-D482782F9C2D}"/>
              </a:ext>
            </a:extLst>
          </p:cNvPr>
          <p:cNvGrpSpPr/>
          <p:nvPr/>
        </p:nvGrpSpPr>
        <p:grpSpPr>
          <a:xfrm>
            <a:off x="8410273" y="1713015"/>
            <a:ext cx="1189799" cy="498928"/>
            <a:chOff x="5817234" y="2018393"/>
            <a:chExt cx="1189799" cy="498928"/>
          </a:xfrm>
        </p:grpSpPr>
        <p:sp>
          <p:nvSpPr>
            <p:cNvPr id="15" name="Rectangle 14">
              <a:extLst>
                <a:ext uri="{FF2B5EF4-FFF2-40B4-BE49-F238E27FC236}">
                  <a16:creationId xmlns:a16="http://schemas.microsoft.com/office/drawing/2014/main" id="{DA1963D3-6ED3-3C4F-AA08-88DB579F76FC}"/>
                </a:ext>
              </a:extLst>
            </p:cNvPr>
            <p:cNvSpPr/>
            <p:nvPr/>
          </p:nvSpPr>
          <p:spPr bwMode="auto">
            <a:xfrm>
              <a:off x="5817234" y="2018393"/>
              <a:ext cx="1189799" cy="498928"/>
            </a:xfrm>
            <a:prstGeom prst="rect">
              <a:avLst/>
            </a:prstGeom>
            <a:gradFill flip="none" rotWithShape="1">
              <a:gsLst>
                <a:gs pos="0">
                  <a:schemeClr val="bg1"/>
                </a:gs>
                <a:gs pos="100000">
                  <a:schemeClr val="accent6">
                    <a:lumMod val="60000"/>
                    <a:lumOff val="40000"/>
                  </a:schemeClr>
                </a:gs>
              </a:gsLst>
              <a:lin ang="5400000" scaled="0"/>
              <a:tileRect/>
            </a:gradFill>
            <a:ln w="12700" cap="flat" cmpd="sng" algn="ctr">
              <a:no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a:cs typeface="Arial"/>
              </a:endParaRPr>
            </a:p>
          </p:txBody>
        </p:sp>
        <p:sp>
          <p:nvSpPr>
            <p:cNvPr id="16" name="TextBox 15">
              <a:extLst>
                <a:ext uri="{FF2B5EF4-FFF2-40B4-BE49-F238E27FC236}">
                  <a16:creationId xmlns:a16="http://schemas.microsoft.com/office/drawing/2014/main" id="{402CE42E-98EF-DC4B-A4C5-361DE0968D3A}"/>
                </a:ext>
              </a:extLst>
            </p:cNvPr>
            <p:cNvSpPr txBox="1"/>
            <p:nvPr/>
          </p:nvSpPr>
          <p:spPr>
            <a:xfrm>
              <a:off x="5914682" y="2104825"/>
              <a:ext cx="1003541" cy="309059"/>
            </a:xfrm>
            <a:prstGeom prst="rect">
              <a:avLst/>
            </a:prstGeom>
            <a:noFill/>
          </p:spPr>
          <p:txBody>
            <a:bodyPr wrap="square" lIns="0" tIns="0" rIns="0" bIns="0" rtlCol="0">
              <a:spAutoFit/>
            </a:bodyPr>
            <a:lstStyle/>
            <a:p>
              <a:pPr algn="ctr">
                <a:lnSpc>
                  <a:spcPts val="2460"/>
                </a:lnSpc>
              </a:pPr>
              <a:r>
                <a:rPr lang="en-US" sz="1600" spc="-30" dirty="0" err="1">
                  <a:latin typeface="Open Sans Light"/>
                  <a:cs typeface="Open Sans Light"/>
                </a:rPr>
                <a:t>QObject</a:t>
              </a:r>
              <a:endParaRPr lang="en-US" sz="1600" spc="-30" dirty="0">
                <a:latin typeface="Open Sans Light"/>
                <a:cs typeface="Open Sans Light"/>
              </a:endParaRPr>
            </a:p>
          </p:txBody>
        </p:sp>
      </p:grpSp>
      <p:grpSp>
        <p:nvGrpSpPr>
          <p:cNvPr id="17" name="Group 16">
            <a:extLst>
              <a:ext uri="{FF2B5EF4-FFF2-40B4-BE49-F238E27FC236}">
                <a16:creationId xmlns:a16="http://schemas.microsoft.com/office/drawing/2014/main" id="{F708E295-7AD7-7A4C-B340-D67B7DB16B40}"/>
              </a:ext>
            </a:extLst>
          </p:cNvPr>
          <p:cNvGrpSpPr/>
          <p:nvPr/>
        </p:nvGrpSpPr>
        <p:grpSpPr>
          <a:xfrm>
            <a:off x="8852772" y="2220824"/>
            <a:ext cx="1189799" cy="498928"/>
            <a:chOff x="5817234" y="2018393"/>
            <a:chExt cx="1189799" cy="498928"/>
          </a:xfrm>
        </p:grpSpPr>
        <p:sp>
          <p:nvSpPr>
            <p:cNvPr id="18" name="Rectangle 17">
              <a:extLst>
                <a:ext uri="{FF2B5EF4-FFF2-40B4-BE49-F238E27FC236}">
                  <a16:creationId xmlns:a16="http://schemas.microsoft.com/office/drawing/2014/main" id="{5A17D200-8EDB-F64A-8BDF-CFAFAE767DB3}"/>
                </a:ext>
              </a:extLst>
            </p:cNvPr>
            <p:cNvSpPr/>
            <p:nvPr/>
          </p:nvSpPr>
          <p:spPr bwMode="auto">
            <a:xfrm>
              <a:off x="5817234" y="2018393"/>
              <a:ext cx="1189799" cy="498928"/>
            </a:xfrm>
            <a:prstGeom prst="rect">
              <a:avLst/>
            </a:prstGeom>
            <a:gradFill flip="none" rotWithShape="1">
              <a:gsLst>
                <a:gs pos="0">
                  <a:schemeClr val="bg1"/>
                </a:gs>
                <a:gs pos="100000">
                  <a:schemeClr val="accent6">
                    <a:lumMod val="60000"/>
                    <a:lumOff val="40000"/>
                  </a:schemeClr>
                </a:gs>
              </a:gsLst>
              <a:lin ang="5400000" scaled="0"/>
              <a:tileRect/>
            </a:gradFill>
            <a:ln w="12700" cap="flat" cmpd="sng" algn="ctr">
              <a:no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a:cs typeface="Arial"/>
              </a:endParaRPr>
            </a:p>
          </p:txBody>
        </p:sp>
        <p:sp>
          <p:nvSpPr>
            <p:cNvPr id="19" name="TextBox 18">
              <a:extLst>
                <a:ext uri="{FF2B5EF4-FFF2-40B4-BE49-F238E27FC236}">
                  <a16:creationId xmlns:a16="http://schemas.microsoft.com/office/drawing/2014/main" id="{24EDF23E-603C-5E4B-B75D-A3751993C3C0}"/>
                </a:ext>
              </a:extLst>
            </p:cNvPr>
            <p:cNvSpPr txBox="1"/>
            <p:nvPr/>
          </p:nvSpPr>
          <p:spPr>
            <a:xfrm>
              <a:off x="5914682" y="2104825"/>
              <a:ext cx="1003541" cy="309059"/>
            </a:xfrm>
            <a:prstGeom prst="rect">
              <a:avLst/>
            </a:prstGeom>
            <a:noFill/>
          </p:spPr>
          <p:txBody>
            <a:bodyPr wrap="square" lIns="0" tIns="0" rIns="0" bIns="0" rtlCol="0">
              <a:spAutoFit/>
            </a:bodyPr>
            <a:lstStyle/>
            <a:p>
              <a:pPr algn="ctr">
                <a:lnSpc>
                  <a:spcPts val="2460"/>
                </a:lnSpc>
              </a:pPr>
              <a:r>
                <a:rPr lang="en-US" sz="1600" spc="-30" dirty="0" err="1">
                  <a:latin typeface="Open Sans Light"/>
                  <a:cs typeface="Open Sans Light"/>
                </a:rPr>
                <a:t>QObject</a:t>
              </a:r>
              <a:endParaRPr lang="en-US" sz="1600" spc="-30" dirty="0">
                <a:latin typeface="Open Sans Light"/>
                <a:cs typeface="Open Sans Light"/>
              </a:endParaRPr>
            </a:p>
          </p:txBody>
        </p:sp>
      </p:grpSp>
      <p:grpSp>
        <p:nvGrpSpPr>
          <p:cNvPr id="20" name="Group 19">
            <a:extLst>
              <a:ext uri="{FF2B5EF4-FFF2-40B4-BE49-F238E27FC236}">
                <a16:creationId xmlns:a16="http://schemas.microsoft.com/office/drawing/2014/main" id="{47EF0E76-4213-0D4D-98B8-BBB0B4F51C0E}"/>
              </a:ext>
            </a:extLst>
          </p:cNvPr>
          <p:cNvGrpSpPr/>
          <p:nvPr/>
        </p:nvGrpSpPr>
        <p:grpSpPr>
          <a:xfrm>
            <a:off x="8852772" y="2733816"/>
            <a:ext cx="1189799" cy="498928"/>
            <a:chOff x="5817234" y="2018393"/>
            <a:chExt cx="1189799" cy="498928"/>
          </a:xfrm>
        </p:grpSpPr>
        <p:sp>
          <p:nvSpPr>
            <p:cNvPr id="21" name="Rectangle 20">
              <a:extLst>
                <a:ext uri="{FF2B5EF4-FFF2-40B4-BE49-F238E27FC236}">
                  <a16:creationId xmlns:a16="http://schemas.microsoft.com/office/drawing/2014/main" id="{58E5F871-C2DA-A34F-89EE-A1A2024C5AE6}"/>
                </a:ext>
              </a:extLst>
            </p:cNvPr>
            <p:cNvSpPr/>
            <p:nvPr/>
          </p:nvSpPr>
          <p:spPr bwMode="auto">
            <a:xfrm>
              <a:off x="5817234" y="2018393"/>
              <a:ext cx="1189799" cy="498928"/>
            </a:xfrm>
            <a:prstGeom prst="rect">
              <a:avLst/>
            </a:prstGeom>
            <a:gradFill flip="none" rotWithShape="1">
              <a:gsLst>
                <a:gs pos="0">
                  <a:schemeClr val="bg1"/>
                </a:gs>
                <a:gs pos="100000">
                  <a:schemeClr val="accent6">
                    <a:lumMod val="60000"/>
                    <a:lumOff val="40000"/>
                  </a:schemeClr>
                </a:gs>
              </a:gsLst>
              <a:lin ang="5400000" scaled="0"/>
              <a:tileRect/>
            </a:gradFill>
            <a:ln w="12700" cap="flat" cmpd="sng" algn="ctr">
              <a:no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a:cs typeface="Arial"/>
              </a:endParaRPr>
            </a:p>
          </p:txBody>
        </p:sp>
        <p:sp>
          <p:nvSpPr>
            <p:cNvPr id="22" name="TextBox 21">
              <a:extLst>
                <a:ext uri="{FF2B5EF4-FFF2-40B4-BE49-F238E27FC236}">
                  <a16:creationId xmlns:a16="http://schemas.microsoft.com/office/drawing/2014/main" id="{279C29D5-FD0D-934B-9726-D26E53670C2C}"/>
                </a:ext>
              </a:extLst>
            </p:cNvPr>
            <p:cNvSpPr txBox="1"/>
            <p:nvPr/>
          </p:nvSpPr>
          <p:spPr>
            <a:xfrm>
              <a:off x="5914682" y="2104825"/>
              <a:ext cx="1003541" cy="309059"/>
            </a:xfrm>
            <a:prstGeom prst="rect">
              <a:avLst/>
            </a:prstGeom>
            <a:noFill/>
          </p:spPr>
          <p:txBody>
            <a:bodyPr wrap="square" lIns="0" tIns="0" rIns="0" bIns="0" rtlCol="0">
              <a:spAutoFit/>
            </a:bodyPr>
            <a:lstStyle/>
            <a:p>
              <a:pPr algn="ctr">
                <a:lnSpc>
                  <a:spcPts val="2460"/>
                </a:lnSpc>
              </a:pPr>
              <a:r>
                <a:rPr lang="en-US" sz="1600" spc="-30" dirty="0" err="1">
                  <a:latin typeface="Open Sans Light"/>
                  <a:cs typeface="Open Sans Light"/>
                </a:rPr>
                <a:t>QObject</a:t>
              </a:r>
              <a:endParaRPr lang="en-US" sz="1600" spc="-30" dirty="0">
                <a:latin typeface="Open Sans Light"/>
                <a:cs typeface="Open Sans Light"/>
              </a:endParaRPr>
            </a:p>
          </p:txBody>
        </p:sp>
      </p:grpSp>
      <p:grpSp>
        <p:nvGrpSpPr>
          <p:cNvPr id="23" name="Group 22">
            <a:extLst>
              <a:ext uri="{FF2B5EF4-FFF2-40B4-BE49-F238E27FC236}">
                <a16:creationId xmlns:a16="http://schemas.microsoft.com/office/drawing/2014/main" id="{DABAED8B-0AFF-DA4D-87DD-4485CA984574}"/>
              </a:ext>
            </a:extLst>
          </p:cNvPr>
          <p:cNvGrpSpPr/>
          <p:nvPr/>
        </p:nvGrpSpPr>
        <p:grpSpPr>
          <a:xfrm>
            <a:off x="9392984" y="3264797"/>
            <a:ext cx="1189799" cy="498928"/>
            <a:chOff x="5817234" y="2018393"/>
            <a:chExt cx="1189799" cy="498928"/>
          </a:xfrm>
        </p:grpSpPr>
        <p:sp>
          <p:nvSpPr>
            <p:cNvPr id="24" name="Rectangle 23">
              <a:extLst>
                <a:ext uri="{FF2B5EF4-FFF2-40B4-BE49-F238E27FC236}">
                  <a16:creationId xmlns:a16="http://schemas.microsoft.com/office/drawing/2014/main" id="{3328C6E6-9136-B645-A5A7-3B04B2BC55E4}"/>
                </a:ext>
              </a:extLst>
            </p:cNvPr>
            <p:cNvSpPr/>
            <p:nvPr/>
          </p:nvSpPr>
          <p:spPr bwMode="auto">
            <a:xfrm>
              <a:off x="5817234" y="2018393"/>
              <a:ext cx="1189799" cy="498928"/>
            </a:xfrm>
            <a:prstGeom prst="rect">
              <a:avLst/>
            </a:prstGeom>
            <a:gradFill flip="none" rotWithShape="1">
              <a:gsLst>
                <a:gs pos="0">
                  <a:schemeClr val="bg1"/>
                </a:gs>
                <a:gs pos="100000">
                  <a:schemeClr val="accent6">
                    <a:lumMod val="60000"/>
                    <a:lumOff val="40000"/>
                  </a:schemeClr>
                </a:gs>
              </a:gsLst>
              <a:lin ang="5400000" scaled="0"/>
              <a:tileRect/>
            </a:gradFill>
            <a:ln w="12700" cap="flat" cmpd="sng" algn="ctr">
              <a:no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a:cs typeface="Arial"/>
              </a:endParaRPr>
            </a:p>
          </p:txBody>
        </p:sp>
        <p:sp>
          <p:nvSpPr>
            <p:cNvPr id="25" name="TextBox 24">
              <a:extLst>
                <a:ext uri="{FF2B5EF4-FFF2-40B4-BE49-F238E27FC236}">
                  <a16:creationId xmlns:a16="http://schemas.microsoft.com/office/drawing/2014/main" id="{6862E700-B919-2D45-8826-DAA0DEC62CE4}"/>
                </a:ext>
              </a:extLst>
            </p:cNvPr>
            <p:cNvSpPr txBox="1"/>
            <p:nvPr/>
          </p:nvSpPr>
          <p:spPr>
            <a:xfrm>
              <a:off x="5914682" y="2104825"/>
              <a:ext cx="1003541" cy="309059"/>
            </a:xfrm>
            <a:prstGeom prst="rect">
              <a:avLst/>
            </a:prstGeom>
            <a:noFill/>
          </p:spPr>
          <p:txBody>
            <a:bodyPr wrap="square" lIns="0" tIns="0" rIns="0" bIns="0" rtlCol="0">
              <a:spAutoFit/>
            </a:bodyPr>
            <a:lstStyle/>
            <a:p>
              <a:pPr algn="ctr">
                <a:lnSpc>
                  <a:spcPts val="2460"/>
                </a:lnSpc>
              </a:pPr>
              <a:r>
                <a:rPr lang="en-US" sz="1600" spc="-30" dirty="0" err="1">
                  <a:latin typeface="Open Sans Light"/>
                  <a:cs typeface="Open Sans Light"/>
                </a:rPr>
                <a:t>QObject</a:t>
              </a:r>
              <a:endParaRPr lang="en-US" sz="1600" spc="-30" dirty="0">
                <a:latin typeface="Open Sans Light"/>
                <a:cs typeface="Open Sans Light"/>
              </a:endParaRPr>
            </a:p>
          </p:txBody>
        </p:sp>
      </p:grpSp>
      <p:sp>
        <p:nvSpPr>
          <p:cNvPr id="26" name="TextBox 25">
            <a:extLst>
              <a:ext uri="{FF2B5EF4-FFF2-40B4-BE49-F238E27FC236}">
                <a16:creationId xmlns:a16="http://schemas.microsoft.com/office/drawing/2014/main" id="{D5F3E7F4-9290-D141-B2D2-3847A5CA5457}"/>
              </a:ext>
            </a:extLst>
          </p:cNvPr>
          <p:cNvSpPr txBox="1"/>
          <p:nvPr/>
        </p:nvSpPr>
        <p:spPr>
          <a:xfrm>
            <a:off x="10371407" y="2307256"/>
            <a:ext cx="905852" cy="309059"/>
          </a:xfrm>
          <a:prstGeom prst="rect">
            <a:avLst/>
          </a:prstGeom>
          <a:noFill/>
        </p:spPr>
        <p:txBody>
          <a:bodyPr wrap="square" lIns="0" tIns="0" rIns="0" bIns="0" rtlCol="0">
            <a:spAutoFit/>
          </a:bodyPr>
          <a:lstStyle/>
          <a:p>
            <a:pPr>
              <a:lnSpc>
                <a:spcPts val="2460"/>
              </a:lnSpc>
            </a:pPr>
            <a:r>
              <a:rPr lang="en-US" sz="1400" spc="-30" dirty="0">
                <a:latin typeface="Open Sans Light"/>
                <a:cs typeface="Open Sans Light"/>
              </a:rPr>
              <a:t>child</a:t>
            </a:r>
          </a:p>
        </p:txBody>
      </p:sp>
      <p:sp>
        <p:nvSpPr>
          <p:cNvPr id="27" name="TextBox 26">
            <a:extLst>
              <a:ext uri="{FF2B5EF4-FFF2-40B4-BE49-F238E27FC236}">
                <a16:creationId xmlns:a16="http://schemas.microsoft.com/office/drawing/2014/main" id="{21AA7EEE-2DB4-E641-93E8-B44430DB9778}"/>
              </a:ext>
            </a:extLst>
          </p:cNvPr>
          <p:cNvSpPr txBox="1"/>
          <p:nvPr/>
        </p:nvSpPr>
        <p:spPr>
          <a:xfrm>
            <a:off x="10371406" y="2830507"/>
            <a:ext cx="1127875" cy="298800"/>
          </a:xfrm>
          <a:prstGeom prst="rect">
            <a:avLst/>
          </a:prstGeom>
          <a:noFill/>
        </p:spPr>
        <p:txBody>
          <a:bodyPr wrap="square" lIns="0" tIns="0" rIns="0" bIns="0" rtlCol="0">
            <a:spAutoFit/>
          </a:bodyPr>
          <a:lstStyle/>
          <a:p>
            <a:pPr>
              <a:lnSpc>
                <a:spcPts val="2460"/>
              </a:lnSpc>
            </a:pPr>
            <a:r>
              <a:rPr lang="en-US" sz="1400" spc="-30" dirty="0">
                <a:latin typeface="Open Sans Light"/>
                <a:cs typeface="Open Sans Light"/>
              </a:rPr>
              <a:t>child (parent)</a:t>
            </a:r>
          </a:p>
        </p:txBody>
      </p:sp>
      <p:sp>
        <p:nvSpPr>
          <p:cNvPr id="28" name="Footer Placeholder 3">
            <a:extLst>
              <a:ext uri="{FF2B5EF4-FFF2-40B4-BE49-F238E27FC236}">
                <a16:creationId xmlns:a16="http://schemas.microsoft.com/office/drawing/2014/main" id="{4BFB1D57-02F2-1D41-A8DA-42406D87E91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389528186"/>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 object must not be deleted, while it is handling an event</a:t>
            </a:r>
          </a:p>
          <a:p>
            <a:endParaRPr lang="en-US" dirty="0"/>
          </a:p>
          <a:p>
            <a:r>
              <a:rPr lang="en-US" dirty="0" err="1">
                <a:latin typeface="Courier New"/>
                <a:cs typeface="Courier New"/>
              </a:rPr>
              <a:t>QObject</a:t>
            </a:r>
            <a:r>
              <a:rPr lang="en-US" dirty="0">
                <a:latin typeface="Courier New"/>
                <a:cs typeface="Courier New"/>
              </a:rPr>
              <a:t>::</a:t>
            </a:r>
            <a:r>
              <a:rPr lang="en-US" dirty="0" err="1">
                <a:latin typeface="Courier New"/>
                <a:cs typeface="Courier New"/>
              </a:rPr>
              <a:t>deleteLater</a:t>
            </a:r>
            <a:r>
              <a:rPr lang="en-US" dirty="0">
                <a:latin typeface="Courier New"/>
                <a:cs typeface="Courier New"/>
              </a:rPr>
              <a:t>() </a:t>
            </a:r>
            <a:r>
              <a:rPr lang="en-US" dirty="0"/>
              <a:t>slot schedules the object for deletion</a:t>
            </a:r>
          </a:p>
          <a:p>
            <a:pPr lvl="1"/>
            <a:r>
              <a:rPr lang="en-US" dirty="0"/>
              <a:t>The object deleted, when the control returns to the event loop</a:t>
            </a:r>
          </a:p>
          <a:p>
            <a:pPr lvl="1"/>
            <a:r>
              <a:rPr lang="en-US" dirty="0"/>
              <a:t>If the thread does not have an event loop, the object deleted when the thread finishes </a:t>
            </a:r>
          </a:p>
          <a:p>
            <a:pPr marL="457200" lvl="1" indent="0">
              <a:buNone/>
            </a:pPr>
            <a:r>
              <a:rPr lang="en-US" sz="1200" dirty="0">
                <a:latin typeface="Courier New"/>
                <a:cs typeface="Courier New"/>
              </a:rPr>
              <a:t>connect(</a:t>
            </a:r>
            <a:r>
              <a:rPr lang="en-US" sz="1200" dirty="0" err="1">
                <a:latin typeface="Courier New"/>
                <a:cs typeface="Courier New"/>
              </a:rPr>
              <a:t>threadPtr</a:t>
            </a:r>
            <a:r>
              <a:rPr lang="en-US" sz="1200" dirty="0">
                <a:latin typeface="Courier New"/>
                <a:cs typeface="Courier New"/>
              </a:rPr>
              <a:t>, &amp;</a:t>
            </a:r>
            <a:r>
              <a:rPr lang="en-US" sz="1200" dirty="0" err="1">
                <a:latin typeface="Courier New"/>
                <a:cs typeface="Courier New"/>
              </a:rPr>
              <a:t>QThread</a:t>
            </a:r>
            <a:r>
              <a:rPr lang="en-US" sz="1200" dirty="0">
                <a:latin typeface="Courier New"/>
                <a:cs typeface="Courier New"/>
              </a:rPr>
              <a:t>::finished, </a:t>
            </a:r>
            <a:r>
              <a:rPr lang="en-US" sz="1200" dirty="0" err="1">
                <a:latin typeface="Courier New"/>
                <a:cs typeface="Courier New"/>
              </a:rPr>
              <a:t>threadPtr</a:t>
            </a:r>
            <a:r>
              <a:rPr lang="en-US" sz="1200" dirty="0">
                <a:latin typeface="Courier New"/>
                <a:cs typeface="Courier New"/>
              </a:rPr>
              <a:t>, &amp;</a:t>
            </a:r>
            <a:r>
              <a:rPr lang="en-US" sz="1200" dirty="0" err="1">
                <a:latin typeface="Courier New"/>
                <a:cs typeface="Courier New"/>
              </a:rPr>
              <a:t>QThread</a:t>
            </a:r>
            <a:r>
              <a:rPr lang="en-US" sz="1200" dirty="0">
                <a:latin typeface="Courier New"/>
                <a:cs typeface="Courier New"/>
              </a:rPr>
              <a:t>::</a:t>
            </a:r>
            <a:r>
              <a:rPr lang="en-US" sz="1200" dirty="0" err="1">
                <a:latin typeface="Courier New"/>
                <a:cs typeface="Courier New"/>
              </a:rPr>
              <a:t>deleteLater</a:t>
            </a:r>
            <a:r>
              <a:rPr lang="en-US" sz="1200" dirty="0">
                <a:latin typeface="Courier New"/>
                <a:cs typeface="Courier New"/>
              </a:rPr>
              <a:t>);</a:t>
            </a:r>
          </a:p>
          <a:p>
            <a:pPr lvl="1"/>
            <a:endParaRPr lang="en-US" dirty="0"/>
          </a:p>
          <a:p>
            <a:r>
              <a:rPr lang="en-US" dirty="0"/>
              <a:t>At least one event loop must be running or started later</a:t>
            </a:r>
          </a:p>
          <a:p>
            <a:pPr lvl="1"/>
            <a:r>
              <a:rPr lang="en-US" dirty="0"/>
              <a:t>Otherwise the object is not deleted</a:t>
            </a:r>
          </a:p>
          <a:p>
            <a:pPr lvl="1"/>
            <a:endParaRPr lang="en-US" dirty="0"/>
          </a:p>
          <a:p>
            <a:r>
              <a:rPr lang="en-US" dirty="0"/>
              <a:t>Calling </a:t>
            </a:r>
            <a:r>
              <a:rPr lang="en-US" dirty="0" err="1">
                <a:latin typeface="Courier New"/>
                <a:cs typeface="Courier New"/>
              </a:rPr>
              <a:t>deleteLater</a:t>
            </a:r>
            <a:r>
              <a:rPr lang="en-US" dirty="0">
                <a:latin typeface="Courier New"/>
                <a:cs typeface="Courier New"/>
              </a:rPr>
              <a:t>() </a:t>
            </a:r>
            <a:r>
              <a:rPr lang="en-US" dirty="0"/>
              <a:t>more than one for the same object does not cause double deletion </a:t>
            </a:r>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45</a:t>
            </a:fld>
            <a:endParaRPr lang="en-US" dirty="0"/>
          </a:p>
        </p:txBody>
      </p:sp>
      <p:sp>
        <p:nvSpPr>
          <p:cNvPr id="6" name="Title 5"/>
          <p:cNvSpPr>
            <a:spLocks noGrp="1"/>
          </p:cNvSpPr>
          <p:nvPr>
            <p:ph type="title"/>
          </p:nvPr>
        </p:nvSpPr>
        <p:spPr/>
        <p:txBody>
          <a:bodyPr/>
          <a:lstStyle/>
          <a:p>
            <a:r>
              <a:rPr lang="en-US" dirty="0"/>
              <a:t>Object Deletion – </a:t>
            </a:r>
            <a:r>
              <a:rPr lang="en-US" dirty="0" err="1"/>
              <a:t>deleteLater</a:t>
            </a:r>
            <a:r>
              <a:rPr lang="en-US" dirty="0"/>
              <a:t>()</a:t>
            </a:r>
          </a:p>
        </p:txBody>
      </p:sp>
      <p:sp>
        <p:nvSpPr>
          <p:cNvPr id="8" name="Footer Placeholder 3">
            <a:extLst>
              <a:ext uri="{FF2B5EF4-FFF2-40B4-BE49-F238E27FC236}">
                <a16:creationId xmlns:a16="http://schemas.microsoft.com/office/drawing/2014/main" id="{040382CB-C006-A542-85DB-8F8ED00D64B9}"/>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985879596"/>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r>
              <a:rPr lang="en-US" dirty="0"/>
              <a:t>Deletes the referenced object, when the pointer goes out of the scope</a:t>
            </a:r>
          </a:p>
          <a:p>
            <a:r>
              <a:rPr lang="en-US" dirty="0"/>
              <a:t>Unlike </a:t>
            </a:r>
            <a:r>
              <a:rPr lang="en-US" dirty="0" err="1">
                <a:latin typeface="Courier New"/>
                <a:cs typeface="Courier New"/>
              </a:rPr>
              <a:t>QPointer</a:t>
            </a:r>
            <a:r>
              <a:rPr lang="en-US" dirty="0"/>
              <a:t>, can be used for any type</a:t>
            </a:r>
          </a:p>
          <a:p>
            <a:pPr lvl="1"/>
            <a:r>
              <a:rPr lang="en-US" dirty="0"/>
              <a:t>Four different cleanup handlers</a:t>
            </a:r>
          </a:p>
          <a:p>
            <a:pPr lvl="2"/>
            <a:r>
              <a:rPr lang="en-US" dirty="0" err="1">
                <a:latin typeface="Courier New"/>
                <a:cs typeface="Courier New"/>
              </a:rPr>
              <a:t>QScopedPointerDeleter</a:t>
            </a:r>
            <a:endParaRPr lang="en-US" dirty="0">
              <a:latin typeface="Courier New"/>
              <a:cs typeface="Courier New"/>
            </a:endParaRPr>
          </a:p>
          <a:p>
            <a:pPr lvl="2"/>
            <a:r>
              <a:rPr lang="en-US" dirty="0" err="1">
                <a:latin typeface="Courier New"/>
                <a:cs typeface="Courier New"/>
              </a:rPr>
              <a:t>QScopedPointerArrayDeleter</a:t>
            </a:r>
            <a:endParaRPr lang="en-US" dirty="0">
              <a:latin typeface="Courier New"/>
              <a:cs typeface="Courier New"/>
            </a:endParaRPr>
          </a:p>
          <a:p>
            <a:pPr lvl="2"/>
            <a:r>
              <a:rPr lang="en-US" dirty="0" err="1">
                <a:latin typeface="Courier New"/>
                <a:cs typeface="Courier New"/>
              </a:rPr>
              <a:t>QScopedPointerArrayDeleter</a:t>
            </a:r>
            <a:endParaRPr lang="en-US" dirty="0">
              <a:latin typeface="Courier New"/>
              <a:cs typeface="Courier New"/>
            </a:endParaRPr>
          </a:p>
          <a:p>
            <a:pPr lvl="2"/>
            <a:r>
              <a:rPr lang="en-US" dirty="0" err="1">
                <a:latin typeface="Courier New"/>
                <a:cs typeface="Courier New"/>
              </a:rPr>
              <a:t>QScopedPointerDeleteLater</a:t>
            </a:r>
            <a:r>
              <a:rPr lang="en-US" dirty="0">
                <a:latin typeface="Courier New"/>
                <a:cs typeface="Courier New"/>
              </a:rPr>
              <a:t> </a:t>
            </a:r>
          </a:p>
          <a:p>
            <a:pPr marL="457200" lvl="1" indent="0">
              <a:buNone/>
            </a:pPr>
            <a:r>
              <a:rPr lang="en-US" sz="1200" dirty="0" err="1">
                <a:latin typeface="Courier New"/>
                <a:cs typeface="Courier New"/>
              </a:rPr>
              <a:t>QScopedPointer</a:t>
            </a:r>
            <a:r>
              <a:rPr lang="en-US" sz="1200" dirty="0">
                <a:latin typeface="Courier New"/>
                <a:cs typeface="Courier New"/>
              </a:rPr>
              <a:t>&lt;</a:t>
            </a:r>
            <a:r>
              <a:rPr lang="en-US" sz="1200" dirty="0" err="1">
                <a:latin typeface="Courier New"/>
                <a:cs typeface="Courier New"/>
              </a:rPr>
              <a:t>int</a:t>
            </a:r>
            <a:r>
              <a:rPr lang="en-US" sz="1200" dirty="0">
                <a:latin typeface="Courier New"/>
                <a:cs typeface="Courier New"/>
              </a:rPr>
              <a:t>, </a:t>
            </a:r>
            <a:r>
              <a:rPr lang="en-US" sz="1200" dirty="0" err="1">
                <a:latin typeface="Courier New"/>
                <a:cs typeface="Courier New"/>
              </a:rPr>
              <a:t>QScopedPointerArrayDeleter</a:t>
            </a:r>
            <a:r>
              <a:rPr lang="en-US" sz="1200" dirty="0">
                <a:latin typeface="Courier New"/>
                <a:cs typeface="Courier New"/>
              </a:rPr>
              <a:t>&lt;</a:t>
            </a:r>
            <a:r>
              <a:rPr lang="en-US" sz="1200" dirty="0" err="1">
                <a:latin typeface="Courier New"/>
                <a:cs typeface="Courier New"/>
              </a:rPr>
              <a:t>int</a:t>
            </a:r>
            <a:r>
              <a:rPr lang="en-US" sz="1200" dirty="0">
                <a:latin typeface="Courier New"/>
                <a:cs typeface="Courier New"/>
              </a:rPr>
              <a:t>&gt;&gt; </a:t>
            </a:r>
            <a:r>
              <a:rPr lang="en-US" sz="1200" dirty="0" err="1">
                <a:latin typeface="Courier New"/>
                <a:cs typeface="Courier New"/>
              </a:rPr>
              <a:t>intArrayPointer</a:t>
            </a:r>
            <a:r>
              <a:rPr lang="en-US" sz="1200" dirty="0">
                <a:latin typeface="Courier New"/>
                <a:cs typeface="Courier New"/>
              </a:rPr>
              <a:t>(new </a:t>
            </a:r>
            <a:r>
              <a:rPr lang="en-US" sz="1200" dirty="0" err="1">
                <a:latin typeface="Courier New"/>
                <a:cs typeface="Courier New"/>
              </a:rPr>
              <a:t>int</a:t>
            </a:r>
            <a:r>
              <a:rPr lang="en-US" sz="1200" dirty="0">
                <a:latin typeface="Courier New"/>
                <a:cs typeface="Courier New"/>
              </a:rPr>
              <a:t>(100));</a:t>
            </a:r>
          </a:p>
          <a:p>
            <a:endParaRPr lang="en-US" dirty="0"/>
          </a:p>
          <a:p>
            <a:r>
              <a:rPr lang="en-US" dirty="0"/>
              <a:t>Useful in functions with several exit paths</a:t>
            </a:r>
          </a:p>
          <a:p>
            <a:pPr lvl="1"/>
            <a:r>
              <a:rPr lang="en-US" dirty="0"/>
              <a:t>E.g. exceptions </a:t>
            </a:r>
          </a:p>
          <a:p>
            <a:pPr lvl="1"/>
            <a:r>
              <a:rPr lang="en-US" dirty="0"/>
              <a:t>Simplifies the code </a:t>
            </a:r>
          </a:p>
          <a:p>
            <a:r>
              <a:rPr lang="en-US" dirty="0"/>
              <a:t>Often used to delete dynamically allocated member variables as well</a:t>
            </a:r>
          </a:p>
          <a:p>
            <a:pPr marL="0" indent="0">
              <a:buNone/>
            </a:pPr>
            <a:endParaRPr lang="en-US" dirty="0"/>
          </a:p>
        </p:txBody>
      </p:sp>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12" name="Slide Number Placeholder 3"/>
          <p:cNvSpPr>
            <a:spLocks noGrp="1"/>
          </p:cNvSpPr>
          <p:nvPr>
            <p:ph type="sldNum" sz="quarter" idx="12"/>
          </p:nvPr>
        </p:nvSpPr>
        <p:spPr/>
        <p:txBody>
          <a:bodyPr/>
          <a:lstStyle/>
          <a:p>
            <a:fld id="{ABA6B483-D54A-6F4C-ABB1-789E9E7B1B73}" type="slidenum">
              <a:rPr lang="en-US" smtClean="0"/>
              <a:pPr/>
              <a:t>46</a:t>
            </a:fld>
            <a:endParaRPr lang="en-US" dirty="0"/>
          </a:p>
        </p:txBody>
      </p:sp>
      <p:sp>
        <p:nvSpPr>
          <p:cNvPr id="3" name="Title 2"/>
          <p:cNvSpPr>
            <a:spLocks noGrp="1"/>
          </p:cNvSpPr>
          <p:nvPr>
            <p:ph type="title"/>
          </p:nvPr>
        </p:nvSpPr>
        <p:spPr/>
        <p:txBody>
          <a:bodyPr/>
          <a:lstStyle/>
          <a:p>
            <a:r>
              <a:rPr lang="en-US" dirty="0"/>
              <a:t>Object Deletion – </a:t>
            </a:r>
            <a:r>
              <a:rPr lang="en-US" dirty="0" err="1"/>
              <a:t>QScopedPointer</a:t>
            </a:r>
            <a:r>
              <a:rPr lang="en-US" dirty="0"/>
              <a:t> </a:t>
            </a:r>
          </a:p>
        </p:txBody>
      </p:sp>
      <p:sp>
        <p:nvSpPr>
          <p:cNvPr id="9" name="TextBox 8"/>
          <p:cNvSpPr txBox="1"/>
          <p:nvPr/>
        </p:nvSpPr>
        <p:spPr>
          <a:xfrm>
            <a:off x="8253528" y="332660"/>
            <a:ext cx="3670496" cy="307777"/>
          </a:xfrm>
          <a:prstGeom prst="rect">
            <a:avLst/>
          </a:prstGeom>
          <a:noFill/>
        </p:spPr>
        <p:txBody>
          <a:bodyPr wrap="square" rtlCol="0">
            <a:spAutoFit/>
          </a:bodyPr>
          <a:lstStyle/>
          <a:p>
            <a:pPr algn="r"/>
            <a:r>
              <a:rPr lang="en-US" sz="1400" dirty="0"/>
              <a:t>Demo: </a:t>
            </a:r>
            <a:r>
              <a:rPr lang="en-US" sz="1400" dirty="0" err="1"/>
              <a:t>smartPointers</a:t>
            </a:r>
            <a:endParaRPr lang="en-US" sz="1400" dirty="0"/>
          </a:p>
        </p:txBody>
      </p:sp>
      <p:sp>
        <p:nvSpPr>
          <p:cNvPr id="10" name="Footer Placeholder 3">
            <a:extLst>
              <a:ext uri="{FF2B5EF4-FFF2-40B4-BE49-F238E27FC236}">
                <a16:creationId xmlns:a16="http://schemas.microsoft.com/office/drawing/2014/main" id="{F6706889-E147-B949-8E96-C05236346124}"/>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424211991"/>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a:t>Object tree does not solve the dangling pointer problem</a:t>
            </a:r>
          </a:p>
          <a:p>
            <a:pPr lvl="1"/>
            <a:r>
              <a:rPr lang="en-US" dirty="0" err="1">
                <a:latin typeface="Courier New"/>
                <a:cs typeface="Courier New"/>
              </a:rPr>
              <a:t>QPointer</a:t>
            </a:r>
            <a:r>
              <a:rPr lang="en-US" dirty="0"/>
              <a:t> provides a guarded pointer for </a:t>
            </a:r>
            <a:r>
              <a:rPr lang="en-US" dirty="0" err="1">
                <a:latin typeface="Courier New"/>
                <a:cs typeface="Courier New"/>
              </a:rPr>
              <a:t>QObject</a:t>
            </a:r>
            <a:endParaRPr lang="en-US" dirty="0">
              <a:latin typeface="Courier New"/>
              <a:cs typeface="Courier New"/>
            </a:endParaRPr>
          </a:p>
          <a:p>
            <a:pPr lvl="1"/>
            <a:r>
              <a:rPr lang="en-US" dirty="0"/>
              <a:t>Sets pointer to 0, when the referenced object destroyed </a:t>
            </a:r>
          </a:p>
          <a:p>
            <a:pPr lvl="1"/>
            <a:r>
              <a:rPr lang="en-US" dirty="0"/>
              <a:t>Easy to mix guarded and normal pointers</a:t>
            </a:r>
          </a:p>
          <a:p>
            <a:pPr lvl="2"/>
            <a:r>
              <a:rPr lang="en-US" dirty="0"/>
              <a:t>Guarded pointer automatically cast to the pointer type</a:t>
            </a:r>
          </a:p>
          <a:p>
            <a:endParaRPr lang="en-US" dirty="0"/>
          </a:p>
          <a:p>
            <a:r>
              <a:rPr lang="en-US" dirty="0"/>
              <a:t>Qt objects may also notify observers just before their destruction </a:t>
            </a:r>
          </a:p>
          <a:p>
            <a:endParaRPr lang="en-US" dirty="0"/>
          </a:p>
          <a:p>
            <a:endParaRPr lang="en-US" dirty="0"/>
          </a:p>
        </p:txBody>
      </p:sp>
      <p:sp>
        <p:nvSpPr>
          <p:cNvPr id="8"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12" name="Slide Number Placeholder 3"/>
          <p:cNvSpPr>
            <a:spLocks noGrp="1"/>
          </p:cNvSpPr>
          <p:nvPr>
            <p:ph type="sldNum" sz="quarter" idx="12"/>
          </p:nvPr>
        </p:nvSpPr>
        <p:spPr/>
        <p:txBody>
          <a:bodyPr/>
          <a:lstStyle/>
          <a:p>
            <a:fld id="{ABA6B483-D54A-6F4C-ABB1-789E9E7B1B73}" type="slidenum">
              <a:rPr lang="en-US" smtClean="0"/>
              <a:pPr/>
              <a:t>47</a:t>
            </a:fld>
            <a:endParaRPr lang="en-US" dirty="0"/>
          </a:p>
        </p:txBody>
      </p:sp>
      <p:sp>
        <p:nvSpPr>
          <p:cNvPr id="3" name="Title 2"/>
          <p:cNvSpPr>
            <a:spLocks noGrp="1"/>
          </p:cNvSpPr>
          <p:nvPr>
            <p:ph type="title"/>
          </p:nvPr>
        </p:nvSpPr>
        <p:spPr/>
        <p:txBody>
          <a:bodyPr/>
          <a:lstStyle/>
          <a:p>
            <a:r>
              <a:rPr lang="en-US" dirty="0"/>
              <a:t>Object Deletion – </a:t>
            </a:r>
            <a:r>
              <a:rPr lang="en-US" dirty="0" err="1"/>
              <a:t>QPointer</a:t>
            </a:r>
            <a:r>
              <a:rPr lang="en-US" dirty="0"/>
              <a:t> </a:t>
            </a:r>
          </a:p>
        </p:txBody>
      </p:sp>
      <p:sp>
        <p:nvSpPr>
          <p:cNvPr id="10" name="Content Placeholder 2"/>
          <p:cNvSpPr txBox="1">
            <a:spLocks/>
          </p:cNvSpPr>
          <p:nvPr/>
        </p:nvSpPr>
        <p:spPr>
          <a:xfrm>
            <a:off x="695401" y="4293097"/>
            <a:ext cx="10585176" cy="1816063"/>
          </a:xfrm>
          <a:prstGeom prst="rect">
            <a:avLst/>
          </a:prstGeom>
          <a:solidFill>
            <a:schemeClr val="bg1">
              <a:lumMod val="95000"/>
            </a:schemeClr>
          </a:solidFill>
          <a:ln>
            <a:solidFill>
              <a:schemeClr val="accent1"/>
            </a:solidFill>
          </a:ln>
          <a:effectLst/>
        </p:spPr>
        <p:txBody>
          <a:bodyPr vert="horz" lIns="117226" tIns="58613" rIns="117226" bIns="58613" rtlCol="0">
            <a:normAutofit lnSpcReduction="10000"/>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en-US" sz="1600" dirty="0">
                <a:solidFill>
                  <a:srgbClr val="008000"/>
                </a:solidFill>
                <a:latin typeface="Courier New"/>
                <a:cs typeface="Courier New"/>
              </a:rPr>
              <a:t>//</a:t>
            </a:r>
            <a:r>
              <a:rPr lang="en-US" sz="1600" dirty="0">
                <a:solidFill>
                  <a:srgbClr val="C0C0C0"/>
                </a:solidFill>
                <a:latin typeface="Courier New"/>
                <a:cs typeface="Courier New"/>
              </a:rPr>
              <a:t> </a:t>
            </a:r>
            <a:r>
              <a:rPr lang="en-US" sz="1600" dirty="0" err="1">
                <a:solidFill>
                  <a:srgbClr val="008000"/>
                </a:solidFill>
                <a:latin typeface="Courier New"/>
                <a:cs typeface="Courier New"/>
              </a:rPr>
              <a:t>ExampleObject</a:t>
            </a:r>
            <a:r>
              <a:rPr lang="en-US" sz="1600" dirty="0">
                <a:solidFill>
                  <a:srgbClr val="008000"/>
                </a:solidFill>
                <a:latin typeface="Courier New"/>
                <a:cs typeface="Courier New"/>
              </a:rPr>
              <a:t> is just </a:t>
            </a:r>
            <a:r>
              <a:rPr lang="en-US" sz="1600" dirty="0" err="1">
                <a:solidFill>
                  <a:srgbClr val="008000"/>
                </a:solidFill>
                <a:latin typeface="Courier New"/>
                <a:cs typeface="Courier New"/>
              </a:rPr>
              <a:t>QObject</a:t>
            </a:r>
            <a:r>
              <a:rPr lang="en-US" sz="1600" dirty="0">
                <a:solidFill>
                  <a:srgbClr val="008000"/>
                </a:solidFill>
                <a:latin typeface="Courier New"/>
                <a:cs typeface="Courier New"/>
              </a:rPr>
              <a:t> subclass</a:t>
            </a:r>
            <a:endParaRPr lang="en-US" sz="1600" dirty="0">
              <a:solidFill>
                <a:srgbClr val="808000"/>
              </a:solidFill>
              <a:latin typeface="Courier New"/>
              <a:cs typeface="Courier New"/>
            </a:endParaRPr>
          </a:p>
          <a:p>
            <a:pPr indent="0">
              <a:spcBef>
                <a:spcPts val="0"/>
              </a:spcBef>
              <a:spcAft>
                <a:spcPts val="0"/>
              </a:spcAft>
              <a:buNone/>
            </a:pPr>
            <a:r>
              <a:rPr lang="en-US" sz="1600" dirty="0" err="1">
                <a:solidFill>
                  <a:srgbClr val="800080"/>
                </a:solidFill>
                <a:latin typeface="Courier New"/>
                <a:cs typeface="Courier New"/>
              </a:rPr>
              <a:t>QPointer</a:t>
            </a:r>
            <a:r>
              <a:rPr lang="en-US" sz="1600" dirty="0">
                <a:solidFill>
                  <a:srgbClr val="000000"/>
                </a:solidFill>
                <a:latin typeface="Courier New"/>
                <a:cs typeface="Courier New"/>
              </a:rPr>
              <a:t>&lt;</a:t>
            </a:r>
            <a:r>
              <a:rPr lang="en-US" sz="1600" dirty="0" err="1">
                <a:solidFill>
                  <a:srgbClr val="800080"/>
                </a:solidFill>
                <a:latin typeface="Courier New"/>
                <a:cs typeface="Courier New"/>
              </a:rPr>
              <a:t>ExampleQObject</a:t>
            </a:r>
            <a:r>
              <a:rPr lang="en-US" sz="1600" dirty="0">
                <a:solidFill>
                  <a:srgbClr val="000000"/>
                </a:solidFill>
                <a:latin typeface="Courier New"/>
                <a:cs typeface="Courier New"/>
              </a:rPr>
              <a:t>&gt;</a:t>
            </a:r>
            <a:r>
              <a:rPr lang="en-US" sz="1600" dirty="0">
                <a:solidFill>
                  <a:srgbClr val="C0C0C0"/>
                </a:solidFill>
                <a:latin typeface="Courier New"/>
                <a:cs typeface="Courier New"/>
              </a:rPr>
              <a:t> </a:t>
            </a:r>
            <a:r>
              <a:rPr lang="en-US" sz="1600" dirty="0">
                <a:solidFill>
                  <a:srgbClr val="000000"/>
                </a:solidFill>
                <a:latin typeface="Courier New"/>
                <a:cs typeface="Courier New"/>
              </a:rPr>
              <a:t>object(</a:t>
            </a:r>
            <a:r>
              <a:rPr lang="en-US" sz="1600" dirty="0">
                <a:solidFill>
                  <a:srgbClr val="808000"/>
                </a:solidFill>
                <a:latin typeface="Courier New"/>
                <a:cs typeface="Courier New"/>
              </a:rPr>
              <a:t>new</a:t>
            </a:r>
            <a:r>
              <a:rPr lang="en-US" sz="1600" dirty="0">
                <a:solidFill>
                  <a:srgbClr val="C0C0C0"/>
                </a:solidFill>
                <a:latin typeface="Courier New"/>
                <a:cs typeface="Courier New"/>
              </a:rPr>
              <a:t> </a:t>
            </a:r>
            <a:r>
              <a:rPr lang="en-US" sz="1600" dirty="0" err="1">
                <a:solidFill>
                  <a:srgbClr val="800080"/>
                </a:solidFill>
                <a:latin typeface="Courier New"/>
                <a:cs typeface="Courier New"/>
              </a:rPr>
              <a:t>ExampleQObject</a:t>
            </a:r>
            <a:r>
              <a:rPr lang="en-US" sz="1600" dirty="0">
                <a:solidFill>
                  <a:srgbClr val="000000"/>
                </a:solidFill>
                <a:latin typeface="Courier New"/>
                <a:cs typeface="Courier New"/>
              </a:rPr>
              <a:t>);</a:t>
            </a:r>
            <a:r>
              <a:rPr lang="en-US" sz="1600" dirty="0">
                <a:latin typeface="Courier New"/>
                <a:cs typeface="Courier New"/>
              </a:rPr>
              <a:t> </a:t>
            </a:r>
          </a:p>
          <a:p>
            <a:pPr indent="0">
              <a:spcBef>
                <a:spcPts val="0"/>
              </a:spcBef>
              <a:spcAft>
                <a:spcPts val="0"/>
              </a:spcAft>
              <a:buNone/>
            </a:pPr>
            <a:r>
              <a:rPr lang="en-US" sz="1600" dirty="0">
                <a:solidFill>
                  <a:srgbClr val="808000"/>
                </a:solidFill>
                <a:latin typeface="Courier New"/>
                <a:cs typeface="Courier New"/>
              </a:rPr>
              <a:t>delete</a:t>
            </a:r>
            <a:r>
              <a:rPr lang="en-US" sz="1600" dirty="0">
                <a:solidFill>
                  <a:srgbClr val="C0C0C0"/>
                </a:solidFill>
                <a:latin typeface="Courier New"/>
                <a:cs typeface="Courier New"/>
              </a:rPr>
              <a:t> </a:t>
            </a:r>
            <a:r>
              <a:rPr lang="en-US" sz="1600" dirty="0">
                <a:solidFill>
                  <a:srgbClr val="000000"/>
                </a:solidFill>
                <a:latin typeface="Courier New"/>
                <a:cs typeface="Courier New"/>
              </a:rPr>
              <a:t>object;</a:t>
            </a:r>
            <a:r>
              <a:rPr lang="en-US" sz="1600" dirty="0">
                <a:latin typeface="Courier New"/>
                <a:cs typeface="Courier New"/>
              </a:rPr>
              <a:t> </a:t>
            </a:r>
          </a:p>
          <a:p>
            <a:pPr indent="0">
              <a:spcBef>
                <a:spcPts val="0"/>
              </a:spcBef>
              <a:spcAft>
                <a:spcPts val="0"/>
              </a:spcAft>
              <a:buNone/>
            </a:pPr>
            <a:r>
              <a:rPr lang="en-US" sz="1600" dirty="0">
                <a:solidFill>
                  <a:srgbClr val="808000"/>
                </a:solidFill>
                <a:latin typeface="Courier New"/>
                <a:cs typeface="Courier New"/>
              </a:rPr>
              <a:t>if</a:t>
            </a:r>
            <a:r>
              <a:rPr lang="en-US" sz="1600" dirty="0">
                <a:solidFill>
                  <a:srgbClr val="C0C0C0"/>
                </a:solidFill>
                <a:latin typeface="Courier New"/>
                <a:cs typeface="Courier New"/>
              </a:rPr>
              <a:t> </a:t>
            </a:r>
            <a:r>
              <a:rPr lang="en-US" sz="1600" dirty="0">
                <a:solidFill>
                  <a:srgbClr val="000000"/>
                </a:solidFill>
                <a:latin typeface="Courier New"/>
                <a:cs typeface="Courier New"/>
              </a:rPr>
              <a:t>(object)</a:t>
            </a:r>
            <a:r>
              <a:rPr lang="en-US" sz="1600" dirty="0">
                <a:latin typeface="Courier New"/>
                <a:cs typeface="Courier New"/>
              </a:rPr>
              <a:t> </a:t>
            </a:r>
          </a:p>
          <a:p>
            <a:pPr indent="0">
              <a:spcBef>
                <a:spcPts val="0"/>
              </a:spcBef>
              <a:spcAft>
                <a:spcPts val="0"/>
              </a:spcAft>
              <a:buNone/>
            </a:pPr>
            <a:r>
              <a:rPr lang="en-US" sz="1600" dirty="0">
                <a:solidFill>
                  <a:srgbClr val="000080"/>
                </a:solidFill>
                <a:latin typeface="Courier New"/>
                <a:cs typeface="Courier New"/>
              </a:rPr>
              <a:t>    </a:t>
            </a:r>
            <a:r>
              <a:rPr lang="en-US" sz="1600" dirty="0" err="1">
                <a:solidFill>
                  <a:srgbClr val="000080"/>
                </a:solidFill>
                <a:latin typeface="Courier New"/>
                <a:cs typeface="Courier New"/>
              </a:rPr>
              <a:t>qDebug</a:t>
            </a:r>
            <a:r>
              <a:rPr lang="en-US" sz="1600" dirty="0">
                <a:solidFill>
                  <a:srgbClr val="000000"/>
                </a:solidFill>
                <a:latin typeface="Courier New"/>
                <a:cs typeface="Courier New"/>
              </a:rPr>
              <a:t>()</a:t>
            </a:r>
            <a:r>
              <a:rPr lang="en-US" sz="1600" dirty="0">
                <a:solidFill>
                  <a:srgbClr val="C0C0C0"/>
                </a:solidFill>
                <a:latin typeface="Courier New"/>
                <a:cs typeface="Courier New"/>
              </a:rPr>
              <a:t> </a:t>
            </a:r>
            <a:r>
              <a:rPr lang="en-US" sz="1600" dirty="0">
                <a:solidFill>
                  <a:srgbClr val="000000"/>
                </a:solidFill>
                <a:latin typeface="Courier New"/>
                <a:cs typeface="Courier New"/>
              </a:rPr>
              <a:t>&lt;&lt;</a:t>
            </a:r>
            <a:r>
              <a:rPr lang="en-US" sz="1600" dirty="0">
                <a:solidFill>
                  <a:srgbClr val="C0C0C0"/>
                </a:solidFill>
                <a:latin typeface="Courier New"/>
                <a:cs typeface="Courier New"/>
              </a:rPr>
              <a:t> </a:t>
            </a:r>
            <a:r>
              <a:rPr lang="en-US" sz="1600" dirty="0">
                <a:solidFill>
                  <a:srgbClr val="008000"/>
                </a:solidFill>
                <a:latin typeface="Courier New"/>
                <a:cs typeface="Courier New"/>
              </a:rPr>
              <a:t>”Dangling pointer"</a:t>
            </a:r>
            <a:r>
              <a:rPr lang="en-US" sz="1600" dirty="0">
                <a:solidFill>
                  <a:srgbClr val="000000"/>
                </a:solidFill>
                <a:latin typeface="Courier New"/>
                <a:cs typeface="Courier New"/>
              </a:rPr>
              <a:t>;</a:t>
            </a:r>
            <a:r>
              <a:rPr lang="en-US" sz="1600" dirty="0">
                <a:latin typeface="Courier New"/>
                <a:cs typeface="Courier New"/>
              </a:rPr>
              <a:t> </a:t>
            </a:r>
          </a:p>
          <a:p>
            <a:pPr indent="0">
              <a:spcBef>
                <a:spcPts val="0"/>
              </a:spcBef>
              <a:spcAft>
                <a:spcPts val="0"/>
              </a:spcAft>
              <a:buNone/>
            </a:pPr>
            <a:r>
              <a:rPr lang="en-US" sz="1600" dirty="0">
                <a:solidFill>
                  <a:srgbClr val="808000"/>
                </a:solidFill>
                <a:latin typeface="Courier New"/>
                <a:cs typeface="Courier New"/>
              </a:rPr>
              <a:t>else</a:t>
            </a:r>
            <a:r>
              <a:rPr lang="en-US" sz="1600" dirty="0">
                <a:latin typeface="Courier New"/>
                <a:cs typeface="Courier New"/>
              </a:rPr>
              <a:t> </a:t>
            </a:r>
          </a:p>
          <a:p>
            <a:pPr indent="0">
              <a:spcBef>
                <a:spcPts val="0"/>
              </a:spcBef>
              <a:spcAft>
                <a:spcPts val="0"/>
              </a:spcAft>
              <a:buNone/>
            </a:pPr>
            <a:r>
              <a:rPr lang="en-US" sz="1600" dirty="0">
                <a:solidFill>
                  <a:srgbClr val="000080"/>
                </a:solidFill>
                <a:latin typeface="Courier New"/>
                <a:cs typeface="Courier New"/>
              </a:rPr>
              <a:t>    </a:t>
            </a:r>
            <a:r>
              <a:rPr lang="en-US" sz="1600" dirty="0" err="1">
                <a:solidFill>
                  <a:srgbClr val="000080"/>
                </a:solidFill>
                <a:latin typeface="Courier New"/>
                <a:cs typeface="Courier New"/>
              </a:rPr>
              <a:t>qDebug</a:t>
            </a:r>
            <a:r>
              <a:rPr lang="en-US" sz="1600" dirty="0">
                <a:solidFill>
                  <a:srgbClr val="000000"/>
                </a:solidFill>
                <a:latin typeface="Courier New"/>
                <a:cs typeface="Courier New"/>
              </a:rPr>
              <a:t>()</a:t>
            </a:r>
            <a:r>
              <a:rPr lang="en-US" sz="1600" dirty="0">
                <a:solidFill>
                  <a:srgbClr val="C0C0C0"/>
                </a:solidFill>
                <a:latin typeface="Courier New"/>
                <a:cs typeface="Courier New"/>
              </a:rPr>
              <a:t> </a:t>
            </a:r>
            <a:r>
              <a:rPr lang="en-US" sz="1600" dirty="0">
                <a:solidFill>
                  <a:srgbClr val="000000"/>
                </a:solidFill>
                <a:latin typeface="Courier New"/>
                <a:cs typeface="Courier New"/>
              </a:rPr>
              <a:t>&lt;&lt;</a:t>
            </a:r>
            <a:r>
              <a:rPr lang="en-US" sz="1600" dirty="0">
                <a:solidFill>
                  <a:srgbClr val="C0C0C0"/>
                </a:solidFill>
                <a:latin typeface="Courier New"/>
                <a:cs typeface="Courier New"/>
              </a:rPr>
              <a:t> </a:t>
            </a:r>
            <a:r>
              <a:rPr lang="en-US" sz="1600" dirty="0">
                <a:solidFill>
                  <a:srgbClr val="008000"/>
                </a:solidFill>
                <a:latin typeface="Courier New"/>
                <a:cs typeface="Courier New"/>
              </a:rPr>
              <a:t>"No</a:t>
            </a:r>
            <a:r>
              <a:rPr lang="en-US" sz="1600" dirty="0">
                <a:solidFill>
                  <a:srgbClr val="C0C0C0"/>
                </a:solidFill>
                <a:latin typeface="Courier New"/>
                <a:cs typeface="Courier New"/>
              </a:rPr>
              <a:t> </a:t>
            </a:r>
            <a:r>
              <a:rPr lang="en-US" sz="1600" dirty="0">
                <a:solidFill>
                  <a:srgbClr val="008000"/>
                </a:solidFill>
                <a:latin typeface="Courier New"/>
                <a:cs typeface="Courier New"/>
              </a:rPr>
              <a:t>dangling</a:t>
            </a:r>
            <a:r>
              <a:rPr lang="en-US" sz="1600" dirty="0">
                <a:solidFill>
                  <a:srgbClr val="C0C0C0"/>
                </a:solidFill>
                <a:latin typeface="Courier New"/>
                <a:cs typeface="Courier New"/>
              </a:rPr>
              <a:t> </a:t>
            </a:r>
            <a:r>
              <a:rPr lang="en-US" sz="1600" dirty="0">
                <a:solidFill>
                  <a:srgbClr val="008000"/>
                </a:solidFill>
                <a:latin typeface="Courier New"/>
                <a:cs typeface="Courier New"/>
              </a:rPr>
              <a:t>pointer"</a:t>
            </a:r>
            <a:r>
              <a:rPr lang="en-US" sz="1600" dirty="0">
                <a:solidFill>
                  <a:srgbClr val="000000"/>
                </a:solidFill>
                <a:latin typeface="Courier New"/>
                <a:cs typeface="Courier New"/>
              </a:rPr>
              <a:t>;</a:t>
            </a:r>
            <a:r>
              <a:rPr lang="en-US" sz="1600" dirty="0">
                <a:latin typeface="Courier New"/>
                <a:cs typeface="Courier New"/>
              </a:rPr>
              <a:t> </a:t>
            </a:r>
            <a:endParaRPr lang="en-GB" sz="1600" dirty="0">
              <a:solidFill>
                <a:srgbClr val="008000"/>
              </a:solidFill>
              <a:latin typeface="Courier New"/>
              <a:cs typeface="Courier New"/>
            </a:endParaRPr>
          </a:p>
        </p:txBody>
      </p:sp>
      <p:sp>
        <p:nvSpPr>
          <p:cNvPr id="9" name="TextBox 8"/>
          <p:cNvSpPr txBox="1"/>
          <p:nvPr/>
        </p:nvSpPr>
        <p:spPr>
          <a:xfrm>
            <a:off x="8253528" y="332660"/>
            <a:ext cx="3670496" cy="307777"/>
          </a:xfrm>
          <a:prstGeom prst="rect">
            <a:avLst/>
          </a:prstGeom>
          <a:noFill/>
        </p:spPr>
        <p:txBody>
          <a:bodyPr wrap="square" rtlCol="0">
            <a:spAutoFit/>
          </a:bodyPr>
          <a:lstStyle/>
          <a:p>
            <a:pPr algn="r"/>
            <a:r>
              <a:rPr lang="en-US" sz="1400" dirty="0"/>
              <a:t>Demo: </a:t>
            </a:r>
            <a:r>
              <a:rPr lang="en-US" sz="1400" dirty="0" err="1"/>
              <a:t>smartPointers</a:t>
            </a:r>
            <a:endParaRPr lang="en-US" sz="1400" dirty="0"/>
          </a:p>
        </p:txBody>
      </p:sp>
      <p:sp>
        <p:nvSpPr>
          <p:cNvPr id="13" name="Footer Placeholder 3">
            <a:extLst>
              <a:ext uri="{FF2B5EF4-FFF2-40B4-BE49-F238E27FC236}">
                <a16:creationId xmlns:a16="http://schemas.microsoft.com/office/drawing/2014/main" id="{6A65EB65-BCD1-0141-BDE8-17A64C9D4CDD}"/>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991809716"/>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a:buFont typeface="+mj-lt"/>
              <a:buAutoNum type="arabicPeriod"/>
            </a:pPr>
            <a:r>
              <a:rPr lang="en-US" dirty="0"/>
              <a:t> Data sharing </a:t>
            </a:r>
          </a:p>
          <a:p>
            <a:pPr lvl="1"/>
            <a:r>
              <a:rPr lang="en-US" dirty="0"/>
              <a:t>Shared data pointer does not get destroyed, if there are any references to it</a:t>
            </a:r>
          </a:p>
          <a:p>
            <a:pPr lvl="1"/>
            <a:r>
              <a:rPr lang="en-US" dirty="0"/>
              <a:t>No need to worry who deletes the data and when </a:t>
            </a:r>
          </a:p>
          <a:p>
            <a:pPr lvl="1"/>
            <a:r>
              <a:rPr lang="en-US" dirty="0"/>
              <a:t>Strong and weak data pointers </a:t>
            </a:r>
          </a:p>
          <a:p>
            <a:pPr marL="457200" lvl="1" indent="0">
              <a:buNone/>
            </a:pPr>
            <a:endParaRPr lang="en-US" dirty="0"/>
          </a:p>
          <a:p>
            <a:pPr marL="457200" lvl="1" indent="0">
              <a:buNone/>
            </a:pPr>
            <a:endParaRPr lang="en-US" dirty="0"/>
          </a:p>
          <a:p>
            <a:pPr>
              <a:buFont typeface="+mj-lt"/>
              <a:buAutoNum type="arabicPeriod" startAt="2"/>
            </a:pPr>
            <a:endParaRPr lang="en-US" dirty="0"/>
          </a:p>
          <a:p>
            <a:pPr marL="0" indent="0">
              <a:buNone/>
            </a:pPr>
            <a:endParaRPr lang="en-US" dirty="0"/>
          </a:p>
          <a:p>
            <a:pPr marL="0" indent="0">
              <a:buNone/>
            </a:pPr>
            <a:endParaRPr lang="en-US" dirty="0"/>
          </a:p>
          <a:p>
            <a:pPr>
              <a:buFont typeface="+mj-lt"/>
              <a:buAutoNum type="arabicPeriod" startAt="2"/>
            </a:pPr>
            <a:r>
              <a:rPr lang="en-US" dirty="0"/>
              <a:t> Implicit sharing</a:t>
            </a:r>
          </a:p>
          <a:p>
            <a:pPr lvl="1"/>
            <a:r>
              <a:rPr lang="en-US" dirty="0"/>
              <a:t>Similar to data sharing, but data gets automatically copied, if any referencing object changes the data</a:t>
            </a:r>
          </a:p>
          <a:p>
            <a:pPr>
              <a:buFont typeface="+mj-lt"/>
              <a:buAutoNum type="arabicPeriod" startAt="3"/>
            </a:pPr>
            <a:r>
              <a:rPr lang="en-US" dirty="0"/>
              <a:t> Explicit sharing</a:t>
            </a:r>
          </a:p>
          <a:p>
            <a:pPr lvl="1"/>
            <a:r>
              <a:rPr lang="en-US" dirty="0"/>
              <a:t>Similar to implicit sharing, but data is never copied implicitly </a:t>
            </a:r>
          </a:p>
          <a:p>
            <a:pPr marL="0" indent="0">
              <a:buNone/>
            </a:pPr>
            <a:endParaRPr lang="en-US" dirty="0"/>
          </a:p>
        </p:txBody>
      </p:sp>
      <p:sp>
        <p:nvSpPr>
          <p:cNvPr id="1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10" name="Slide Number Placeholder 3"/>
          <p:cNvSpPr>
            <a:spLocks noGrp="1"/>
          </p:cNvSpPr>
          <p:nvPr>
            <p:ph type="sldNum" sz="quarter" idx="12"/>
          </p:nvPr>
        </p:nvSpPr>
        <p:spPr/>
        <p:txBody>
          <a:bodyPr/>
          <a:lstStyle/>
          <a:p>
            <a:fld id="{ABA6B483-D54A-6F4C-ABB1-789E9E7B1B73}" type="slidenum">
              <a:rPr lang="en-US" smtClean="0"/>
              <a:pPr/>
              <a:t>48</a:t>
            </a:fld>
            <a:endParaRPr lang="en-US" dirty="0"/>
          </a:p>
        </p:txBody>
      </p:sp>
      <p:sp>
        <p:nvSpPr>
          <p:cNvPr id="3" name="Title 2"/>
          <p:cNvSpPr>
            <a:spLocks noGrp="1"/>
          </p:cNvSpPr>
          <p:nvPr>
            <p:ph type="title"/>
          </p:nvPr>
        </p:nvSpPr>
        <p:spPr/>
        <p:txBody>
          <a:bodyPr/>
          <a:lstStyle/>
          <a:p>
            <a:r>
              <a:rPr lang="en-US" dirty="0"/>
              <a:t>Data Sharing</a:t>
            </a:r>
          </a:p>
        </p:txBody>
      </p:sp>
      <p:sp>
        <p:nvSpPr>
          <p:cNvPr id="11" name="TextBox 10"/>
          <p:cNvSpPr txBox="1"/>
          <p:nvPr/>
        </p:nvSpPr>
        <p:spPr>
          <a:xfrm>
            <a:off x="8253528" y="332660"/>
            <a:ext cx="3670496" cy="307777"/>
          </a:xfrm>
          <a:prstGeom prst="rect">
            <a:avLst/>
          </a:prstGeom>
          <a:noFill/>
        </p:spPr>
        <p:txBody>
          <a:bodyPr wrap="square" rtlCol="0">
            <a:spAutoFit/>
          </a:bodyPr>
          <a:lstStyle/>
          <a:p>
            <a:pPr algn="r"/>
            <a:r>
              <a:rPr lang="en-US" sz="1400" dirty="0"/>
              <a:t>Demo: </a:t>
            </a:r>
            <a:r>
              <a:rPr lang="en-US" sz="1400" dirty="0" err="1"/>
              <a:t>sharedData</a:t>
            </a:r>
            <a:endParaRPr lang="en-US" sz="1400" dirty="0"/>
          </a:p>
        </p:txBody>
      </p:sp>
      <p:sp>
        <p:nvSpPr>
          <p:cNvPr id="12" name="Content Placeholder 2"/>
          <p:cNvSpPr txBox="1">
            <a:spLocks/>
          </p:cNvSpPr>
          <p:nvPr/>
        </p:nvSpPr>
        <p:spPr>
          <a:xfrm>
            <a:off x="695400" y="3140968"/>
            <a:ext cx="10585176" cy="1368152"/>
          </a:xfrm>
          <a:prstGeom prst="rect">
            <a:avLst/>
          </a:prstGeom>
          <a:solidFill>
            <a:schemeClr val="bg1">
              <a:lumMod val="95000"/>
            </a:schemeClr>
          </a:solidFill>
          <a:ln>
            <a:solidFill>
              <a:schemeClr val="accent1"/>
            </a:solidFill>
          </a:ln>
          <a:effectLst/>
        </p:spPr>
        <p:txBody>
          <a:bodyPr vert="horz" lIns="117226" tIns="58613" rIns="117226" bIns="58613" rtlCol="0">
            <a:norm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en-US" sz="1600" dirty="0" err="1">
                <a:solidFill>
                  <a:srgbClr val="800080"/>
                </a:solidFill>
                <a:latin typeface="Courier New" pitchFamily="49" charset="0"/>
                <a:cs typeface="Courier New" pitchFamily="49" charset="0"/>
              </a:rPr>
              <a:t>QSharedPointer</a:t>
            </a:r>
            <a:r>
              <a:rPr lang="en-US" sz="1600" dirty="0">
                <a:solidFill>
                  <a:srgbClr val="000000"/>
                </a:solidFill>
                <a:latin typeface="Courier New" pitchFamily="49" charset="0"/>
                <a:cs typeface="Courier New" pitchFamily="49" charset="0"/>
              </a:rPr>
              <a:t>&lt;</a:t>
            </a:r>
            <a:r>
              <a:rPr lang="en-US" sz="1600" dirty="0" err="1">
                <a:latin typeface="Courier New" pitchFamily="49" charset="0"/>
                <a:cs typeface="Courier New" pitchFamily="49" charset="0"/>
              </a:rPr>
              <a:t>MyObj</a:t>
            </a:r>
            <a:r>
              <a:rPr lang="en-US" sz="1600" dirty="0">
                <a:solidFill>
                  <a:srgbClr val="000000"/>
                </a:solidFill>
                <a:latin typeface="Courier New" pitchFamily="49" charset="0"/>
                <a:cs typeface="Courier New" pitchFamily="49" charset="0"/>
              </a:rPr>
              <a:t>&gt;</a:t>
            </a:r>
            <a:r>
              <a:rPr lang="en-US" sz="1600" dirty="0">
                <a:solidFill>
                  <a:srgbClr val="C0C0C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sharedPointer</a:t>
            </a:r>
            <a:r>
              <a:rPr lang="en-US" sz="1600" dirty="0">
                <a:solidFill>
                  <a:srgbClr val="000000"/>
                </a:solidFill>
                <a:latin typeface="Courier New" pitchFamily="49" charset="0"/>
                <a:cs typeface="Courier New" pitchFamily="49" charset="0"/>
              </a:rPr>
              <a:t> =</a:t>
            </a:r>
            <a:r>
              <a:rPr lang="en-US" sz="1600" dirty="0">
                <a:latin typeface="Courier New" pitchFamily="49" charset="0"/>
                <a:cs typeface="Courier New" pitchFamily="49" charset="0"/>
              </a:rPr>
              <a:t> </a:t>
            </a:r>
          </a:p>
          <a:p>
            <a:pPr indent="0">
              <a:spcBef>
                <a:spcPts val="0"/>
              </a:spcBef>
              <a:spcAft>
                <a:spcPts val="0"/>
              </a:spcAft>
              <a:buNone/>
            </a:pPr>
            <a:r>
              <a:rPr lang="en-US" sz="1600" dirty="0">
                <a:solidFill>
                  <a:srgbClr val="800080"/>
                </a:solidFill>
                <a:latin typeface="Courier New" pitchFamily="49" charset="0"/>
                <a:cs typeface="Courier New" pitchFamily="49" charset="0"/>
              </a:rPr>
              <a:t>    </a:t>
            </a:r>
            <a:r>
              <a:rPr lang="en-US" sz="1600" dirty="0" err="1">
                <a:solidFill>
                  <a:srgbClr val="800080"/>
                </a:solidFill>
                <a:latin typeface="Courier New" pitchFamily="49" charset="0"/>
                <a:cs typeface="Courier New" pitchFamily="49" charset="0"/>
              </a:rPr>
              <a:t>QSharedPointer</a:t>
            </a:r>
            <a:r>
              <a:rPr lang="en-US" sz="1600" dirty="0">
                <a:solidFill>
                  <a:srgbClr val="000000"/>
                </a:solidFill>
                <a:latin typeface="Courier New" pitchFamily="49" charset="0"/>
                <a:cs typeface="Courier New" pitchFamily="49" charset="0"/>
              </a:rPr>
              <a:t>&lt;</a:t>
            </a:r>
            <a:r>
              <a:rPr lang="en-US" sz="1600" dirty="0" err="1">
                <a:latin typeface="Courier New" pitchFamily="49" charset="0"/>
                <a:cs typeface="Courier New" pitchFamily="49" charset="0"/>
              </a:rPr>
              <a:t>MyObj</a:t>
            </a:r>
            <a:r>
              <a:rPr lang="en-US" sz="1600" dirty="0">
                <a:solidFill>
                  <a:srgbClr val="000000"/>
                </a:solidFill>
                <a:latin typeface="Courier New" pitchFamily="49" charset="0"/>
                <a:cs typeface="Courier New" pitchFamily="49" charset="0"/>
              </a:rPr>
              <a:t>&gt;(</a:t>
            </a:r>
            <a:r>
              <a:rPr lang="en-US" sz="1600" dirty="0">
                <a:solidFill>
                  <a:srgbClr val="808000"/>
                </a:solidFill>
                <a:latin typeface="Courier New" pitchFamily="49" charset="0"/>
                <a:cs typeface="Courier New" pitchFamily="49" charset="0"/>
              </a:rPr>
              <a:t>new</a:t>
            </a:r>
            <a:r>
              <a:rPr lang="en-US" sz="1600" dirty="0">
                <a:solidFill>
                  <a:srgbClr val="C0C0C0"/>
                </a:solidFill>
                <a:latin typeface="Courier New" pitchFamily="49" charset="0"/>
                <a:cs typeface="Courier New" pitchFamily="49" charset="0"/>
              </a:rPr>
              <a:t> </a:t>
            </a:r>
            <a:r>
              <a:rPr lang="en-US" sz="1600" dirty="0" err="1">
                <a:latin typeface="Courier New" pitchFamily="49" charset="0"/>
                <a:cs typeface="Courier New" pitchFamily="49" charset="0"/>
              </a:rPr>
              <a:t>MyObj</a:t>
            </a:r>
            <a:r>
              <a:rPr lang="en-US" sz="1600" dirty="0">
                <a:solidFill>
                  <a:srgbClr val="000000"/>
                </a:solidFill>
                <a:latin typeface="Courier New" pitchFamily="49" charset="0"/>
                <a:cs typeface="Courier New" pitchFamily="49" charset="0"/>
              </a:rPr>
              <a:t>,</a:t>
            </a:r>
            <a:r>
              <a:rPr lang="en-US" sz="1600" dirty="0">
                <a:solidFill>
                  <a:srgbClr val="C0C0C0"/>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&amp;</a:t>
            </a:r>
            <a:r>
              <a:rPr lang="en-US" sz="1600" dirty="0" err="1">
                <a:solidFill>
                  <a:srgbClr val="800080"/>
                </a:solidFill>
                <a:latin typeface="Courier New" pitchFamily="49" charset="0"/>
                <a:cs typeface="Courier New" pitchFamily="49" charset="0"/>
              </a:rPr>
              <a:t>QObject</a:t>
            </a:r>
            <a:r>
              <a:rPr lang="en-US" sz="1600" dirty="0">
                <a:solidFill>
                  <a:srgbClr val="000000"/>
                </a:solidFill>
                <a:latin typeface="Courier New" pitchFamily="49" charset="0"/>
                <a:cs typeface="Courier New" pitchFamily="49" charset="0"/>
              </a:rPr>
              <a:t>::</a:t>
            </a:r>
            <a:r>
              <a:rPr lang="en-US" sz="1600" dirty="0" err="1">
                <a:latin typeface="Courier New" pitchFamily="49" charset="0"/>
                <a:cs typeface="Courier New" pitchFamily="49" charset="0"/>
              </a:rPr>
              <a:t>deleteLater</a:t>
            </a:r>
            <a:r>
              <a:rPr lang="en-US" sz="1600" dirty="0">
                <a:solidFill>
                  <a:srgbClr val="000000"/>
                </a:solidFill>
                <a:latin typeface="Courier New" pitchFamily="49" charset="0"/>
                <a:cs typeface="Courier New" pitchFamily="49" charset="0"/>
              </a:rPr>
              <a:t>);</a:t>
            </a:r>
          </a:p>
          <a:p>
            <a:pPr indent="0">
              <a:spcBef>
                <a:spcPts val="0"/>
              </a:spcBef>
              <a:spcAft>
                <a:spcPts val="0"/>
              </a:spcAft>
              <a:buNone/>
            </a:pPr>
            <a:r>
              <a:rPr lang="en-US" sz="1600" dirty="0" err="1">
                <a:solidFill>
                  <a:srgbClr val="800080"/>
                </a:solidFill>
                <a:latin typeface="Courier New" pitchFamily="49" charset="0"/>
                <a:cs typeface="Courier New" pitchFamily="49" charset="0"/>
              </a:rPr>
              <a:t>QWeakPointer</a:t>
            </a:r>
            <a:r>
              <a:rPr lang="en-US" sz="1600" dirty="0">
                <a:solidFill>
                  <a:srgbClr val="000000"/>
                </a:solidFill>
                <a:latin typeface="Courier New" pitchFamily="49" charset="0"/>
                <a:cs typeface="Courier New" pitchFamily="49" charset="0"/>
              </a:rPr>
              <a:t>&lt;</a:t>
            </a:r>
            <a:r>
              <a:rPr lang="en-US" sz="1600" dirty="0" err="1">
                <a:latin typeface="Courier New" pitchFamily="49" charset="0"/>
                <a:cs typeface="Courier New" pitchFamily="49" charset="0"/>
              </a:rPr>
              <a:t>MyObj</a:t>
            </a:r>
            <a:r>
              <a:rPr lang="en-US" sz="1600" dirty="0">
                <a:solidFill>
                  <a:srgbClr val="000000"/>
                </a:solidFill>
                <a:latin typeface="Courier New" pitchFamily="49" charset="0"/>
                <a:cs typeface="Courier New" pitchFamily="49" charset="0"/>
              </a:rPr>
              <a:t>&gt; </a:t>
            </a:r>
            <a:r>
              <a:rPr lang="en-US" sz="1600" dirty="0" err="1">
                <a:solidFill>
                  <a:srgbClr val="000000"/>
                </a:solidFill>
                <a:latin typeface="Courier New" pitchFamily="49" charset="0"/>
                <a:cs typeface="Courier New" pitchFamily="49" charset="0"/>
              </a:rPr>
              <a:t>weakPointer</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sharedPointer</a:t>
            </a:r>
            <a:r>
              <a:rPr lang="en-US" sz="1600" dirty="0">
                <a:solidFill>
                  <a:srgbClr val="000000"/>
                </a:solidFill>
                <a:latin typeface="Courier New" pitchFamily="49" charset="0"/>
                <a:cs typeface="Courier New" pitchFamily="49" charset="0"/>
              </a:rPr>
              <a:t>);</a:t>
            </a:r>
          </a:p>
          <a:p>
            <a:pPr indent="0">
              <a:spcBef>
                <a:spcPts val="0"/>
              </a:spcBef>
              <a:spcAft>
                <a:spcPts val="0"/>
              </a:spcAft>
              <a:buNone/>
            </a:pPr>
            <a:r>
              <a:rPr lang="en-US" sz="1600" dirty="0">
                <a:solidFill>
                  <a:srgbClr val="000000"/>
                </a:solidFill>
                <a:latin typeface="Courier New" pitchFamily="49" charset="0"/>
                <a:cs typeface="Courier New" pitchFamily="49" charset="0"/>
              </a:rPr>
              <a:t>if (</a:t>
            </a:r>
            <a:r>
              <a:rPr lang="en-US" sz="1600" dirty="0" err="1">
                <a:solidFill>
                  <a:srgbClr val="000000"/>
                </a:solidFill>
                <a:latin typeface="Courier New" pitchFamily="49" charset="0"/>
                <a:cs typeface="Courier New" pitchFamily="49" charset="0"/>
              </a:rPr>
              <a:t>weakPointer</a:t>
            </a:r>
            <a:r>
              <a:rPr lang="en-US" sz="1600" dirty="0">
                <a:solidFill>
                  <a:srgbClr val="000000"/>
                </a:solidFill>
                <a:latin typeface="Courier New" pitchFamily="49" charset="0"/>
                <a:cs typeface="Courier New" pitchFamily="49" charset="0"/>
              </a:rPr>
              <a:t>)</a:t>
            </a:r>
          </a:p>
          <a:p>
            <a:pPr indent="0">
              <a:spcBef>
                <a:spcPts val="0"/>
              </a:spcBef>
              <a:spcAft>
                <a:spcPts val="0"/>
              </a:spcAft>
              <a:buNone/>
            </a:pPr>
            <a:r>
              <a:rPr lang="en-US" sz="1600" dirty="0">
                <a:solidFill>
                  <a:srgbClr val="008000"/>
                </a:solidFill>
                <a:latin typeface="Courier New"/>
                <a:cs typeface="Courier New"/>
              </a:rPr>
              <a:t>// Referenced object still exists </a:t>
            </a:r>
            <a:endParaRPr lang="en-US" sz="1600" dirty="0">
              <a:solidFill>
                <a:srgbClr val="000000"/>
              </a:solidFill>
              <a:latin typeface="Courier New" pitchFamily="49" charset="0"/>
              <a:cs typeface="Courier New" pitchFamily="49" charset="0"/>
            </a:endParaRPr>
          </a:p>
          <a:p>
            <a:pPr indent="0">
              <a:spcBef>
                <a:spcPts val="0"/>
              </a:spcBef>
              <a:spcAft>
                <a:spcPts val="0"/>
              </a:spcAft>
              <a:buNone/>
            </a:pPr>
            <a:endParaRPr lang="en-GB" sz="1600" dirty="0">
              <a:solidFill>
                <a:srgbClr val="008000"/>
              </a:solidFill>
              <a:latin typeface="Courier New" pitchFamily="49" charset="0"/>
              <a:cs typeface="Courier New" pitchFamily="49" charset="0"/>
            </a:endParaRPr>
          </a:p>
        </p:txBody>
      </p:sp>
      <p:sp>
        <p:nvSpPr>
          <p:cNvPr id="9" name="Footer Placeholder 3">
            <a:extLst>
              <a:ext uri="{FF2B5EF4-FFF2-40B4-BE49-F238E27FC236}">
                <a16:creationId xmlns:a16="http://schemas.microsoft.com/office/drawing/2014/main" id="{3D495BEA-E673-9D4D-B0FE-E574876D72B0}"/>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73336589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dirty="0"/>
              <a:t>Adds dynamic features to Qt objects</a:t>
            </a:r>
          </a:p>
          <a:p>
            <a:r>
              <a:rPr lang="en-US" dirty="0"/>
              <a:t>Features can be introspected via </a:t>
            </a:r>
            <a:r>
              <a:rPr lang="en-US" dirty="0" err="1">
                <a:latin typeface="Courier New"/>
                <a:cs typeface="Courier New"/>
              </a:rPr>
              <a:t>QMetaObject</a:t>
            </a:r>
            <a:r>
              <a:rPr lang="en-US" dirty="0">
                <a:latin typeface="Courier New"/>
                <a:cs typeface="Courier New"/>
              </a:rPr>
              <a:t> </a:t>
            </a:r>
          </a:p>
          <a:p>
            <a:pPr lvl="1"/>
            <a:r>
              <a:rPr lang="en-US" dirty="0"/>
              <a:t>Class and parent class names </a:t>
            </a:r>
            <a:endParaRPr lang="en-US" dirty="0">
              <a:latin typeface="Courier New"/>
              <a:cs typeface="Courier New"/>
            </a:endParaRPr>
          </a:p>
          <a:p>
            <a:pPr lvl="1"/>
            <a:r>
              <a:rPr lang="en-US" dirty="0"/>
              <a:t>Class info</a:t>
            </a:r>
          </a:p>
          <a:p>
            <a:pPr lvl="1"/>
            <a:r>
              <a:rPr lang="en-US" dirty="0"/>
              <a:t>Method information</a:t>
            </a:r>
          </a:p>
          <a:p>
            <a:pPr lvl="2"/>
            <a:r>
              <a:rPr lang="en-US" dirty="0"/>
              <a:t>Type: constructor, signal, slot, method</a:t>
            </a:r>
          </a:p>
          <a:p>
            <a:pPr lvl="2"/>
            <a:r>
              <a:rPr lang="en-US" dirty="0"/>
              <a:t>Signature</a:t>
            </a:r>
          </a:p>
          <a:p>
            <a:pPr lvl="1"/>
            <a:r>
              <a:rPr lang="en-US" dirty="0"/>
              <a:t>Properties </a:t>
            </a:r>
          </a:p>
          <a:p>
            <a:pPr lvl="1"/>
            <a:r>
              <a:rPr lang="en-US" dirty="0"/>
              <a:t>Enumerations and flags </a:t>
            </a:r>
          </a:p>
          <a:p>
            <a:pPr lvl="1"/>
            <a:endParaRPr lang="en-US" dirty="0"/>
          </a:p>
          <a:p>
            <a:r>
              <a:rPr lang="en-US" dirty="0">
                <a:latin typeface="Courier New"/>
                <a:cs typeface="Courier New"/>
              </a:rPr>
              <a:t>Q_OBJECT</a:t>
            </a:r>
            <a:r>
              <a:rPr lang="en-US" dirty="0"/>
              <a:t> macro defines a static meta-object </a:t>
            </a:r>
          </a:p>
          <a:p>
            <a:pPr lvl="1"/>
            <a:r>
              <a:rPr lang="en-US" dirty="0"/>
              <a:t>Actual object data generated with the </a:t>
            </a:r>
            <a:r>
              <a:rPr lang="en-US" dirty="0" err="1">
                <a:latin typeface="Courier New"/>
                <a:cs typeface="Courier New"/>
              </a:rPr>
              <a:t>moc</a:t>
            </a:r>
            <a:r>
              <a:rPr lang="en-US" dirty="0"/>
              <a:t> tool</a:t>
            </a:r>
          </a:p>
          <a:p>
            <a:endParaRPr lang="en-US" dirty="0"/>
          </a:p>
        </p:txBody>
      </p:sp>
      <p:sp>
        <p:nvSpPr>
          <p:cNvPr id="10"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9" name="Slide Number Placeholder 3"/>
          <p:cNvSpPr>
            <a:spLocks noGrp="1"/>
          </p:cNvSpPr>
          <p:nvPr>
            <p:ph type="sldNum" sz="quarter" idx="12"/>
          </p:nvPr>
        </p:nvSpPr>
        <p:spPr/>
        <p:txBody>
          <a:bodyPr/>
          <a:lstStyle/>
          <a:p>
            <a:fld id="{ABA6B483-D54A-6F4C-ABB1-789E9E7B1B73}" type="slidenum">
              <a:rPr lang="en-US" smtClean="0"/>
              <a:pPr/>
              <a:t>49</a:t>
            </a:fld>
            <a:endParaRPr lang="en-US" dirty="0"/>
          </a:p>
        </p:txBody>
      </p:sp>
      <p:sp>
        <p:nvSpPr>
          <p:cNvPr id="6" name="Title 5"/>
          <p:cNvSpPr>
            <a:spLocks noGrp="1"/>
          </p:cNvSpPr>
          <p:nvPr>
            <p:ph type="title"/>
          </p:nvPr>
        </p:nvSpPr>
        <p:spPr/>
        <p:txBody>
          <a:bodyPr/>
          <a:lstStyle/>
          <a:p>
            <a:r>
              <a:rPr lang="en-US" dirty="0"/>
              <a:t>Meta-Object System</a:t>
            </a:r>
          </a:p>
        </p:txBody>
      </p:sp>
      <p:pic>
        <p:nvPicPr>
          <p:cNvPr id="12" name="Picture 11"/>
          <p:cNvPicPr>
            <a:picLocks noChangeAspect="1"/>
          </p:cNvPicPr>
          <p:nvPr/>
        </p:nvPicPr>
        <p:blipFill>
          <a:blip r:embed="rId2"/>
          <a:stretch>
            <a:fillRect/>
          </a:stretch>
        </p:blipFill>
        <p:spPr>
          <a:xfrm>
            <a:off x="6528048" y="1556792"/>
            <a:ext cx="5112568" cy="3220644"/>
          </a:xfrm>
          <a:prstGeom prst="rect">
            <a:avLst/>
          </a:prstGeom>
        </p:spPr>
      </p:pic>
      <p:sp>
        <p:nvSpPr>
          <p:cNvPr id="8" name="Footer Placeholder 3">
            <a:extLst>
              <a:ext uri="{FF2B5EF4-FFF2-40B4-BE49-F238E27FC236}">
                <a16:creationId xmlns:a16="http://schemas.microsoft.com/office/drawing/2014/main" id="{DF6D9F43-79A0-414D-ADC3-7954DC06C85D}"/>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32593328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en-US" dirty="0" err="1"/>
              <a:t>Qt</a:t>
            </a:r>
            <a:r>
              <a:rPr lang="en-US" dirty="0"/>
              <a:t> Introduction </a:t>
            </a:r>
          </a:p>
          <a:p>
            <a:r>
              <a:rPr lang="en-US" dirty="0" err="1"/>
              <a:t>Qt</a:t>
            </a:r>
            <a:r>
              <a:rPr lang="en-US" dirty="0"/>
              <a:t> Modules</a:t>
            </a:r>
          </a:p>
          <a:p>
            <a:r>
              <a:rPr lang="en-US" dirty="0"/>
              <a:t>Licensing </a:t>
            </a:r>
          </a:p>
          <a:p>
            <a:r>
              <a:rPr lang="en-US" dirty="0"/>
              <a:t>Creating, Building, and Debugging Applications with </a:t>
            </a:r>
            <a:r>
              <a:rPr lang="en-US" dirty="0" err="1"/>
              <a:t>QtCreator</a:t>
            </a:r>
            <a:endParaRPr lang="en-US" dirty="0"/>
          </a:p>
          <a:p>
            <a:r>
              <a:rPr lang="en-US" dirty="0"/>
              <a:t>Logging Messages, Asserts</a:t>
            </a:r>
          </a:p>
          <a:p>
            <a:r>
              <a:rPr lang="en-US" dirty="0"/>
              <a:t>Practical Tips for Developers</a:t>
            </a:r>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4" name="Slide Number Placeholder 3"/>
          <p:cNvSpPr>
            <a:spLocks noGrp="1"/>
          </p:cNvSpPr>
          <p:nvPr>
            <p:ph type="sldNum" sz="quarter" idx="12"/>
          </p:nvPr>
        </p:nvSpPr>
        <p:spPr/>
        <p:txBody>
          <a:bodyPr/>
          <a:lstStyle/>
          <a:p>
            <a:fld id="{ABA6B483-D54A-6F4C-ABB1-789E9E7B1B73}" type="slidenum">
              <a:rPr lang="en-US" smtClean="0"/>
              <a:pPr/>
              <a:t>5</a:t>
            </a:fld>
            <a:endParaRPr lang="en-US" dirty="0"/>
          </a:p>
        </p:txBody>
      </p:sp>
      <p:sp>
        <p:nvSpPr>
          <p:cNvPr id="2" name="Title 1"/>
          <p:cNvSpPr>
            <a:spLocks noGrp="1"/>
          </p:cNvSpPr>
          <p:nvPr>
            <p:ph type="title"/>
          </p:nvPr>
        </p:nvSpPr>
        <p:spPr/>
        <p:txBody>
          <a:bodyPr/>
          <a:lstStyle/>
          <a:p>
            <a:r>
              <a:rPr lang="en-US" dirty="0"/>
              <a:t>Contents</a:t>
            </a:r>
          </a:p>
        </p:txBody>
      </p:sp>
      <p:sp>
        <p:nvSpPr>
          <p:cNvPr id="7" name="Footer Placeholder 3">
            <a:extLst>
              <a:ext uri="{FF2B5EF4-FFF2-40B4-BE49-F238E27FC236}">
                <a16:creationId xmlns:a16="http://schemas.microsoft.com/office/drawing/2014/main" id="{FFFF7643-A022-7947-AAAB-F2164D7F4DC9}"/>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519271986"/>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90000"/>
              </a:lnSpc>
            </a:pPr>
            <a:r>
              <a:rPr lang="en-US" dirty="0">
                <a:latin typeface="Courier New"/>
                <a:cs typeface="Courier New"/>
              </a:rPr>
              <a:t>Q_OBJECT</a:t>
            </a:r>
            <a:r>
              <a:rPr lang="en-US" dirty="0"/>
              <a:t> macro </a:t>
            </a:r>
          </a:p>
          <a:p>
            <a:pPr>
              <a:lnSpc>
                <a:spcPct val="90000"/>
              </a:lnSpc>
            </a:pPr>
            <a:r>
              <a:rPr lang="en-US" dirty="0"/>
              <a:t>One </a:t>
            </a:r>
            <a:r>
              <a:rPr lang="en-US" dirty="0" err="1">
                <a:latin typeface="Courier New"/>
                <a:cs typeface="Courier New"/>
              </a:rPr>
              <a:t>enum</a:t>
            </a:r>
            <a:r>
              <a:rPr lang="en-US" dirty="0"/>
              <a:t> added to the meta-object</a:t>
            </a:r>
          </a:p>
          <a:p>
            <a:pPr>
              <a:lnSpc>
                <a:spcPct val="90000"/>
              </a:lnSpc>
            </a:pPr>
            <a:r>
              <a:rPr lang="en-US" dirty="0"/>
              <a:t>Signals and slots </a:t>
            </a:r>
          </a:p>
          <a:p>
            <a:r>
              <a:rPr lang="en-US" dirty="0"/>
              <a:t>Properties </a:t>
            </a:r>
          </a:p>
          <a:p>
            <a:endParaRPr lang="en-US" dirty="0"/>
          </a:p>
          <a:p>
            <a:endParaRPr lang="en-US" dirty="0"/>
          </a:p>
          <a:p>
            <a:endParaRPr lang="en-US" dirty="0"/>
          </a:p>
          <a:p>
            <a:endParaRPr lang="en-US" dirty="0"/>
          </a:p>
        </p:txBody>
      </p:sp>
      <p:sp>
        <p:nvSpPr>
          <p:cNvPr id="9"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8" name="Slide Number Placeholder 3"/>
          <p:cNvSpPr>
            <a:spLocks noGrp="1"/>
          </p:cNvSpPr>
          <p:nvPr>
            <p:ph type="sldNum" sz="quarter" idx="12"/>
          </p:nvPr>
        </p:nvSpPr>
        <p:spPr/>
        <p:txBody>
          <a:bodyPr/>
          <a:lstStyle/>
          <a:p>
            <a:fld id="{ABA6B483-D54A-6F4C-ABB1-789E9E7B1B73}" type="slidenum">
              <a:rPr lang="en-US" smtClean="0"/>
              <a:pPr/>
              <a:t>50</a:t>
            </a:fld>
            <a:endParaRPr lang="en-US" dirty="0"/>
          </a:p>
        </p:txBody>
      </p:sp>
      <p:sp>
        <p:nvSpPr>
          <p:cNvPr id="3" name="Title 2"/>
          <p:cNvSpPr>
            <a:spLocks noGrp="1"/>
          </p:cNvSpPr>
          <p:nvPr>
            <p:ph type="title"/>
          </p:nvPr>
        </p:nvSpPr>
        <p:spPr/>
        <p:txBody>
          <a:bodyPr/>
          <a:lstStyle/>
          <a:p>
            <a:r>
              <a:rPr lang="en-US" dirty="0"/>
              <a:t>Qt Object Class Declaration – </a:t>
            </a:r>
            <a:r>
              <a:rPr lang="en-US" dirty="0" err="1"/>
              <a:t>QWindow</a:t>
            </a:r>
            <a:r>
              <a:rPr lang="en-US" dirty="0"/>
              <a:t> </a:t>
            </a:r>
          </a:p>
        </p:txBody>
      </p:sp>
      <p:sp>
        <p:nvSpPr>
          <p:cNvPr id="7" name="TextBox 6"/>
          <p:cNvSpPr txBox="1"/>
          <p:nvPr/>
        </p:nvSpPr>
        <p:spPr>
          <a:xfrm>
            <a:off x="551385" y="3212976"/>
            <a:ext cx="11089232" cy="3096344"/>
          </a:xfrm>
          <a:prstGeom prst="rect">
            <a:avLst/>
          </a:prstGeom>
          <a:solidFill>
            <a:schemeClr val="bg1">
              <a:lumMod val="95000"/>
            </a:schemeClr>
          </a:solidFill>
          <a:ln>
            <a:solidFill>
              <a:schemeClr val="accent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00800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r>
              <a:rPr lang="en-US" dirty="0">
                <a:solidFill>
                  <a:srgbClr val="808000"/>
                </a:solidFill>
              </a:rPr>
              <a:t>class</a:t>
            </a:r>
            <a:r>
              <a:rPr lang="en-US" dirty="0">
                <a:solidFill>
                  <a:srgbClr val="C0C0C0"/>
                </a:solidFill>
              </a:rPr>
              <a:t> </a:t>
            </a:r>
            <a:r>
              <a:rPr lang="en-US" dirty="0">
                <a:solidFill>
                  <a:srgbClr val="000080"/>
                </a:solidFill>
              </a:rPr>
              <a:t>Q_QUICK_EXPORT</a:t>
            </a:r>
            <a:r>
              <a:rPr lang="en-US" dirty="0">
                <a:solidFill>
                  <a:srgbClr val="C0C0C0"/>
                </a:solidFill>
              </a:rPr>
              <a:t> </a:t>
            </a:r>
            <a:r>
              <a:rPr lang="en-US" dirty="0" err="1">
                <a:solidFill>
                  <a:srgbClr val="800080"/>
                </a:solidFill>
              </a:rPr>
              <a:t>QQuickWindow</a:t>
            </a:r>
            <a:r>
              <a:rPr lang="en-US" dirty="0">
                <a:solidFill>
                  <a:srgbClr val="C0C0C0"/>
                </a:solidFill>
              </a:rPr>
              <a:t> </a:t>
            </a:r>
            <a:r>
              <a:rPr lang="en-US" dirty="0">
                <a:solidFill>
                  <a:srgbClr val="000000"/>
                </a:solidFill>
              </a:rPr>
              <a:t>:</a:t>
            </a:r>
            <a:r>
              <a:rPr lang="en-US" dirty="0">
                <a:solidFill>
                  <a:srgbClr val="C0C0C0"/>
                </a:solidFill>
              </a:rPr>
              <a:t> </a:t>
            </a:r>
            <a:r>
              <a:rPr lang="en-US" dirty="0">
                <a:solidFill>
                  <a:srgbClr val="808000"/>
                </a:solidFill>
              </a:rPr>
              <a:t>public</a:t>
            </a:r>
            <a:r>
              <a:rPr lang="en-US" dirty="0">
                <a:solidFill>
                  <a:srgbClr val="C0C0C0"/>
                </a:solidFill>
              </a:rPr>
              <a:t> </a:t>
            </a:r>
            <a:r>
              <a:rPr lang="en-US" dirty="0" err="1">
                <a:solidFill>
                  <a:srgbClr val="800080"/>
                </a:solidFill>
              </a:rPr>
              <a:t>QWindow</a:t>
            </a:r>
            <a:r>
              <a:rPr lang="en-US" dirty="0"/>
              <a:t> </a:t>
            </a:r>
          </a:p>
          <a:p>
            <a:r>
              <a:rPr lang="en-US" dirty="0">
                <a:solidFill>
                  <a:srgbClr val="000000"/>
                </a:solidFill>
              </a:rPr>
              <a:t>{</a:t>
            </a:r>
            <a:r>
              <a:rPr lang="en-US" dirty="0"/>
              <a:t> </a:t>
            </a:r>
          </a:p>
          <a:p>
            <a:r>
              <a:rPr lang="en-US" dirty="0">
                <a:solidFill>
                  <a:srgbClr val="000080"/>
                </a:solidFill>
              </a:rPr>
              <a:t>    Q_OBJECT </a:t>
            </a:r>
            <a:r>
              <a:rPr lang="en-US" dirty="0"/>
              <a:t>// Defines a static meta-object for the class</a:t>
            </a:r>
            <a:endParaRPr lang="en-US" dirty="0">
              <a:solidFill>
                <a:srgbClr val="000080"/>
              </a:solidFill>
            </a:endParaRPr>
          </a:p>
          <a:p>
            <a:r>
              <a:rPr lang="en-US" dirty="0">
                <a:solidFill>
                  <a:srgbClr val="000080"/>
                </a:solidFill>
              </a:rPr>
              <a:t>    </a:t>
            </a:r>
            <a:r>
              <a:rPr lang="en-US" dirty="0">
                <a:solidFill>
                  <a:srgbClr val="800080"/>
                </a:solidFill>
              </a:rPr>
              <a:t>Q_PROPERTY</a:t>
            </a:r>
            <a:r>
              <a:rPr lang="en-US" dirty="0">
                <a:solidFill>
                  <a:srgbClr val="000000"/>
                </a:solidFill>
              </a:rPr>
              <a:t>(</a:t>
            </a:r>
            <a:r>
              <a:rPr lang="en-US" dirty="0" err="1">
                <a:solidFill>
                  <a:srgbClr val="800080"/>
                </a:solidFill>
              </a:rPr>
              <a:t>QColor</a:t>
            </a:r>
            <a:r>
              <a:rPr lang="en-US" dirty="0">
                <a:solidFill>
                  <a:srgbClr val="C0C0C0"/>
                </a:solidFill>
              </a:rPr>
              <a:t> </a:t>
            </a:r>
            <a:r>
              <a:rPr lang="en-US" dirty="0"/>
              <a:t>color</a:t>
            </a:r>
            <a:r>
              <a:rPr lang="en-US" dirty="0">
                <a:solidFill>
                  <a:srgbClr val="C0C0C0"/>
                </a:solidFill>
              </a:rPr>
              <a:t> </a:t>
            </a:r>
            <a:r>
              <a:rPr lang="en-US" dirty="0"/>
              <a:t>READ</a:t>
            </a:r>
            <a:r>
              <a:rPr lang="en-US" dirty="0">
                <a:solidFill>
                  <a:srgbClr val="C0C0C0"/>
                </a:solidFill>
              </a:rPr>
              <a:t> </a:t>
            </a:r>
            <a:r>
              <a:rPr lang="en-US" dirty="0"/>
              <a:t>color</a:t>
            </a:r>
            <a:r>
              <a:rPr lang="en-US" dirty="0">
                <a:solidFill>
                  <a:srgbClr val="C0C0C0"/>
                </a:solidFill>
              </a:rPr>
              <a:t> </a:t>
            </a:r>
            <a:r>
              <a:rPr lang="en-US" dirty="0"/>
              <a:t>WRITE</a:t>
            </a:r>
            <a:r>
              <a:rPr lang="en-US" dirty="0">
                <a:solidFill>
                  <a:srgbClr val="C0C0C0"/>
                </a:solidFill>
              </a:rPr>
              <a:t> </a:t>
            </a:r>
            <a:r>
              <a:rPr lang="en-US" dirty="0" err="1"/>
              <a:t>setColor</a:t>
            </a:r>
            <a:r>
              <a:rPr lang="en-US" dirty="0">
                <a:solidFill>
                  <a:srgbClr val="C0C0C0"/>
                </a:solidFill>
              </a:rPr>
              <a:t> </a:t>
            </a:r>
            <a:r>
              <a:rPr lang="en-US" dirty="0"/>
              <a:t>NOTIFY</a:t>
            </a:r>
            <a:r>
              <a:rPr lang="en-US" dirty="0">
                <a:solidFill>
                  <a:srgbClr val="C0C0C0"/>
                </a:solidFill>
              </a:rPr>
              <a:t> </a:t>
            </a:r>
            <a:r>
              <a:rPr lang="en-US" dirty="0" err="1"/>
              <a:t>colorChanged</a:t>
            </a:r>
            <a:r>
              <a:rPr lang="en-US" dirty="0">
                <a:solidFill>
                  <a:srgbClr val="000000"/>
                </a:solidFill>
              </a:rPr>
              <a:t>)</a:t>
            </a:r>
            <a:r>
              <a:rPr lang="en-US" dirty="0"/>
              <a:t>      </a:t>
            </a:r>
          </a:p>
          <a:p>
            <a:r>
              <a:rPr lang="en-US" dirty="0">
                <a:solidFill>
                  <a:srgbClr val="800080"/>
                </a:solidFill>
              </a:rPr>
              <a:t>    Q_PROPERTY</a:t>
            </a:r>
            <a:r>
              <a:rPr lang="en-US" dirty="0">
                <a:solidFill>
                  <a:srgbClr val="000000"/>
                </a:solidFill>
              </a:rPr>
              <a:t>(</a:t>
            </a:r>
            <a:r>
              <a:rPr lang="en-US" dirty="0" err="1">
                <a:solidFill>
                  <a:srgbClr val="800080"/>
                </a:solidFill>
              </a:rPr>
              <a:t>QQuickItem</a:t>
            </a:r>
            <a:r>
              <a:rPr lang="en-US" dirty="0">
                <a:solidFill>
                  <a:srgbClr val="000000"/>
                </a:solidFill>
              </a:rPr>
              <a:t>*</a:t>
            </a:r>
            <a:r>
              <a:rPr lang="en-US" dirty="0">
                <a:solidFill>
                  <a:srgbClr val="C0C0C0"/>
                </a:solidFill>
              </a:rPr>
              <a:t> </a:t>
            </a:r>
            <a:r>
              <a:rPr lang="en-US" dirty="0" err="1"/>
              <a:t>contentItem</a:t>
            </a:r>
            <a:r>
              <a:rPr lang="en-US" dirty="0">
                <a:solidFill>
                  <a:srgbClr val="C0C0C0"/>
                </a:solidFill>
              </a:rPr>
              <a:t> </a:t>
            </a:r>
            <a:r>
              <a:rPr lang="en-US" dirty="0"/>
              <a:t>READ</a:t>
            </a:r>
            <a:r>
              <a:rPr lang="en-US" dirty="0">
                <a:solidFill>
                  <a:srgbClr val="C0C0C0"/>
                </a:solidFill>
              </a:rPr>
              <a:t> </a:t>
            </a:r>
            <a:r>
              <a:rPr lang="en-US" dirty="0" err="1"/>
              <a:t>contentItem</a:t>
            </a:r>
            <a:r>
              <a:rPr lang="en-US" dirty="0">
                <a:solidFill>
                  <a:srgbClr val="C0C0C0"/>
                </a:solidFill>
              </a:rPr>
              <a:t> </a:t>
            </a:r>
            <a:r>
              <a:rPr lang="en-US" dirty="0"/>
              <a:t>CONSTANT</a:t>
            </a:r>
            <a:r>
              <a:rPr lang="en-US" dirty="0">
                <a:solidFill>
                  <a:srgbClr val="000000"/>
                </a:solidFill>
              </a:rPr>
              <a:t>)</a:t>
            </a:r>
            <a:r>
              <a:rPr lang="en-US" dirty="0"/>
              <a:t> </a:t>
            </a:r>
            <a:endParaRPr lang="en-US" dirty="0">
              <a:solidFill>
                <a:srgbClr val="808000"/>
              </a:solidFill>
            </a:endParaRPr>
          </a:p>
          <a:p>
            <a:r>
              <a:rPr lang="en-US" dirty="0">
                <a:solidFill>
                  <a:srgbClr val="808000"/>
                </a:solidFill>
              </a:rPr>
              <a:t>public</a:t>
            </a:r>
            <a:r>
              <a:rPr lang="en-US" dirty="0">
                <a:solidFill>
                  <a:srgbClr val="000000"/>
                </a:solidFill>
              </a:rPr>
              <a:t>:</a:t>
            </a:r>
            <a:r>
              <a:rPr lang="en-US" dirty="0"/>
              <a:t> </a:t>
            </a:r>
          </a:p>
          <a:p>
            <a:r>
              <a:rPr lang="en-US" dirty="0">
                <a:solidFill>
                  <a:srgbClr val="808000"/>
                </a:solidFill>
              </a:rPr>
              <a:t>    </a:t>
            </a:r>
            <a:r>
              <a:rPr lang="en-US" dirty="0" err="1">
                <a:solidFill>
                  <a:srgbClr val="808000"/>
                </a:solidFill>
              </a:rPr>
              <a:t>enum</a:t>
            </a:r>
            <a:r>
              <a:rPr lang="en-US" dirty="0">
                <a:solidFill>
                  <a:srgbClr val="C0C0C0"/>
                </a:solidFill>
              </a:rPr>
              <a:t> </a:t>
            </a:r>
            <a:r>
              <a:rPr lang="en-US" dirty="0" err="1">
                <a:solidFill>
                  <a:srgbClr val="800080"/>
                </a:solidFill>
              </a:rPr>
              <a:t>SceneGraphError</a:t>
            </a:r>
            <a:r>
              <a:rPr lang="en-US" dirty="0">
                <a:solidFill>
                  <a:srgbClr val="C0C0C0"/>
                </a:solidFill>
              </a:rPr>
              <a:t> </a:t>
            </a:r>
            <a:r>
              <a:rPr lang="en-US" dirty="0">
                <a:solidFill>
                  <a:srgbClr val="000000"/>
                </a:solidFill>
              </a:rPr>
              <a:t>{</a:t>
            </a:r>
            <a:r>
              <a:rPr lang="en-US" dirty="0"/>
              <a:t> </a:t>
            </a:r>
            <a:r>
              <a:rPr lang="en-US" dirty="0" err="1">
                <a:solidFill>
                  <a:srgbClr val="800080"/>
                </a:solidFill>
              </a:rPr>
              <a:t>ContextNotAvailable</a:t>
            </a:r>
            <a:r>
              <a:rPr lang="en-US" dirty="0">
                <a:solidFill>
                  <a:srgbClr val="C0C0C0"/>
                </a:solidFill>
              </a:rPr>
              <a:t> </a:t>
            </a:r>
            <a:r>
              <a:rPr lang="en-US" dirty="0">
                <a:solidFill>
                  <a:srgbClr val="000000"/>
                </a:solidFill>
              </a:rPr>
              <a:t>=</a:t>
            </a:r>
            <a:r>
              <a:rPr lang="en-US" dirty="0">
                <a:solidFill>
                  <a:srgbClr val="C0C0C0"/>
                </a:solidFill>
              </a:rPr>
              <a:t> </a:t>
            </a:r>
            <a:r>
              <a:rPr lang="en-US" dirty="0">
                <a:solidFill>
                  <a:srgbClr val="000080"/>
                </a:solidFill>
              </a:rPr>
              <a:t>1</a:t>
            </a:r>
            <a:r>
              <a:rPr lang="en-US" dirty="0"/>
              <a:t> </a:t>
            </a:r>
            <a:r>
              <a:rPr lang="en-US" dirty="0">
                <a:solidFill>
                  <a:srgbClr val="000000"/>
                </a:solidFill>
              </a:rPr>
              <a:t>};</a:t>
            </a:r>
            <a:r>
              <a:rPr lang="en-US" dirty="0"/>
              <a:t> </a:t>
            </a:r>
          </a:p>
          <a:p>
            <a:r>
              <a:rPr lang="en-US" dirty="0">
                <a:solidFill>
                  <a:srgbClr val="000080"/>
                </a:solidFill>
              </a:rPr>
              <a:t>    Q_ENUM</a:t>
            </a:r>
            <a:r>
              <a:rPr lang="en-US" dirty="0">
                <a:solidFill>
                  <a:srgbClr val="000000"/>
                </a:solidFill>
              </a:rPr>
              <a:t>(</a:t>
            </a:r>
            <a:r>
              <a:rPr lang="en-US" dirty="0" err="1"/>
              <a:t>SceneGraphError</a:t>
            </a:r>
            <a:r>
              <a:rPr lang="en-US" dirty="0">
                <a:solidFill>
                  <a:srgbClr val="000000"/>
                </a:solidFill>
              </a:rPr>
              <a:t>)</a:t>
            </a:r>
            <a:endParaRPr lang="en-US" dirty="0">
              <a:solidFill>
                <a:srgbClr val="800000"/>
              </a:solidFill>
            </a:endParaRPr>
          </a:p>
          <a:p>
            <a:r>
              <a:rPr lang="en-US" dirty="0">
                <a:solidFill>
                  <a:srgbClr val="800000"/>
                </a:solidFill>
              </a:rPr>
              <a:t>Q_SIGNALS</a:t>
            </a:r>
            <a:r>
              <a:rPr lang="en-US" dirty="0">
                <a:solidFill>
                  <a:srgbClr val="000000"/>
                </a:solidFill>
              </a:rPr>
              <a:t>:</a:t>
            </a:r>
            <a:r>
              <a:rPr lang="en-US" dirty="0"/>
              <a:t> </a:t>
            </a:r>
          </a:p>
          <a:p>
            <a:r>
              <a:rPr lang="en-US" dirty="0">
                <a:solidFill>
                  <a:srgbClr val="808000"/>
                </a:solidFill>
              </a:rPr>
              <a:t>    void</a:t>
            </a:r>
            <a:r>
              <a:rPr lang="en-US" dirty="0">
                <a:solidFill>
                  <a:srgbClr val="C0C0C0"/>
                </a:solidFill>
              </a:rPr>
              <a:t> </a:t>
            </a:r>
            <a:r>
              <a:rPr lang="en-US" dirty="0" err="1">
                <a:solidFill>
                  <a:srgbClr val="000000"/>
                </a:solidFill>
              </a:rPr>
              <a:t>frameSwapped</a:t>
            </a:r>
            <a:r>
              <a:rPr lang="en-US" dirty="0">
                <a:solidFill>
                  <a:srgbClr val="000000"/>
                </a:solidFill>
              </a:rPr>
              <a:t>();</a:t>
            </a:r>
            <a:r>
              <a:rPr lang="en-US" dirty="0"/>
              <a:t> </a:t>
            </a:r>
            <a:endParaRPr lang="en-US" dirty="0">
              <a:solidFill>
                <a:srgbClr val="000080"/>
              </a:solidFill>
            </a:endParaRPr>
          </a:p>
          <a:p>
            <a:r>
              <a:rPr lang="en-US" dirty="0">
                <a:solidFill>
                  <a:srgbClr val="000080"/>
                </a:solidFill>
              </a:rPr>
              <a:t>    </a:t>
            </a:r>
            <a:r>
              <a:rPr lang="en-US" dirty="0">
                <a:solidFill>
                  <a:srgbClr val="808000"/>
                </a:solidFill>
              </a:rPr>
              <a:t>void</a:t>
            </a:r>
            <a:r>
              <a:rPr lang="en-US" dirty="0">
                <a:solidFill>
                  <a:srgbClr val="C0C0C0"/>
                </a:solidFill>
              </a:rPr>
              <a:t> </a:t>
            </a:r>
            <a:r>
              <a:rPr lang="en-US" dirty="0" err="1">
                <a:solidFill>
                  <a:srgbClr val="000000"/>
                </a:solidFill>
              </a:rPr>
              <a:t>openglContextCreated</a:t>
            </a:r>
            <a:r>
              <a:rPr lang="en-US" dirty="0">
                <a:solidFill>
                  <a:srgbClr val="000000"/>
                </a:solidFill>
              </a:rPr>
              <a:t>(</a:t>
            </a:r>
            <a:r>
              <a:rPr lang="en-US" dirty="0" err="1">
                <a:solidFill>
                  <a:srgbClr val="800080"/>
                </a:solidFill>
              </a:rPr>
              <a:t>QOpenGLContext</a:t>
            </a:r>
            <a:r>
              <a:rPr lang="en-US" dirty="0">
                <a:solidFill>
                  <a:srgbClr val="C0C0C0"/>
                </a:solidFill>
              </a:rPr>
              <a:t> </a:t>
            </a:r>
            <a:r>
              <a:rPr lang="en-US" dirty="0">
                <a:solidFill>
                  <a:srgbClr val="000000"/>
                </a:solidFill>
              </a:rPr>
              <a:t>*</a:t>
            </a:r>
            <a:r>
              <a:rPr lang="en-US" dirty="0"/>
              <a:t>context</a:t>
            </a:r>
            <a:r>
              <a:rPr lang="en-US" dirty="0">
                <a:solidFill>
                  <a:srgbClr val="000000"/>
                </a:solidFill>
              </a:rPr>
              <a:t>);</a:t>
            </a:r>
            <a:r>
              <a:rPr lang="en-US" dirty="0"/>
              <a:t> </a:t>
            </a:r>
          </a:p>
          <a:p>
            <a:r>
              <a:rPr lang="en-US" dirty="0">
                <a:solidFill>
                  <a:srgbClr val="808000"/>
                </a:solidFill>
              </a:rPr>
              <a:t>    void</a:t>
            </a:r>
            <a:r>
              <a:rPr lang="en-US" dirty="0">
                <a:solidFill>
                  <a:srgbClr val="C0C0C0"/>
                </a:solidFill>
              </a:rPr>
              <a:t> </a:t>
            </a:r>
            <a:r>
              <a:rPr lang="en-US" dirty="0" err="1">
                <a:solidFill>
                  <a:srgbClr val="000000"/>
                </a:solidFill>
              </a:rPr>
              <a:t>sceneGraphInitialized</a:t>
            </a:r>
            <a:r>
              <a:rPr lang="en-US" dirty="0">
                <a:solidFill>
                  <a:srgbClr val="000000"/>
                </a:solidFill>
              </a:rPr>
              <a:t>();</a:t>
            </a:r>
            <a:r>
              <a:rPr lang="en-US" dirty="0"/>
              <a:t> </a:t>
            </a:r>
            <a:endParaRPr lang="en-US" dirty="0">
              <a:solidFill>
                <a:srgbClr val="808000"/>
              </a:solidFill>
            </a:endParaRPr>
          </a:p>
          <a:p>
            <a:r>
              <a:rPr lang="en-US" dirty="0">
                <a:solidFill>
                  <a:srgbClr val="808000"/>
                </a:solidFill>
              </a:rPr>
              <a:t>public</a:t>
            </a:r>
            <a:r>
              <a:rPr lang="en-US" dirty="0">
                <a:solidFill>
                  <a:srgbClr val="C0C0C0"/>
                </a:solidFill>
              </a:rPr>
              <a:t> </a:t>
            </a:r>
            <a:r>
              <a:rPr lang="en-US" dirty="0">
                <a:solidFill>
                  <a:srgbClr val="800080"/>
                </a:solidFill>
              </a:rPr>
              <a:t>Q_SLOTS</a:t>
            </a:r>
            <a:r>
              <a:rPr lang="en-US" dirty="0">
                <a:solidFill>
                  <a:srgbClr val="000000"/>
                </a:solidFill>
              </a:rPr>
              <a:t>:</a:t>
            </a:r>
            <a:r>
              <a:rPr lang="en-US" dirty="0"/>
              <a:t> </a:t>
            </a:r>
          </a:p>
          <a:p>
            <a:r>
              <a:rPr lang="en-US" dirty="0">
                <a:solidFill>
                  <a:srgbClr val="808000"/>
                </a:solidFill>
              </a:rPr>
              <a:t>    void</a:t>
            </a:r>
            <a:r>
              <a:rPr lang="en-US" dirty="0">
                <a:solidFill>
                  <a:srgbClr val="C0C0C0"/>
                </a:solidFill>
              </a:rPr>
              <a:t> </a:t>
            </a:r>
            <a:r>
              <a:rPr lang="en-US" dirty="0">
                <a:solidFill>
                  <a:srgbClr val="000000"/>
                </a:solidFill>
              </a:rPr>
              <a:t>update();</a:t>
            </a:r>
            <a:r>
              <a:rPr lang="en-US" dirty="0"/>
              <a:t> </a:t>
            </a:r>
          </a:p>
        </p:txBody>
      </p:sp>
      <p:sp>
        <p:nvSpPr>
          <p:cNvPr id="11" name="Footer Placeholder 3">
            <a:extLst>
              <a:ext uri="{FF2B5EF4-FFF2-40B4-BE49-F238E27FC236}">
                <a16:creationId xmlns:a16="http://schemas.microsoft.com/office/drawing/2014/main" id="{E28E1935-247A-0C4F-BAF3-C4C12B4C3DDE}"/>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111228840"/>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A </a:t>
            </a:r>
            <a:r>
              <a:rPr lang="en-US" i="1" dirty="0"/>
              <a:t>signal</a:t>
            </a:r>
            <a:r>
              <a:rPr lang="en-US" dirty="0"/>
              <a:t> is a way to notify an observer that something has happened </a:t>
            </a:r>
            <a:endParaRPr lang="en-US" b="1" dirty="0"/>
          </a:p>
          <a:p>
            <a:pPr lvl="1"/>
            <a:r>
              <a:rPr lang="en-US" dirty="0"/>
              <a:t>A mouse pressed on a UI control, for example</a:t>
            </a:r>
            <a:endParaRPr lang="en-US" sz="1800" dirty="0"/>
          </a:p>
          <a:p>
            <a:pPr lvl="1"/>
            <a:r>
              <a:rPr lang="en-US" dirty="0"/>
              <a:t>Signals are member functions that are</a:t>
            </a:r>
            <a:r>
              <a:rPr lang="en-US" i="1" dirty="0"/>
              <a:t> automatically implemented in the meta-object</a:t>
            </a:r>
            <a:endParaRPr lang="en-US" dirty="0"/>
          </a:p>
          <a:p>
            <a:pPr lvl="1"/>
            <a:r>
              <a:rPr lang="en-US" dirty="0"/>
              <a:t>Signal is sent, or </a:t>
            </a:r>
            <a:r>
              <a:rPr lang="en-US" i="1" dirty="0"/>
              <a:t>emitted</a:t>
            </a:r>
            <a:r>
              <a:rPr lang="en-US" dirty="0"/>
              <a:t>, using the keyword </a:t>
            </a:r>
            <a:r>
              <a:rPr lang="en-US" dirty="0">
                <a:latin typeface="Courier New"/>
                <a:cs typeface="Courier New"/>
              </a:rPr>
              <a:t>emit</a:t>
            </a:r>
            <a:r>
              <a:rPr lang="en-US" dirty="0"/>
              <a:t> or </a:t>
            </a:r>
            <a:r>
              <a:rPr lang="en-US" dirty="0">
                <a:latin typeface="Courier New"/>
                <a:cs typeface="Courier New"/>
              </a:rPr>
              <a:t>Q_EMIT</a:t>
            </a:r>
            <a:r>
              <a:rPr lang="en-US" dirty="0"/>
              <a:t> - actually does not do anything </a:t>
            </a:r>
            <a:endParaRPr lang="en-US" dirty="0">
              <a:latin typeface="Courier New" pitchFamily="49" charset="0"/>
            </a:endParaRPr>
          </a:p>
          <a:p>
            <a:pPr lvl="2"/>
            <a:r>
              <a:rPr lang="en-US" dirty="0">
                <a:latin typeface="Courier New" pitchFamily="49" charset="0"/>
              </a:rPr>
              <a:t>Q_EMIT </a:t>
            </a:r>
            <a:r>
              <a:rPr lang="en-US" dirty="0" err="1">
                <a:latin typeface="Courier New" pitchFamily="49" charset="0"/>
              </a:rPr>
              <a:t>someSignal</a:t>
            </a:r>
            <a:r>
              <a:rPr lang="en-US" dirty="0">
                <a:latin typeface="Courier New" pitchFamily="49" charset="0"/>
              </a:rPr>
              <a:t>(7, “Hello”);</a:t>
            </a:r>
          </a:p>
          <a:p>
            <a:endParaRPr lang="en-US" dirty="0"/>
          </a:p>
          <a:p>
            <a:r>
              <a:rPr lang="en-US" dirty="0"/>
              <a:t>A </a:t>
            </a:r>
            <a:r>
              <a:rPr lang="en-US" i="1" dirty="0"/>
              <a:t>slot</a:t>
            </a:r>
            <a:r>
              <a:rPr lang="en-US" dirty="0"/>
              <a:t> is a function that is to be executed after a signal has been </a:t>
            </a:r>
            <a:r>
              <a:rPr lang="en-US" i="1" dirty="0"/>
              <a:t>emitted</a:t>
            </a:r>
            <a:endParaRPr lang="en-US" dirty="0">
              <a:latin typeface="Courier New" pitchFamily="49" charset="0"/>
              <a:cs typeface="Courier New" pitchFamily="49" charset="0"/>
            </a:endParaRPr>
          </a:p>
          <a:p>
            <a:pPr lvl="1"/>
            <a:r>
              <a:rPr lang="en-US" dirty="0"/>
              <a:t>On a mouse press, start an animation </a:t>
            </a:r>
          </a:p>
          <a:p>
            <a:pPr lvl="1"/>
            <a:r>
              <a:rPr lang="en-US" dirty="0"/>
              <a:t>A slot function may be a member function, a non-member function or a lambda function </a:t>
            </a:r>
          </a:p>
          <a:p>
            <a:pPr lvl="1"/>
            <a:endParaRPr lang="en-US" dirty="0"/>
          </a:p>
          <a:p>
            <a:r>
              <a:rPr lang="en-US" dirty="0"/>
              <a:t>Signals are connected to other signals or slots</a:t>
            </a:r>
          </a:p>
          <a:p>
            <a:pPr lvl="1"/>
            <a:r>
              <a:rPr lang="en-US" dirty="0"/>
              <a:t>Many-to-many relationship</a:t>
            </a:r>
          </a:p>
          <a:p>
            <a:pPr lvl="1"/>
            <a:r>
              <a:rPr lang="en-US" dirty="0"/>
              <a:t>Signal and slot parameter types must match, but the slot may omit any number of trailing parameters </a:t>
            </a:r>
          </a:p>
        </p:txBody>
      </p:sp>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51</a:t>
            </a:fld>
            <a:endParaRPr lang="en-US" dirty="0"/>
          </a:p>
        </p:txBody>
      </p:sp>
      <p:sp>
        <p:nvSpPr>
          <p:cNvPr id="3" name="Title 2"/>
          <p:cNvSpPr>
            <a:spLocks noGrp="1"/>
          </p:cNvSpPr>
          <p:nvPr>
            <p:ph type="title"/>
          </p:nvPr>
        </p:nvSpPr>
        <p:spPr/>
        <p:txBody>
          <a:bodyPr/>
          <a:lstStyle/>
          <a:p>
            <a:r>
              <a:rPr lang="fi-FI" dirty="0"/>
              <a:t>Object </a:t>
            </a:r>
            <a:r>
              <a:rPr lang="fi-FI" dirty="0" err="1"/>
              <a:t>Communication</a:t>
            </a:r>
            <a:r>
              <a:rPr lang="fi-FI" dirty="0"/>
              <a:t>: </a:t>
            </a:r>
            <a:r>
              <a:rPr lang="fi-FI" dirty="0" err="1"/>
              <a:t>Signals</a:t>
            </a:r>
            <a:r>
              <a:rPr lang="fi-FI" dirty="0"/>
              <a:t> and </a:t>
            </a:r>
            <a:r>
              <a:rPr lang="fi-FI" dirty="0" err="1"/>
              <a:t>Slots</a:t>
            </a:r>
            <a:endParaRPr lang="en-US" dirty="0"/>
          </a:p>
        </p:txBody>
      </p:sp>
      <p:sp>
        <p:nvSpPr>
          <p:cNvPr id="8" name="Footer Placeholder 3">
            <a:extLst>
              <a:ext uri="{FF2B5EF4-FFF2-40B4-BE49-F238E27FC236}">
                <a16:creationId xmlns:a16="http://schemas.microsoft.com/office/drawing/2014/main" id="{84811FE2-4A0B-A648-B9F9-A18EFED29014}"/>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987823022"/>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52</a:t>
            </a:fld>
            <a:endParaRPr lang="en-US" dirty="0"/>
          </a:p>
        </p:txBody>
      </p:sp>
      <p:sp>
        <p:nvSpPr>
          <p:cNvPr id="6" name="Title 5"/>
          <p:cNvSpPr>
            <a:spLocks noGrp="1"/>
          </p:cNvSpPr>
          <p:nvPr>
            <p:ph type="title"/>
          </p:nvPr>
        </p:nvSpPr>
        <p:spPr/>
        <p:txBody>
          <a:bodyPr/>
          <a:lstStyle/>
          <a:p>
            <a:r>
              <a:rPr lang="en-US" dirty="0"/>
              <a:t>Qt Object Class Declaration with Signals and Slots</a:t>
            </a:r>
          </a:p>
        </p:txBody>
      </p:sp>
      <p:sp>
        <p:nvSpPr>
          <p:cNvPr id="7" name="Content Placeholder 2"/>
          <p:cNvSpPr txBox="1">
            <a:spLocks/>
          </p:cNvSpPr>
          <p:nvPr/>
        </p:nvSpPr>
        <p:spPr>
          <a:xfrm>
            <a:off x="767408" y="1772816"/>
            <a:ext cx="10369152" cy="4320480"/>
          </a:xfrm>
          <a:prstGeom prst="rect">
            <a:avLst/>
          </a:prstGeom>
          <a:solidFill>
            <a:schemeClr val="bg1">
              <a:lumMod val="95000"/>
            </a:schemeClr>
          </a:solidFill>
          <a:ln>
            <a:solidFill>
              <a:schemeClr val="accent1"/>
            </a:solidFill>
          </a:ln>
          <a:effectLst/>
        </p:spPr>
        <p:txBody>
          <a:bodyPr vert="horz" lIns="91440" tIns="45720" rIns="91440" bIns="45720" rtlCol="0">
            <a:no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en-US" sz="1500" dirty="0">
                <a:solidFill>
                  <a:srgbClr val="808000"/>
                </a:solidFill>
                <a:latin typeface="Courier New"/>
                <a:cs typeface="Courier New"/>
              </a:rPr>
              <a:t>class</a:t>
            </a:r>
            <a:r>
              <a:rPr lang="en-US" sz="1500" dirty="0">
                <a:solidFill>
                  <a:srgbClr val="C0C0C0"/>
                </a:solidFill>
                <a:latin typeface="Courier New"/>
                <a:cs typeface="Courier New"/>
              </a:rPr>
              <a:t> </a:t>
            </a:r>
            <a:r>
              <a:rPr lang="en-US" sz="1500" dirty="0" err="1">
                <a:solidFill>
                  <a:srgbClr val="800080"/>
                </a:solidFill>
                <a:latin typeface="Courier New"/>
                <a:cs typeface="Courier New"/>
              </a:rPr>
              <a:t>CustomObject</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808000"/>
                </a:solidFill>
                <a:latin typeface="Courier New"/>
                <a:cs typeface="Courier New"/>
              </a:rPr>
              <a:t>public</a:t>
            </a:r>
            <a:r>
              <a:rPr lang="en-US" sz="1500" dirty="0">
                <a:solidFill>
                  <a:srgbClr val="C0C0C0"/>
                </a:solidFill>
                <a:latin typeface="Courier New"/>
                <a:cs typeface="Courier New"/>
              </a:rPr>
              <a:t> </a:t>
            </a:r>
            <a:r>
              <a:rPr lang="en-US" sz="1500" dirty="0" err="1">
                <a:solidFill>
                  <a:srgbClr val="800080"/>
                </a:solidFill>
                <a:latin typeface="Courier New"/>
                <a:cs typeface="Courier New"/>
              </a:rPr>
              <a:t>QObject</a:t>
            </a:r>
            <a:r>
              <a:rPr lang="en-US" sz="1500" dirty="0">
                <a:latin typeface="Courier New"/>
                <a:cs typeface="Courier New"/>
              </a:rPr>
              <a:t> </a:t>
            </a:r>
          </a:p>
          <a:p>
            <a:pPr indent="0">
              <a:spcBef>
                <a:spcPts val="0"/>
              </a:spcBef>
              <a:spcAft>
                <a:spcPts val="0"/>
              </a:spcAft>
              <a:buNone/>
            </a:pPr>
            <a:r>
              <a:rPr lang="en-US" sz="1500" dirty="0">
                <a:latin typeface="Courier New"/>
                <a:cs typeface="Courier New"/>
              </a:rPr>
              <a:t>{ </a:t>
            </a:r>
          </a:p>
          <a:p>
            <a:pPr indent="0">
              <a:spcBef>
                <a:spcPts val="0"/>
              </a:spcBef>
              <a:spcAft>
                <a:spcPts val="0"/>
              </a:spcAft>
              <a:buNone/>
            </a:pPr>
            <a:r>
              <a:rPr lang="en-US" sz="1500" dirty="0">
                <a:solidFill>
                  <a:srgbClr val="008000"/>
                </a:solidFill>
                <a:latin typeface="Courier New"/>
                <a:cs typeface="Courier New"/>
              </a:rPr>
              <a:t>    //</a:t>
            </a:r>
            <a:r>
              <a:rPr lang="en-US" sz="1500" dirty="0">
                <a:solidFill>
                  <a:srgbClr val="C0C0C0"/>
                </a:solidFill>
                <a:latin typeface="Courier New"/>
                <a:cs typeface="Courier New"/>
              </a:rPr>
              <a:t> </a:t>
            </a:r>
            <a:r>
              <a:rPr lang="en-US" sz="1500" dirty="0">
                <a:solidFill>
                  <a:srgbClr val="008000"/>
                </a:solidFill>
                <a:latin typeface="Courier New"/>
                <a:cs typeface="Courier New"/>
              </a:rPr>
              <a:t>Q_OBJECT</a:t>
            </a:r>
            <a:r>
              <a:rPr lang="en-US" sz="1500" dirty="0">
                <a:solidFill>
                  <a:srgbClr val="C0C0C0"/>
                </a:solidFill>
                <a:latin typeface="Courier New"/>
                <a:cs typeface="Courier New"/>
              </a:rPr>
              <a:t> </a:t>
            </a:r>
            <a:r>
              <a:rPr lang="en-US" sz="1500" dirty="0">
                <a:solidFill>
                  <a:srgbClr val="008000"/>
                </a:solidFill>
                <a:latin typeface="Courier New"/>
                <a:cs typeface="Courier New"/>
              </a:rPr>
              <a:t>macro</a:t>
            </a:r>
            <a:r>
              <a:rPr lang="en-US" sz="1500" dirty="0">
                <a:solidFill>
                  <a:srgbClr val="C0C0C0"/>
                </a:solidFill>
                <a:latin typeface="Courier New"/>
                <a:cs typeface="Courier New"/>
              </a:rPr>
              <a:t> </a:t>
            </a:r>
            <a:r>
              <a:rPr lang="en-US" sz="1500" dirty="0">
                <a:solidFill>
                  <a:srgbClr val="008000"/>
                </a:solidFill>
                <a:latin typeface="Courier New"/>
                <a:cs typeface="Courier New"/>
              </a:rPr>
              <a:t>defines among other things a</a:t>
            </a:r>
            <a:r>
              <a:rPr lang="en-US" sz="1500" dirty="0">
                <a:solidFill>
                  <a:srgbClr val="C0C0C0"/>
                </a:solidFill>
                <a:latin typeface="Courier New"/>
                <a:cs typeface="Courier New"/>
              </a:rPr>
              <a:t> </a:t>
            </a:r>
            <a:r>
              <a:rPr lang="en-US" sz="1500" dirty="0">
                <a:solidFill>
                  <a:srgbClr val="008000"/>
                </a:solidFill>
                <a:latin typeface="Courier New"/>
                <a:cs typeface="Courier New"/>
              </a:rPr>
              <a:t>static</a:t>
            </a:r>
            <a:r>
              <a:rPr lang="en-US" sz="1500" dirty="0">
                <a:solidFill>
                  <a:srgbClr val="C0C0C0"/>
                </a:solidFill>
                <a:latin typeface="Courier New"/>
                <a:cs typeface="Courier New"/>
              </a:rPr>
              <a:t> </a:t>
            </a:r>
            <a:r>
              <a:rPr lang="en-US" sz="1500" dirty="0">
                <a:solidFill>
                  <a:srgbClr val="008000"/>
                </a:solidFill>
                <a:latin typeface="Courier New"/>
                <a:cs typeface="Courier New"/>
              </a:rPr>
              <a:t>meta</a:t>
            </a:r>
            <a:r>
              <a:rPr lang="en-US" sz="1500" dirty="0">
                <a:solidFill>
                  <a:srgbClr val="C0C0C0"/>
                </a:solidFill>
                <a:latin typeface="Courier New"/>
                <a:cs typeface="Courier New"/>
              </a:rPr>
              <a:t> </a:t>
            </a:r>
            <a:r>
              <a:rPr lang="en-US" sz="1500" dirty="0">
                <a:solidFill>
                  <a:srgbClr val="008000"/>
                </a:solidFill>
                <a:latin typeface="Courier New"/>
                <a:cs typeface="Courier New"/>
              </a:rPr>
              <a:t>object</a:t>
            </a:r>
            <a:r>
              <a:rPr lang="en-US" sz="1500" dirty="0">
                <a:latin typeface="Courier New"/>
                <a:cs typeface="Courier New"/>
              </a:rPr>
              <a:t> </a:t>
            </a:r>
          </a:p>
          <a:p>
            <a:pPr indent="0">
              <a:spcBef>
                <a:spcPts val="0"/>
              </a:spcBef>
              <a:spcAft>
                <a:spcPts val="0"/>
              </a:spcAft>
              <a:buNone/>
            </a:pPr>
            <a:r>
              <a:rPr lang="en-US" sz="1500" dirty="0">
                <a:solidFill>
                  <a:srgbClr val="008000"/>
                </a:solidFill>
                <a:latin typeface="Courier New"/>
                <a:cs typeface="Courier New"/>
              </a:rPr>
              <a:t>    //</a:t>
            </a:r>
            <a:r>
              <a:rPr lang="en-US" sz="1500" dirty="0">
                <a:solidFill>
                  <a:srgbClr val="C0C0C0"/>
                </a:solidFill>
                <a:latin typeface="Courier New"/>
                <a:cs typeface="Courier New"/>
              </a:rPr>
              <a:t> </a:t>
            </a:r>
            <a:r>
              <a:rPr lang="en-US" sz="1500" dirty="0">
                <a:solidFill>
                  <a:srgbClr val="008000"/>
                </a:solidFill>
                <a:latin typeface="Courier New"/>
                <a:cs typeface="Courier New"/>
              </a:rPr>
              <a:t>Required</a:t>
            </a:r>
            <a:r>
              <a:rPr lang="en-US" sz="1500" dirty="0">
                <a:solidFill>
                  <a:srgbClr val="C0C0C0"/>
                </a:solidFill>
                <a:latin typeface="Courier New"/>
                <a:cs typeface="Courier New"/>
              </a:rPr>
              <a:t> </a:t>
            </a:r>
            <a:r>
              <a:rPr lang="en-US" sz="1500" dirty="0">
                <a:solidFill>
                  <a:srgbClr val="008000"/>
                </a:solidFill>
                <a:latin typeface="Courier New"/>
                <a:cs typeface="Courier New"/>
              </a:rPr>
              <a:t>for</a:t>
            </a:r>
            <a:r>
              <a:rPr lang="en-US" sz="1500" dirty="0">
                <a:solidFill>
                  <a:srgbClr val="C0C0C0"/>
                </a:solidFill>
                <a:latin typeface="Courier New"/>
                <a:cs typeface="Courier New"/>
              </a:rPr>
              <a:t> </a:t>
            </a:r>
            <a:r>
              <a:rPr lang="en-US" sz="1500" dirty="0">
                <a:solidFill>
                  <a:srgbClr val="008000"/>
                </a:solidFill>
                <a:latin typeface="Courier New"/>
                <a:cs typeface="Courier New"/>
              </a:rPr>
              <a:t>signals</a:t>
            </a:r>
            <a:r>
              <a:rPr lang="en-US" sz="1500" dirty="0">
                <a:solidFill>
                  <a:srgbClr val="C0C0C0"/>
                </a:solidFill>
                <a:latin typeface="Courier New"/>
                <a:cs typeface="Courier New"/>
              </a:rPr>
              <a:t> </a:t>
            </a:r>
            <a:r>
              <a:rPr lang="en-US" sz="1500" dirty="0">
                <a:solidFill>
                  <a:srgbClr val="008000"/>
                </a:solidFill>
                <a:latin typeface="Courier New"/>
                <a:cs typeface="Courier New"/>
              </a:rPr>
              <a:t>and</a:t>
            </a:r>
            <a:r>
              <a:rPr lang="en-US" sz="1500" dirty="0">
                <a:solidFill>
                  <a:srgbClr val="C0C0C0"/>
                </a:solidFill>
                <a:latin typeface="Courier New"/>
                <a:cs typeface="Courier New"/>
              </a:rPr>
              <a:t> </a:t>
            </a:r>
            <a:r>
              <a:rPr lang="en-US" sz="1500" dirty="0">
                <a:solidFill>
                  <a:srgbClr val="008000"/>
                </a:solidFill>
                <a:latin typeface="Courier New"/>
                <a:cs typeface="Courier New"/>
              </a:rPr>
              <a:t>string-based</a:t>
            </a:r>
            <a:r>
              <a:rPr lang="en-US" sz="1500" dirty="0">
                <a:solidFill>
                  <a:srgbClr val="C0C0C0"/>
                </a:solidFill>
                <a:latin typeface="Courier New"/>
                <a:cs typeface="Courier New"/>
              </a:rPr>
              <a:t> </a:t>
            </a:r>
            <a:r>
              <a:rPr lang="en-US" sz="1500" dirty="0">
                <a:solidFill>
                  <a:srgbClr val="008000"/>
                </a:solidFill>
                <a:latin typeface="Courier New"/>
                <a:cs typeface="Courier New"/>
              </a:rPr>
              <a:t>slots</a:t>
            </a:r>
            <a:r>
              <a:rPr lang="en-US" sz="1500" dirty="0">
                <a:latin typeface="Courier New"/>
                <a:cs typeface="Courier New"/>
              </a:rPr>
              <a:t> </a:t>
            </a:r>
          </a:p>
          <a:p>
            <a:pPr indent="0">
              <a:spcBef>
                <a:spcPts val="0"/>
              </a:spcBef>
              <a:spcAft>
                <a:spcPts val="0"/>
              </a:spcAft>
              <a:buNone/>
            </a:pPr>
            <a:r>
              <a:rPr lang="en-US" sz="1500" dirty="0">
                <a:solidFill>
                  <a:srgbClr val="000080"/>
                </a:solidFill>
                <a:latin typeface="Courier New"/>
                <a:cs typeface="Courier New"/>
              </a:rPr>
              <a:t>    Q_OBJECT</a:t>
            </a:r>
            <a:r>
              <a:rPr lang="en-US" sz="1500" dirty="0">
                <a:latin typeface="Courier New"/>
                <a:cs typeface="Courier New"/>
              </a:rPr>
              <a:t> </a:t>
            </a:r>
          </a:p>
          <a:p>
            <a:pPr indent="0">
              <a:spcBef>
                <a:spcPts val="0"/>
              </a:spcBef>
              <a:spcAft>
                <a:spcPts val="0"/>
              </a:spcAft>
              <a:buNone/>
            </a:pPr>
            <a:endParaRPr lang="en-US" sz="1500" dirty="0">
              <a:solidFill>
                <a:srgbClr val="808000"/>
              </a:solidFill>
              <a:latin typeface="Courier New"/>
              <a:cs typeface="Courier New"/>
            </a:endParaRPr>
          </a:p>
          <a:p>
            <a:pPr indent="0">
              <a:spcBef>
                <a:spcPts val="0"/>
              </a:spcBef>
              <a:spcAft>
                <a:spcPts val="0"/>
              </a:spcAft>
              <a:buNone/>
            </a:pPr>
            <a:r>
              <a:rPr lang="en-US" sz="1500" dirty="0">
                <a:solidFill>
                  <a:srgbClr val="808000"/>
                </a:solidFill>
                <a:latin typeface="Courier New"/>
                <a:cs typeface="Courier New"/>
              </a:rPr>
              <a:t>public</a:t>
            </a:r>
            <a:r>
              <a:rPr lang="en-US" sz="1500" dirty="0">
                <a:latin typeface="Courier New"/>
                <a:cs typeface="Courier New"/>
              </a:rPr>
              <a:t>: </a:t>
            </a:r>
          </a:p>
          <a:p>
            <a:pPr indent="0">
              <a:spcBef>
                <a:spcPts val="0"/>
              </a:spcBef>
              <a:spcAft>
                <a:spcPts val="0"/>
              </a:spcAft>
              <a:buNone/>
            </a:pPr>
            <a:r>
              <a:rPr lang="en-US" sz="1500" dirty="0">
                <a:solidFill>
                  <a:srgbClr val="808000"/>
                </a:solidFill>
                <a:latin typeface="Courier New"/>
                <a:cs typeface="Courier New"/>
              </a:rPr>
              <a:t>    explicit</a:t>
            </a:r>
            <a:r>
              <a:rPr lang="en-US" sz="1500" dirty="0">
                <a:solidFill>
                  <a:srgbClr val="C0C0C0"/>
                </a:solidFill>
                <a:latin typeface="Courier New"/>
                <a:cs typeface="Courier New"/>
              </a:rPr>
              <a:t> </a:t>
            </a:r>
            <a:r>
              <a:rPr lang="en-US" sz="1500" dirty="0" err="1">
                <a:solidFill>
                  <a:srgbClr val="800080"/>
                </a:solidFill>
                <a:latin typeface="Courier New"/>
                <a:cs typeface="Courier New"/>
              </a:rPr>
              <a:t>CustomObject</a:t>
            </a:r>
            <a:r>
              <a:rPr lang="en-US" sz="1500" dirty="0">
                <a:latin typeface="Courier New"/>
                <a:cs typeface="Courier New"/>
              </a:rPr>
              <a:t>(</a:t>
            </a:r>
            <a:r>
              <a:rPr lang="en-US" sz="1500" dirty="0" err="1">
                <a:solidFill>
                  <a:srgbClr val="800080"/>
                </a:solidFill>
                <a:latin typeface="Courier New"/>
                <a:cs typeface="Courier New"/>
              </a:rPr>
              <a:t>QObject</a:t>
            </a:r>
            <a:r>
              <a:rPr lang="en-US" sz="1500" dirty="0">
                <a:solidFill>
                  <a:srgbClr val="C0C0C0"/>
                </a:solidFill>
                <a:latin typeface="Courier New"/>
                <a:cs typeface="Courier New"/>
              </a:rPr>
              <a:t> </a:t>
            </a:r>
            <a:r>
              <a:rPr lang="en-US" sz="1500" dirty="0">
                <a:latin typeface="Courier New"/>
                <a:cs typeface="Courier New"/>
              </a:rPr>
              <a:t>*parent</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0080"/>
                </a:solidFill>
                <a:latin typeface="Courier New"/>
                <a:cs typeface="Courier New"/>
              </a:rPr>
              <a:t>0</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 </a:t>
            </a:r>
            <a:r>
              <a:rPr lang="en-US" sz="1500" dirty="0" err="1">
                <a:solidFill>
                  <a:srgbClr val="800080"/>
                </a:solidFill>
                <a:latin typeface="Courier New"/>
                <a:cs typeface="Courier New"/>
              </a:rPr>
              <a:t>QObject</a:t>
            </a:r>
            <a:r>
              <a:rPr lang="en-US" sz="1500" dirty="0">
                <a:latin typeface="Courier New"/>
                <a:cs typeface="Courier New"/>
              </a:rPr>
              <a:t>(parent), </a:t>
            </a:r>
            <a:r>
              <a:rPr lang="en-US" sz="1500" dirty="0" err="1">
                <a:solidFill>
                  <a:srgbClr val="800000"/>
                </a:solidFill>
                <a:latin typeface="Courier New"/>
                <a:cs typeface="Courier New"/>
              </a:rPr>
              <a:t>m_value</a:t>
            </a:r>
            <a:r>
              <a:rPr lang="en-US" sz="1500" dirty="0">
                <a:latin typeface="Courier New"/>
                <a:cs typeface="Courier New"/>
              </a:rPr>
              <a:t>(</a:t>
            </a:r>
            <a:r>
              <a:rPr lang="en-US" sz="1500" dirty="0">
                <a:solidFill>
                  <a:srgbClr val="000080"/>
                </a:solidFill>
                <a:latin typeface="Courier New"/>
                <a:cs typeface="Courier New"/>
              </a:rPr>
              <a:t>42</a:t>
            </a:r>
            <a:r>
              <a:rPr lang="en-US" sz="1500" dirty="0">
                <a:latin typeface="Courier New"/>
                <a:cs typeface="Courier New"/>
              </a:rPr>
              <a:t>) {</a:t>
            </a:r>
            <a:r>
              <a:rPr lang="en-US" sz="1500" dirty="0">
                <a:solidFill>
                  <a:srgbClr val="C0C0C0"/>
                </a:solidFill>
                <a:latin typeface="Courier New"/>
                <a:cs typeface="Courier New"/>
              </a:rPr>
              <a:t> </a:t>
            </a:r>
            <a:r>
              <a:rPr lang="en-US" sz="1500" dirty="0">
                <a:latin typeface="Courier New"/>
                <a:cs typeface="Courier New"/>
              </a:rPr>
              <a:t>} </a:t>
            </a:r>
            <a:br>
              <a:rPr lang="en-US" sz="1500" dirty="0">
                <a:latin typeface="Courier New"/>
                <a:cs typeface="Courier New"/>
              </a:rPr>
            </a:br>
            <a:endParaRPr lang="en-US" sz="1500" dirty="0">
              <a:latin typeface="Courier New"/>
              <a:cs typeface="Courier New"/>
            </a:endParaRPr>
          </a:p>
          <a:p>
            <a:pPr indent="0">
              <a:spcBef>
                <a:spcPts val="0"/>
              </a:spcBef>
              <a:spcAft>
                <a:spcPts val="0"/>
              </a:spcAft>
              <a:buNone/>
            </a:pPr>
            <a:r>
              <a:rPr lang="en-US" sz="1500" dirty="0">
                <a:solidFill>
                  <a:srgbClr val="800000"/>
                </a:solidFill>
                <a:latin typeface="Courier New"/>
                <a:cs typeface="Courier New"/>
              </a:rPr>
              <a:t>Q_SIGNALS</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Macro</a:t>
            </a:r>
            <a:r>
              <a:rPr lang="en-US" sz="1500" dirty="0">
                <a:solidFill>
                  <a:srgbClr val="C0C0C0"/>
                </a:solidFill>
                <a:latin typeface="Courier New"/>
                <a:cs typeface="Courier New"/>
              </a:rPr>
              <a:t> </a:t>
            </a:r>
            <a:r>
              <a:rPr lang="en-US" sz="1500" dirty="0">
                <a:solidFill>
                  <a:srgbClr val="008000"/>
                </a:solidFill>
                <a:latin typeface="Courier New"/>
                <a:cs typeface="Courier New"/>
              </a:rPr>
              <a:t>expands</a:t>
            </a:r>
            <a:r>
              <a:rPr lang="en-US" sz="1500" dirty="0">
                <a:solidFill>
                  <a:srgbClr val="C0C0C0"/>
                </a:solidFill>
                <a:latin typeface="Courier New"/>
                <a:cs typeface="Courier New"/>
              </a:rPr>
              <a:t> </a:t>
            </a:r>
            <a:r>
              <a:rPr lang="en-US" sz="1500" dirty="0">
                <a:solidFill>
                  <a:srgbClr val="008000"/>
                </a:solidFill>
                <a:latin typeface="Courier New"/>
                <a:cs typeface="Courier New"/>
              </a:rPr>
              <a:t>to</a:t>
            </a:r>
            <a:r>
              <a:rPr lang="en-US" sz="1500" dirty="0">
                <a:solidFill>
                  <a:srgbClr val="C0C0C0"/>
                </a:solidFill>
                <a:latin typeface="Courier New"/>
                <a:cs typeface="Courier New"/>
              </a:rPr>
              <a:t> </a:t>
            </a:r>
            <a:r>
              <a:rPr lang="en-US" sz="1500" dirty="0">
                <a:solidFill>
                  <a:srgbClr val="008000"/>
                </a:solidFill>
                <a:latin typeface="Courier New"/>
                <a:cs typeface="Courier New"/>
              </a:rPr>
              <a:t>public</a:t>
            </a:r>
            <a:endParaRPr lang="en-US" sz="1500" dirty="0">
              <a:solidFill>
                <a:srgbClr val="C0C0C0"/>
              </a:solidFill>
              <a:latin typeface="Courier New"/>
              <a:cs typeface="Courier New"/>
            </a:endParaRPr>
          </a:p>
          <a:p>
            <a:pPr indent="0">
              <a:spcBef>
                <a:spcPts val="0"/>
              </a:spcBef>
              <a:spcAft>
                <a:spcPts val="0"/>
              </a:spcAft>
              <a:buNone/>
            </a:pPr>
            <a:r>
              <a:rPr lang="en-US" sz="1500" dirty="0">
                <a:solidFill>
                  <a:srgbClr val="C0C0C0"/>
                </a:solidFill>
                <a:latin typeface="Courier New"/>
                <a:cs typeface="Courier New"/>
              </a:rPr>
              <a:t>    </a:t>
            </a:r>
            <a:r>
              <a:rPr lang="en-US" sz="1500" dirty="0" err="1">
                <a:latin typeface="Courier New"/>
                <a:cs typeface="Courier New"/>
              </a:rPr>
              <a:t>simpleSignal</a:t>
            </a:r>
            <a:r>
              <a:rPr lang="en-US" sz="1500" dirty="0">
                <a:latin typeface="Courier New"/>
                <a:cs typeface="Courier New"/>
              </a:rPr>
              <a:t>(</a:t>
            </a:r>
            <a:r>
              <a:rPr lang="en-US" sz="1500" dirty="0" err="1">
                <a:solidFill>
                  <a:srgbClr val="808000"/>
                </a:solidFill>
                <a:latin typeface="Courier New"/>
                <a:cs typeface="Courier New"/>
              </a:rPr>
              <a:t>int</a:t>
            </a:r>
            <a:r>
              <a:rPr lang="en-US" sz="1500" dirty="0">
                <a:latin typeface="Courier New"/>
                <a:cs typeface="Courier New"/>
              </a:rPr>
              <a:t>,</a:t>
            </a:r>
            <a:r>
              <a:rPr lang="en-US" sz="1500" dirty="0">
                <a:solidFill>
                  <a:srgbClr val="C0C0C0"/>
                </a:solidFill>
                <a:latin typeface="Courier New"/>
                <a:cs typeface="Courier New"/>
              </a:rPr>
              <a:t> </a:t>
            </a:r>
            <a:r>
              <a:rPr lang="en-US" sz="1500" dirty="0" err="1">
                <a:solidFill>
                  <a:srgbClr val="808000"/>
                </a:solidFill>
                <a:latin typeface="Courier New"/>
                <a:cs typeface="Courier New"/>
              </a:rPr>
              <a:t>const</a:t>
            </a:r>
            <a:r>
              <a:rPr lang="en-US" sz="1500" dirty="0">
                <a:solidFill>
                  <a:srgbClr val="C0C0C0"/>
                </a:solidFill>
                <a:latin typeface="Courier New"/>
                <a:cs typeface="Courier New"/>
              </a:rPr>
              <a:t> </a:t>
            </a:r>
            <a:r>
              <a:rPr lang="en-US" sz="1500" dirty="0" err="1">
                <a:solidFill>
                  <a:srgbClr val="800080"/>
                </a:solidFill>
                <a:latin typeface="Courier New"/>
                <a:cs typeface="Courier New"/>
              </a:rPr>
              <a:t>QString</a:t>
            </a:r>
            <a:r>
              <a:rPr lang="en-US" sz="1500" dirty="0">
                <a:solidFill>
                  <a:srgbClr val="C0C0C0"/>
                </a:solidFill>
                <a:latin typeface="Courier New"/>
                <a:cs typeface="Courier New"/>
              </a:rPr>
              <a:t> </a:t>
            </a:r>
            <a:r>
              <a:rPr lang="en-US" sz="1500" dirty="0">
                <a:latin typeface="Courier New"/>
                <a:cs typeface="Courier New"/>
              </a:rPr>
              <a:t>&amp;);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Or alternatively Q_SIGNAL prefix</a:t>
            </a:r>
          </a:p>
          <a:p>
            <a:pPr indent="0">
              <a:spcBef>
                <a:spcPts val="0"/>
              </a:spcBef>
              <a:spcAft>
                <a:spcPts val="0"/>
              </a:spcAft>
              <a:buNone/>
            </a:pPr>
            <a:r>
              <a:rPr lang="en-US" sz="1500" dirty="0">
                <a:solidFill>
                  <a:srgbClr val="C0C0C0"/>
                </a:solidFill>
                <a:latin typeface="Courier New"/>
                <a:cs typeface="Courier New"/>
              </a:rPr>
              <a:t> </a:t>
            </a:r>
            <a:endParaRPr lang="en-US" sz="1500" dirty="0">
              <a:latin typeface="Courier New"/>
              <a:cs typeface="Courier New"/>
            </a:endParaRPr>
          </a:p>
          <a:p>
            <a:pPr indent="0">
              <a:spcBef>
                <a:spcPts val="0"/>
              </a:spcBef>
              <a:spcAft>
                <a:spcPts val="0"/>
              </a:spcAft>
              <a:buNone/>
            </a:pP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Slots</a:t>
            </a:r>
            <a:r>
              <a:rPr lang="en-US" sz="1500" dirty="0">
                <a:solidFill>
                  <a:srgbClr val="C0C0C0"/>
                </a:solidFill>
                <a:latin typeface="Courier New"/>
                <a:cs typeface="Courier New"/>
              </a:rPr>
              <a:t> </a:t>
            </a:r>
            <a:r>
              <a:rPr lang="en-US" sz="1500" dirty="0">
                <a:solidFill>
                  <a:srgbClr val="008000"/>
                </a:solidFill>
                <a:latin typeface="Courier New"/>
                <a:cs typeface="Courier New"/>
              </a:rPr>
              <a:t>are</a:t>
            </a:r>
            <a:r>
              <a:rPr lang="en-US" sz="1500" dirty="0">
                <a:solidFill>
                  <a:srgbClr val="C0C0C0"/>
                </a:solidFill>
                <a:latin typeface="Courier New"/>
                <a:cs typeface="Courier New"/>
              </a:rPr>
              <a:t> </a:t>
            </a:r>
            <a:r>
              <a:rPr lang="en-US" sz="1500" dirty="0">
                <a:solidFill>
                  <a:srgbClr val="008000"/>
                </a:solidFill>
                <a:latin typeface="Courier New"/>
                <a:cs typeface="Courier New"/>
              </a:rPr>
              <a:t>often</a:t>
            </a:r>
            <a:r>
              <a:rPr lang="en-US" sz="1500" dirty="0">
                <a:solidFill>
                  <a:srgbClr val="C0C0C0"/>
                </a:solidFill>
                <a:latin typeface="Courier New"/>
                <a:cs typeface="Courier New"/>
              </a:rPr>
              <a:t> </a:t>
            </a:r>
            <a:r>
              <a:rPr lang="en-US" sz="1500" dirty="0">
                <a:solidFill>
                  <a:srgbClr val="008000"/>
                </a:solidFill>
                <a:latin typeface="Courier New"/>
                <a:cs typeface="Courier New"/>
              </a:rPr>
              <a:t>setters</a:t>
            </a:r>
            <a:r>
              <a:rPr lang="en-US" sz="1500" dirty="0">
                <a:latin typeface="Courier New"/>
                <a:cs typeface="Courier New"/>
              </a:rPr>
              <a:t> </a:t>
            </a:r>
          </a:p>
          <a:p>
            <a:pPr indent="0">
              <a:spcBef>
                <a:spcPts val="0"/>
              </a:spcBef>
              <a:spcAft>
                <a:spcPts val="0"/>
              </a:spcAft>
              <a:buNone/>
            </a:pPr>
            <a:r>
              <a:rPr lang="en-US" sz="1500" dirty="0">
                <a:solidFill>
                  <a:srgbClr val="808000"/>
                </a:solidFill>
                <a:latin typeface="Courier New"/>
                <a:cs typeface="Courier New"/>
              </a:rPr>
              <a:t>public</a:t>
            </a:r>
            <a:r>
              <a:rPr lang="en-US" sz="1500" dirty="0">
                <a:solidFill>
                  <a:srgbClr val="C0C0C0"/>
                </a:solidFill>
                <a:latin typeface="Courier New"/>
                <a:cs typeface="Courier New"/>
              </a:rPr>
              <a:t> </a:t>
            </a:r>
            <a:r>
              <a:rPr lang="en-US" sz="1500" dirty="0">
                <a:solidFill>
                  <a:srgbClr val="800080"/>
                </a:solidFill>
                <a:latin typeface="Courier New"/>
                <a:cs typeface="Courier New"/>
              </a:rPr>
              <a:t>Q_SLOTS</a:t>
            </a:r>
            <a:r>
              <a:rPr lang="en-US" sz="1500" dirty="0">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Or alternatively Q_SLOT prefix</a:t>
            </a:r>
            <a:endParaRPr lang="en-US" sz="1500" dirty="0">
              <a:latin typeface="Courier New"/>
              <a:cs typeface="Courier New"/>
            </a:endParaRPr>
          </a:p>
          <a:p>
            <a:pPr indent="0">
              <a:spcBef>
                <a:spcPts val="0"/>
              </a:spcBef>
              <a:spcAft>
                <a:spcPts val="0"/>
              </a:spcAft>
              <a:buNone/>
            </a:pPr>
            <a:r>
              <a:rPr lang="en-US" sz="1500" dirty="0">
                <a:solidFill>
                  <a:srgbClr val="808000"/>
                </a:solidFill>
                <a:latin typeface="Courier New"/>
                <a:cs typeface="Courier New"/>
              </a:rPr>
              <a:t>    void</a:t>
            </a:r>
            <a:r>
              <a:rPr lang="en-US" sz="1500" dirty="0">
                <a:solidFill>
                  <a:srgbClr val="C0C0C0"/>
                </a:solidFill>
                <a:latin typeface="Courier New"/>
                <a:cs typeface="Courier New"/>
              </a:rPr>
              <a:t> </a:t>
            </a:r>
            <a:r>
              <a:rPr lang="en-US" sz="1500" dirty="0" err="1">
                <a:latin typeface="Courier New"/>
                <a:cs typeface="Courier New"/>
              </a:rPr>
              <a:t>setValue</a:t>
            </a:r>
            <a:r>
              <a:rPr lang="en-US" sz="1500" dirty="0">
                <a:latin typeface="Courier New"/>
                <a:cs typeface="Courier New"/>
              </a:rPr>
              <a:t>(</a:t>
            </a:r>
            <a:r>
              <a:rPr lang="en-US" sz="1500" dirty="0" err="1">
                <a:solidFill>
                  <a:srgbClr val="808000"/>
                </a:solidFill>
                <a:latin typeface="Courier New"/>
                <a:cs typeface="Courier New"/>
              </a:rPr>
              <a:t>int</a:t>
            </a:r>
            <a:r>
              <a:rPr lang="en-US" sz="1500" dirty="0">
                <a:solidFill>
                  <a:srgbClr val="C0C0C0"/>
                </a:solidFill>
                <a:latin typeface="Courier New"/>
                <a:cs typeface="Courier New"/>
              </a:rPr>
              <a:t> </a:t>
            </a:r>
            <a:r>
              <a:rPr lang="en-US" sz="1500" dirty="0">
                <a:latin typeface="Courier New"/>
                <a:cs typeface="Courier New"/>
              </a:rPr>
              <a:t>value)</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808000"/>
                </a:solidFill>
                <a:latin typeface="Courier New"/>
                <a:cs typeface="Courier New"/>
              </a:rPr>
              <a:t>if</a:t>
            </a:r>
            <a:r>
              <a:rPr lang="en-US" sz="1500" dirty="0">
                <a:solidFill>
                  <a:srgbClr val="C0C0C0"/>
                </a:solidFill>
                <a:latin typeface="Courier New"/>
                <a:cs typeface="Courier New"/>
              </a:rPr>
              <a:t> </a:t>
            </a:r>
            <a:r>
              <a:rPr lang="en-US" sz="1500" dirty="0">
                <a:latin typeface="Courier New"/>
                <a:cs typeface="Courier New"/>
              </a:rPr>
              <a:t>(value</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err="1">
                <a:solidFill>
                  <a:srgbClr val="800000"/>
                </a:solidFill>
                <a:latin typeface="Courier New"/>
                <a:cs typeface="Courier New"/>
              </a:rPr>
              <a:t>m_value</a:t>
            </a:r>
            <a:r>
              <a:rPr lang="en-US" sz="1500" dirty="0">
                <a:latin typeface="Courier New"/>
                <a:cs typeface="Courier New"/>
              </a:rPr>
              <a:t>)</a:t>
            </a:r>
            <a:r>
              <a:rPr lang="en-US" sz="1500" dirty="0">
                <a:solidFill>
                  <a:srgbClr val="C0C0C0"/>
                </a:solidFill>
                <a:latin typeface="Courier New"/>
                <a:cs typeface="Courier New"/>
              </a:rPr>
              <a:t> </a:t>
            </a:r>
            <a:r>
              <a:rPr lang="en-US" sz="1500" dirty="0" err="1">
                <a:solidFill>
                  <a:srgbClr val="800000"/>
                </a:solidFill>
                <a:latin typeface="Courier New"/>
                <a:cs typeface="Courier New"/>
              </a:rPr>
              <a:t>m_value</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value;</a:t>
            </a:r>
            <a:r>
              <a:rPr lang="en-US" sz="1500" dirty="0">
                <a:solidFill>
                  <a:srgbClr val="C0C0C0"/>
                </a:solidFill>
                <a:latin typeface="Courier New"/>
                <a:cs typeface="Courier New"/>
              </a:rPr>
              <a:t> </a:t>
            </a:r>
            <a:r>
              <a:rPr lang="en-US" sz="1500" dirty="0">
                <a:latin typeface="Courier New"/>
                <a:cs typeface="Courier New"/>
              </a:rPr>
              <a:t>} </a:t>
            </a:r>
            <a:br>
              <a:rPr lang="en-US" sz="1500" dirty="0">
                <a:latin typeface="Courier New"/>
                <a:cs typeface="Courier New"/>
              </a:rPr>
            </a:br>
            <a:r>
              <a:rPr lang="en-US" sz="1500" dirty="0">
                <a:solidFill>
                  <a:srgbClr val="808000"/>
                </a:solidFill>
                <a:latin typeface="Courier New"/>
                <a:cs typeface="Courier New"/>
              </a:rPr>
              <a:t>private</a:t>
            </a:r>
            <a:r>
              <a:rPr lang="en-US" sz="1500" dirty="0">
                <a:latin typeface="Courier New"/>
                <a:cs typeface="Courier New"/>
              </a:rPr>
              <a:t>: </a:t>
            </a:r>
          </a:p>
          <a:p>
            <a:pPr indent="0">
              <a:spcBef>
                <a:spcPts val="0"/>
              </a:spcBef>
              <a:spcAft>
                <a:spcPts val="0"/>
              </a:spcAft>
              <a:buNone/>
            </a:pPr>
            <a:r>
              <a:rPr lang="en-US" sz="1500" dirty="0">
                <a:solidFill>
                  <a:srgbClr val="808000"/>
                </a:solidFill>
                <a:latin typeface="Courier New"/>
                <a:cs typeface="Courier New"/>
              </a:rPr>
              <a:t>    </a:t>
            </a:r>
            <a:r>
              <a:rPr lang="en-US" sz="1500" dirty="0" err="1">
                <a:solidFill>
                  <a:srgbClr val="808000"/>
                </a:solidFill>
                <a:latin typeface="Courier New"/>
                <a:cs typeface="Courier New"/>
              </a:rPr>
              <a:t>int</a:t>
            </a:r>
            <a:r>
              <a:rPr lang="en-US" sz="1500" dirty="0">
                <a:solidFill>
                  <a:srgbClr val="C0C0C0"/>
                </a:solidFill>
                <a:latin typeface="Courier New"/>
                <a:cs typeface="Courier New"/>
              </a:rPr>
              <a:t> </a:t>
            </a:r>
            <a:r>
              <a:rPr lang="en-US" sz="1500" dirty="0" err="1">
                <a:solidFill>
                  <a:srgbClr val="800000"/>
                </a:solidFill>
                <a:latin typeface="Courier New"/>
                <a:cs typeface="Courier New"/>
              </a:rPr>
              <a:t>m_value</a:t>
            </a:r>
            <a:r>
              <a:rPr lang="en-US" sz="1500" dirty="0">
                <a:latin typeface="Courier New"/>
                <a:cs typeface="Courier New"/>
              </a:rPr>
              <a:t>; </a:t>
            </a:r>
          </a:p>
          <a:p>
            <a:pPr indent="0">
              <a:spcBef>
                <a:spcPts val="0"/>
              </a:spcBef>
              <a:spcAft>
                <a:spcPts val="0"/>
              </a:spcAft>
              <a:buNone/>
            </a:pPr>
            <a:r>
              <a:rPr lang="en-US" sz="1500" dirty="0">
                <a:latin typeface="Courier New"/>
                <a:cs typeface="Courier New"/>
              </a:rPr>
              <a:t>};</a:t>
            </a:r>
            <a:endParaRPr lang="en-GB" sz="1500" dirty="0">
              <a:solidFill>
                <a:srgbClr val="008000"/>
              </a:solidFill>
              <a:latin typeface="Courier New"/>
              <a:cs typeface="Courier New"/>
            </a:endParaRPr>
          </a:p>
        </p:txBody>
      </p:sp>
      <p:sp>
        <p:nvSpPr>
          <p:cNvPr id="9" name="Footer Placeholder 3">
            <a:extLst>
              <a:ext uri="{FF2B5EF4-FFF2-40B4-BE49-F238E27FC236}">
                <a16:creationId xmlns:a16="http://schemas.microsoft.com/office/drawing/2014/main" id="{40830636-BBDE-9648-83B4-106A8BAD8FC4}"/>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789411564"/>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dirty="0"/>
              <a:t>To receive a signal in a slot (or in another signal), a signal and a slot (or a signal) must be connected</a:t>
            </a:r>
          </a:p>
          <a:p>
            <a:pPr lvl="1">
              <a:buFontTx/>
              <a:buNone/>
            </a:pPr>
            <a:r>
              <a:rPr lang="en-US" dirty="0" err="1">
                <a:latin typeface="Courier New" pitchFamily="49" charset="0"/>
              </a:rPr>
              <a:t>QMetaObject</a:t>
            </a:r>
            <a:r>
              <a:rPr lang="en-US" dirty="0">
                <a:latin typeface="Courier New" pitchFamily="49" charset="0"/>
              </a:rPr>
              <a:t>::Connection connection = </a:t>
            </a:r>
            <a:r>
              <a:rPr lang="en-US" dirty="0" err="1">
                <a:latin typeface="Courier New" pitchFamily="49" charset="0"/>
              </a:rPr>
              <a:t>QObject</a:t>
            </a:r>
            <a:r>
              <a:rPr lang="en-US" dirty="0">
                <a:latin typeface="Courier New" pitchFamily="49" charset="0"/>
              </a:rPr>
              <a:t>::connect(</a:t>
            </a:r>
          </a:p>
          <a:p>
            <a:pPr lvl="1">
              <a:buFontTx/>
              <a:buNone/>
            </a:pPr>
            <a:r>
              <a:rPr lang="en-US" dirty="0">
                <a:latin typeface="Courier New" pitchFamily="49" charset="0"/>
              </a:rPr>
              <a:t>   </a:t>
            </a:r>
            <a:r>
              <a:rPr lang="en-US" dirty="0" err="1">
                <a:latin typeface="Courier New" pitchFamily="49" charset="0"/>
              </a:rPr>
              <a:t>senderObject</a:t>
            </a:r>
            <a:r>
              <a:rPr lang="en-US" dirty="0">
                <a:latin typeface="Courier New" pitchFamily="49" charset="0"/>
              </a:rPr>
              <a:t>, </a:t>
            </a:r>
            <a:r>
              <a:rPr lang="en-US" dirty="0" err="1">
                <a:latin typeface="Courier New" pitchFamily="49" charset="0"/>
              </a:rPr>
              <a:t>const</a:t>
            </a:r>
            <a:r>
              <a:rPr lang="en-US" dirty="0">
                <a:latin typeface="Courier New" pitchFamily="49" charset="0"/>
              </a:rPr>
              <a:t> </a:t>
            </a:r>
            <a:r>
              <a:rPr lang="en-US" dirty="0" err="1">
                <a:latin typeface="Courier New" pitchFamily="49" charset="0"/>
              </a:rPr>
              <a:t>QMetaMethod</a:t>
            </a:r>
            <a:r>
              <a:rPr lang="en-US" dirty="0">
                <a:latin typeface="Courier New" pitchFamily="49" charset="0"/>
              </a:rPr>
              <a:t> &amp;signal, </a:t>
            </a:r>
            <a:r>
              <a:rPr lang="en-US" dirty="0" err="1">
                <a:latin typeface="Courier New" pitchFamily="49" charset="0"/>
              </a:rPr>
              <a:t>observerObject</a:t>
            </a:r>
            <a:r>
              <a:rPr lang="en-US" dirty="0">
                <a:latin typeface="Courier New" pitchFamily="49" charset="0"/>
              </a:rPr>
              <a:t>, </a:t>
            </a:r>
          </a:p>
          <a:p>
            <a:pPr lvl="1">
              <a:buFontTx/>
              <a:buNone/>
            </a:pPr>
            <a:r>
              <a:rPr lang="en-US" dirty="0">
                <a:latin typeface="Courier New" pitchFamily="49" charset="0"/>
              </a:rPr>
              <a:t>   </a:t>
            </a:r>
            <a:r>
              <a:rPr lang="en-US" dirty="0" err="1">
                <a:latin typeface="Courier New" pitchFamily="49" charset="0"/>
              </a:rPr>
              <a:t>const</a:t>
            </a:r>
            <a:r>
              <a:rPr lang="en-US" dirty="0">
                <a:latin typeface="Courier New" pitchFamily="49" charset="0"/>
              </a:rPr>
              <a:t> </a:t>
            </a:r>
            <a:r>
              <a:rPr lang="en-US" dirty="0" err="1">
                <a:latin typeface="Courier New" pitchFamily="49" charset="0"/>
              </a:rPr>
              <a:t>QMetaMethod</a:t>
            </a:r>
            <a:r>
              <a:rPr lang="en-US" dirty="0">
                <a:latin typeface="Courier New" pitchFamily="49" charset="0"/>
              </a:rPr>
              <a:t> &amp;method, Qt::</a:t>
            </a:r>
            <a:r>
              <a:rPr lang="en-US" dirty="0" err="1">
                <a:latin typeface="Courier New" pitchFamily="49" charset="0"/>
              </a:rPr>
              <a:t>ConnectionType</a:t>
            </a:r>
            <a:r>
              <a:rPr lang="en-US" dirty="0">
                <a:latin typeface="Courier New" pitchFamily="49" charset="0"/>
              </a:rPr>
              <a:t> type);</a:t>
            </a:r>
          </a:p>
          <a:p>
            <a:pPr lvl="1"/>
            <a:r>
              <a:rPr lang="en-US" dirty="0"/>
              <a:t>Use the connection object to check, whether the connection succeeded or to disconnect (especially, if lambda expressions used)</a:t>
            </a:r>
          </a:p>
          <a:p>
            <a:pPr lvl="1"/>
            <a:r>
              <a:rPr lang="en-US" dirty="0"/>
              <a:t>When an object is destroyed, all its connections are removed</a:t>
            </a:r>
          </a:p>
          <a:p>
            <a:endParaRPr lang="en-US" dirty="0"/>
          </a:p>
          <a:p>
            <a:r>
              <a:rPr lang="en-US" dirty="0"/>
              <a:t>Signal and slot signatures must match </a:t>
            </a:r>
          </a:p>
          <a:p>
            <a:pPr lvl="1"/>
            <a:r>
              <a:rPr lang="en-US" dirty="0"/>
              <a:t>Slot may ignore any number of parameters from the end of signal parameter list</a:t>
            </a:r>
          </a:p>
          <a:p>
            <a:endParaRPr lang="en-US" dirty="0"/>
          </a:p>
        </p:txBody>
      </p:sp>
      <p:sp>
        <p:nvSpPr>
          <p:cNvPr id="8"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53</a:t>
            </a:fld>
            <a:endParaRPr lang="en-US" dirty="0"/>
          </a:p>
        </p:txBody>
      </p:sp>
      <p:sp>
        <p:nvSpPr>
          <p:cNvPr id="6" name="Title 5"/>
          <p:cNvSpPr>
            <a:spLocks noGrp="1"/>
          </p:cNvSpPr>
          <p:nvPr>
            <p:ph type="title"/>
          </p:nvPr>
        </p:nvSpPr>
        <p:spPr/>
        <p:txBody>
          <a:bodyPr/>
          <a:lstStyle/>
          <a:p>
            <a:r>
              <a:rPr lang="en-US" dirty="0"/>
              <a:t>Connections</a:t>
            </a:r>
          </a:p>
        </p:txBody>
      </p:sp>
      <p:sp>
        <p:nvSpPr>
          <p:cNvPr id="9" name="Footer Placeholder 3">
            <a:extLst>
              <a:ext uri="{FF2B5EF4-FFF2-40B4-BE49-F238E27FC236}">
                <a16:creationId xmlns:a16="http://schemas.microsoft.com/office/drawing/2014/main" id="{003A8ED9-6E31-6544-AEC7-E154835F4E26}"/>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620597609"/>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normAutofit/>
          </a:bodyPr>
          <a:lstStyle/>
          <a:p>
            <a:r>
              <a:rPr lang="en-US" dirty="0"/>
              <a:t>Uses strings</a:t>
            </a:r>
          </a:p>
          <a:p>
            <a:pPr lvl="1"/>
            <a:r>
              <a:rPr lang="en-US" sz="1800" dirty="0">
                <a:latin typeface="Courier New"/>
                <a:cs typeface="Courier New"/>
              </a:rPr>
              <a:t>SIGNAL(</a:t>
            </a:r>
            <a:r>
              <a:rPr lang="en-US" sz="1800" dirty="0" err="1">
                <a:latin typeface="Courier New"/>
                <a:cs typeface="Courier New"/>
              </a:rPr>
              <a:t>someSignal</a:t>
            </a:r>
            <a:r>
              <a:rPr lang="en-US" sz="1800" dirty="0">
                <a:latin typeface="Courier New"/>
                <a:cs typeface="Courier New"/>
              </a:rPr>
              <a:t>(</a:t>
            </a:r>
            <a:r>
              <a:rPr lang="en-US" sz="1800" dirty="0" err="1">
                <a:latin typeface="Courier New"/>
                <a:cs typeface="Courier New"/>
              </a:rPr>
              <a:t>int</a:t>
            </a:r>
            <a:r>
              <a:rPr lang="en-US" sz="1800" dirty="0">
                <a:latin typeface="Courier New"/>
                <a:cs typeface="Courier New"/>
              </a:rPr>
              <a:t>, </a:t>
            </a:r>
            <a:r>
              <a:rPr lang="en-US" sz="1800" dirty="0" err="1">
                <a:latin typeface="Courier New"/>
                <a:cs typeface="Courier New"/>
              </a:rPr>
              <a:t>QString</a:t>
            </a:r>
            <a:r>
              <a:rPr lang="en-US" sz="1800" dirty="0">
                <a:latin typeface="Courier New"/>
                <a:cs typeface="Courier New"/>
              </a:rPr>
              <a:t>))</a:t>
            </a:r>
          </a:p>
          <a:p>
            <a:r>
              <a:rPr lang="en-US" dirty="0"/>
              <a:t>No compile-time error checking</a:t>
            </a:r>
          </a:p>
          <a:p>
            <a:r>
              <a:rPr lang="en-US" dirty="0"/>
              <a:t>Can connect to slots with more (default) parameters than the signal</a:t>
            </a:r>
          </a:p>
          <a:p>
            <a:pPr indent="0">
              <a:buNone/>
            </a:pPr>
            <a:endParaRPr lang="en-US" dirty="0"/>
          </a:p>
          <a:p>
            <a:pPr indent="0">
              <a:buNone/>
            </a:pPr>
            <a:endParaRPr lang="en-US" dirty="0"/>
          </a:p>
          <a:p>
            <a:pPr indent="0">
              <a:buNone/>
            </a:pPr>
            <a:r>
              <a:rPr lang="en-US" dirty="0" err="1">
                <a:latin typeface="Courier New"/>
                <a:cs typeface="Courier New"/>
              </a:rPr>
              <a:t>QObject</a:t>
            </a:r>
            <a:r>
              <a:rPr lang="en-US" dirty="0">
                <a:latin typeface="Courier New"/>
                <a:cs typeface="Courier New"/>
              </a:rPr>
              <a:t>::connect(</a:t>
            </a:r>
          </a:p>
          <a:p>
            <a:pPr marL="586130" lvl="1" indent="0">
              <a:buNone/>
            </a:pPr>
            <a:r>
              <a:rPr lang="en-US" sz="1800" dirty="0" err="1">
                <a:latin typeface="Courier New"/>
                <a:cs typeface="Courier New"/>
              </a:rPr>
              <a:t>senderObject</a:t>
            </a:r>
            <a:r>
              <a:rPr lang="en-US" sz="1800" dirty="0">
                <a:latin typeface="Courier New"/>
                <a:cs typeface="Courier New"/>
              </a:rPr>
              <a:t>,</a:t>
            </a:r>
          </a:p>
          <a:p>
            <a:pPr marL="586130" lvl="1" indent="0">
              <a:buNone/>
            </a:pPr>
            <a:r>
              <a:rPr lang="en-US" sz="1800" dirty="0">
                <a:latin typeface="Courier New"/>
                <a:cs typeface="Courier New"/>
              </a:rPr>
              <a:t>SIGNAL(notify(</a:t>
            </a:r>
            <a:r>
              <a:rPr lang="en-US" sz="1800" dirty="0" err="1">
                <a:latin typeface="Courier New"/>
                <a:cs typeface="Courier New"/>
              </a:rPr>
              <a:t>int</a:t>
            </a:r>
            <a:r>
              <a:rPr lang="en-US" sz="1800" dirty="0">
                <a:latin typeface="Courier New"/>
                <a:cs typeface="Courier New"/>
              </a:rPr>
              <a:t>, </a:t>
            </a:r>
            <a:r>
              <a:rPr lang="en-US" sz="1800" dirty="0" err="1">
                <a:latin typeface="Courier New"/>
                <a:cs typeface="Courier New"/>
              </a:rPr>
              <a:t>QString</a:t>
            </a:r>
            <a:r>
              <a:rPr lang="en-US" sz="1800" dirty="0">
                <a:latin typeface="Courier New"/>
                <a:cs typeface="Courier New"/>
              </a:rPr>
              <a:t>)),</a:t>
            </a:r>
          </a:p>
          <a:p>
            <a:pPr marL="586130" lvl="1" indent="0">
              <a:buNone/>
            </a:pPr>
            <a:r>
              <a:rPr lang="en-US" sz="1800" dirty="0" err="1">
                <a:latin typeface="Courier New"/>
                <a:cs typeface="Courier New"/>
              </a:rPr>
              <a:t>receiverObj</a:t>
            </a:r>
            <a:r>
              <a:rPr lang="en-US" sz="1800" dirty="0">
                <a:latin typeface="Courier New"/>
                <a:cs typeface="Courier New"/>
              </a:rPr>
              <a:t>,</a:t>
            </a:r>
          </a:p>
          <a:p>
            <a:pPr marL="586130" lvl="1" indent="0">
              <a:buNone/>
            </a:pPr>
            <a:r>
              <a:rPr lang="en-US" sz="1800" dirty="0">
                <a:latin typeface="Courier New"/>
                <a:cs typeface="Courier New"/>
              </a:rPr>
              <a:t>SLOT(</a:t>
            </a:r>
            <a:r>
              <a:rPr lang="en-US" sz="1800" dirty="0" err="1">
                <a:latin typeface="Courier New"/>
                <a:cs typeface="Courier New"/>
              </a:rPr>
              <a:t>slotFunc</a:t>
            </a:r>
            <a:r>
              <a:rPr lang="en-US" sz="1800" dirty="0">
                <a:latin typeface="Courier New"/>
                <a:cs typeface="Courier New"/>
              </a:rPr>
              <a:t>(</a:t>
            </a:r>
            <a:r>
              <a:rPr lang="en-US" sz="1800" dirty="0" err="1">
                <a:latin typeface="Courier New"/>
                <a:cs typeface="Courier New"/>
              </a:rPr>
              <a:t>int</a:t>
            </a:r>
            <a:r>
              <a:rPr lang="en-US" sz="1800" dirty="0">
                <a:latin typeface="Courier New"/>
                <a:cs typeface="Courier New"/>
              </a:rPr>
              <a:t>, </a:t>
            </a:r>
            <a:r>
              <a:rPr lang="en-US" sz="1800" dirty="0" err="1">
                <a:latin typeface="Courier New"/>
                <a:cs typeface="Courier New"/>
              </a:rPr>
              <a:t>Qstring</a:t>
            </a:r>
            <a:r>
              <a:rPr lang="en-US" sz="1800" dirty="0">
                <a:latin typeface="Courier New"/>
                <a:cs typeface="Courier New"/>
              </a:rPr>
              <a:t>)));</a:t>
            </a:r>
          </a:p>
          <a:p>
            <a:pPr marL="0" indent="0">
              <a:buNone/>
            </a:pPr>
            <a:endParaRPr lang="en-US" dirty="0"/>
          </a:p>
        </p:txBody>
      </p:sp>
      <p:sp>
        <p:nvSpPr>
          <p:cNvPr id="6" name="Content Placeholder 5"/>
          <p:cNvSpPr>
            <a:spLocks noGrp="1"/>
          </p:cNvSpPr>
          <p:nvPr>
            <p:ph sz="quarter" idx="4"/>
          </p:nvPr>
        </p:nvSpPr>
        <p:spPr/>
        <p:txBody>
          <a:bodyPr>
            <a:normAutofit/>
          </a:bodyPr>
          <a:lstStyle/>
          <a:p>
            <a:r>
              <a:rPr lang="en-US" dirty="0"/>
              <a:t>Uses function pointers</a:t>
            </a:r>
          </a:p>
          <a:p>
            <a:pPr lvl="1"/>
            <a:r>
              <a:rPr lang="en-US" dirty="0"/>
              <a:t>Do not use other functions, but signals, slots or lambdas</a:t>
            </a:r>
          </a:p>
          <a:p>
            <a:r>
              <a:rPr lang="en-US" dirty="0"/>
              <a:t>Compile time error checking</a:t>
            </a:r>
          </a:p>
          <a:p>
            <a:r>
              <a:rPr lang="en-US" dirty="0"/>
              <a:t>Can perform implicit type conversions</a:t>
            </a:r>
          </a:p>
          <a:p>
            <a:r>
              <a:rPr lang="en-US" dirty="0"/>
              <a:t>Overloaded signals or slots increase complexity </a:t>
            </a:r>
          </a:p>
          <a:p>
            <a:endParaRPr lang="en-US" dirty="0"/>
          </a:p>
          <a:p>
            <a:pPr indent="0">
              <a:buNone/>
            </a:pPr>
            <a:r>
              <a:rPr lang="en-US" dirty="0" err="1">
                <a:latin typeface="Courier New"/>
                <a:cs typeface="Courier New"/>
              </a:rPr>
              <a:t>QObject</a:t>
            </a:r>
            <a:r>
              <a:rPr lang="en-US" dirty="0">
                <a:latin typeface="Courier New"/>
                <a:cs typeface="Courier New"/>
              </a:rPr>
              <a:t>::connect(</a:t>
            </a:r>
          </a:p>
          <a:p>
            <a:pPr marL="586130" lvl="1" indent="0">
              <a:buNone/>
            </a:pPr>
            <a:r>
              <a:rPr lang="en-US" sz="1800" dirty="0" err="1">
                <a:latin typeface="Courier New"/>
                <a:cs typeface="Courier New"/>
              </a:rPr>
              <a:t>senderObject</a:t>
            </a:r>
            <a:r>
              <a:rPr lang="en-US" sz="1800" dirty="0">
                <a:latin typeface="Courier New"/>
                <a:cs typeface="Courier New"/>
              </a:rPr>
              <a:t>,</a:t>
            </a:r>
          </a:p>
          <a:p>
            <a:pPr marL="586130" lvl="1" indent="0">
              <a:buNone/>
            </a:pPr>
            <a:r>
              <a:rPr lang="en-US" sz="1800" dirty="0">
                <a:latin typeface="Courier New"/>
                <a:cs typeface="Courier New"/>
              </a:rPr>
              <a:t>&amp;Sender::notify,</a:t>
            </a:r>
          </a:p>
          <a:p>
            <a:pPr marL="586130" lvl="1" indent="0">
              <a:buNone/>
            </a:pPr>
            <a:r>
              <a:rPr lang="en-US" sz="1800" dirty="0" err="1">
                <a:latin typeface="Courier New"/>
                <a:cs typeface="Courier New"/>
              </a:rPr>
              <a:t>receiverObj</a:t>
            </a:r>
            <a:r>
              <a:rPr lang="en-US" sz="1800" dirty="0">
                <a:latin typeface="Courier New"/>
                <a:cs typeface="Courier New"/>
              </a:rPr>
              <a:t>,</a:t>
            </a:r>
          </a:p>
          <a:p>
            <a:pPr marL="586130" lvl="1" indent="0">
              <a:buNone/>
            </a:pPr>
            <a:r>
              <a:rPr lang="en-US" sz="1800" dirty="0">
                <a:latin typeface="Courier New"/>
                <a:cs typeface="Courier New"/>
              </a:rPr>
              <a:t>&amp;Receiver::</a:t>
            </a:r>
            <a:r>
              <a:rPr lang="en-US" sz="1800" dirty="0" err="1">
                <a:latin typeface="Courier New"/>
                <a:cs typeface="Courier New"/>
              </a:rPr>
              <a:t>slotFunc</a:t>
            </a:r>
            <a:r>
              <a:rPr lang="en-US" sz="1800" dirty="0">
                <a:latin typeface="Courier New"/>
                <a:cs typeface="Courier New"/>
              </a:rPr>
              <a:t>);</a:t>
            </a:r>
          </a:p>
          <a:p>
            <a:endParaRPr lang="en-US" dirty="0"/>
          </a:p>
        </p:txBody>
      </p:sp>
      <p:sp>
        <p:nvSpPr>
          <p:cNvPr id="8"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7" name="Slide Number Placeholder 3"/>
          <p:cNvSpPr>
            <a:spLocks noGrp="1"/>
          </p:cNvSpPr>
          <p:nvPr>
            <p:ph type="sldNum" sz="quarter" idx="12"/>
          </p:nvPr>
        </p:nvSpPr>
        <p:spPr/>
        <p:txBody>
          <a:bodyPr/>
          <a:lstStyle/>
          <a:p>
            <a:fld id="{ABA6B483-D54A-6F4C-ABB1-789E9E7B1B73}" type="slidenum">
              <a:rPr lang="en-US" smtClean="0"/>
              <a:pPr/>
              <a:t>54</a:t>
            </a:fld>
            <a:endParaRPr lang="en-US" dirty="0"/>
          </a:p>
        </p:txBody>
      </p:sp>
      <p:sp>
        <p:nvSpPr>
          <p:cNvPr id="3" name="Title 2"/>
          <p:cNvSpPr>
            <a:spLocks noGrp="1"/>
          </p:cNvSpPr>
          <p:nvPr>
            <p:ph type="title"/>
          </p:nvPr>
        </p:nvSpPr>
        <p:spPr/>
        <p:txBody>
          <a:bodyPr/>
          <a:lstStyle/>
          <a:p>
            <a:r>
              <a:rPr lang="en-US" dirty="0"/>
              <a:t>String and </a:t>
            </a:r>
            <a:r>
              <a:rPr lang="en-US" dirty="0" err="1"/>
              <a:t>Functor</a:t>
            </a:r>
            <a:r>
              <a:rPr lang="en-US" dirty="0"/>
              <a:t>-Based Connections</a:t>
            </a:r>
          </a:p>
        </p:txBody>
      </p:sp>
      <p:sp>
        <p:nvSpPr>
          <p:cNvPr id="9" name="Footer Placeholder 3">
            <a:extLst>
              <a:ext uri="{FF2B5EF4-FFF2-40B4-BE49-F238E27FC236}">
                <a16:creationId xmlns:a16="http://schemas.microsoft.com/office/drawing/2014/main" id="{22643687-9782-964C-A73F-EF45FA538585}"/>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23379292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lnSpc>
                <a:spcPct val="90000"/>
              </a:lnSpc>
            </a:pPr>
            <a:r>
              <a:rPr lang="en-US" dirty="0"/>
              <a:t>No special syntax for slots</a:t>
            </a:r>
          </a:p>
          <a:p>
            <a:pPr>
              <a:lnSpc>
                <a:spcPct val="90000"/>
              </a:lnSpc>
            </a:pPr>
            <a:r>
              <a:rPr lang="en-US" dirty="0"/>
              <a:t>Compile time error (parameter match) checking</a:t>
            </a:r>
          </a:p>
          <a:p>
            <a:pPr>
              <a:lnSpc>
                <a:spcPct val="90000"/>
              </a:lnSpc>
            </a:pPr>
            <a:r>
              <a:rPr lang="en-US" dirty="0">
                <a:latin typeface="Courier New" pitchFamily="49" charset="0"/>
                <a:cs typeface="Courier New" pitchFamily="49" charset="0"/>
              </a:rPr>
              <a:t>Q_OBJECT</a:t>
            </a:r>
            <a:r>
              <a:rPr lang="en-US" dirty="0"/>
              <a:t> not needed for slots</a:t>
            </a:r>
          </a:p>
          <a:p>
            <a:pPr>
              <a:lnSpc>
                <a:spcPct val="90000"/>
              </a:lnSpc>
            </a:pPr>
            <a:r>
              <a:rPr lang="en-US" dirty="0"/>
              <a:t>Using function pointers</a:t>
            </a:r>
          </a:p>
          <a:p>
            <a:pPr lvl="1"/>
            <a:r>
              <a:rPr lang="en-US" dirty="0">
                <a:latin typeface="Courier New" pitchFamily="49" charset="0"/>
                <a:cs typeface="Courier New" pitchFamily="49" charset="0"/>
              </a:rPr>
              <a:t>connect(slider, &amp;</a:t>
            </a:r>
            <a:r>
              <a:rPr lang="en-US" b="1" dirty="0" err="1">
                <a:latin typeface="Courier New" pitchFamily="49" charset="0"/>
                <a:cs typeface="Courier New" pitchFamily="49" charset="0"/>
              </a:rPr>
              <a:t>QSlider</a:t>
            </a:r>
            <a:r>
              <a:rPr lang="en-US" dirty="0">
                <a:latin typeface="Courier New" pitchFamily="49" charset="0"/>
                <a:cs typeface="Courier New" pitchFamily="49" charset="0"/>
              </a:rPr>
              <a:t>::</a:t>
            </a:r>
            <a:r>
              <a:rPr lang="en-US" dirty="0" err="1">
                <a:latin typeface="Courier New" pitchFamily="49" charset="0"/>
                <a:cs typeface="Courier New" pitchFamily="49" charset="0"/>
              </a:rPr>
              <a:t>valueChanged</a:t>
            </a:r>
            <a:r>
              <a:rPr lang="en-US" dirty="0">
                <a:latin typeface="Courier New" pitchFamily="49" charset="0"/>
                <a:cs typeface="Courier New" pitchFamily="49" charset="0"/>
              </a:rPr>
              <a:t>, </a:t>
            </a:r>
            <a:r>
              <a:rPr lang="en-US" dirty="0" err="1">
                <a:latin typeface="Courier New" pitchFamily="49" charset="0"/>
                <a:cs typeface="Courier New" pitchFamily="49" charset="0"/>
              </a:rPr>
              <a:t>spinbox</a:t>
            </a:r>
            <a:r>
              <a:rPr lang="en-US" dirty="0">
                <a:latin typeface="Courier New" pitchFamily="49" charset="0"/>
                <a:cs typeface="Courier New" pitchFamily="49" charset="0"/>
              </a:rPr>
              <a:t>, &amp;</a:t>
            </a:r>
            <a:r>
              <a:rPr lang="en-US" b="1" dirty="0" err="1">
                <a:latin typeface="Courier New" pitchFamily="49" charset="0"/>
                <a:cs typeface="Courier New" pitchFamily="49" charset="0"/>
              </a:rPr>
              <a:t>QSpinBox</a:t>
            </a:r>
            <a:r>
              <a:rPr lang="en-US" dirty="0">
                <a:latin typeface="Courier New" pitchFamily="49" charset="0"/>
                <a:cs typeface="Courier New" pitchFamily="49" charset="0"/>
              </a:rPr>
              <a:t>::</a:t>
            </a:r>
            <a:r>
              <a:rPr lang="en-US" dirty="0" err="1">
                <a:latin typeface="Courier New" pitchFamily="49" charset="0"/>
                <a:cs typeface="Courier New" pitchFamily="49" charset="0"/>
              </a:rPr>
              <a:t>setValue</a:t>
            </a:r>
            <a:r>
              <a:rPr lang="en-US" dirty="0">
                <a:latin typeface="Courier New" pitchFamily="49" charset="0"/>
                <a:cs typeface="Courier New" pitchFamily="49" charset="0"/>
              </a:rPr>
              <a:t>);</a:t>
            </a:r>
          </a:p>
          <a:p>
            <a:pPr>
              <a:lnSpc>
                <a:spcPct val="90000"/>
              </a:lnSpc>
            </a:pPr>
            <a:endParaRPr lang="en-US" dirty="0"/>
          </a:p>
          <a:p>
            <a:pPr>
              <a:lnSpc>
                <a:spcPct val="90000"/>
              </a:lnSpc>
            </a:pPr>
            <a:r>
              <a:rPr lang="en-US" dirty="0"/>
              <a:t>Overloaded slots used as function pointers (need to explicitly define signal parameters)</a:t>
            </a:r>
          </a:p>
          <a:p>
            <a:pPr lvl="1">
              <a:lnSpc>
                <a:spcPct val="90000"/>
              </a:lnSpc>
            </a:pPr>
            <a:r>
              <a:rPr lang="en-US" dirty="0">
                <a:latin typeface="Courier New"/>
                <a:cs typeface="Courier New"/>
              </a:rPr>
              <a:t>void (</a:t>
            </a:r>
            <a:r>
              <a:rPr lang="en-US" dirty="0" err="1">
                <a:latin typeface="Courier New"/>
                <a:cs typeface="Courier New"/>
              </a:rPr>
              <a:t>SomeClass</a:t>
            </a:r>
            <a:r>
              <a:rPr lang="en-US" dirty="0">
                <a:latin typeface="Courier New"/>
                <a:cs typeface="Courier New"/>
              </a:rPr>
              <a:t>:: *signal)(</a:t>
            </a:r>
            <a:r>
              <a:rPr lang="en-US" dirty="0" err="1">
                <a:latin typeface="Courier New"/>
                <a:cs typeface="Courier New"/>
              </a:rPr>
              <a:t>int</a:t>
            </a:r>
            <a:r>
              <a:rPr lang="en-US" dirty="0">
                <a:latin typeface="Courier New"/>
                <a:cs typeface="Courier New"/>
              </a:rPr>
              <a:t>, </a:t>
            </a:r>
            <a:r>
              <a:rPr lang="en-US" dirty="0" err="1">
                <a:latin typeface="Courier New"/>
                <a:cs typeface="Courier New"/>
              </a:rPr>
              <a:t>QString</a:t>
            </a:r>
            <a:r>
              <a:rPr lang="en-US" dirty="0">
                <a:latin typeface="Courier New"/>
                <a:cs typeface="Courier New"/>
              </a:rPr>
              <a:t>) = &amp;</a:t>
            </a:r>
            <a:r>
              <a:rPr lang="en-US" dirty="0" err="1">
                <a:latin typeface="Courier New"/>
                <a:cs typeface="Courier New"/>
              </a:rPr>
              <a:t>SomeClass</a:t>
            </a:r>
            <a:r>
              <a:rPr lang="en-US" dirty="0">
                <a:latin typeface="Courier New"/>
                <a:cs typeface="Courier New"/>
              </a:rPr>
              <a:t>::</a:t>
            </a:r>
            <a:r>
              <a:rPr lang="en-US" dirty="0" err="1">
                <a:latin typeface="Courier New"/>
                <a:cs typeface="Courier New"/>
              </a:rPr>
              <a:t>overloadedSignal</a:t>
            </a:r>
            <a:r>
              <a:rPr lang="en-US" dirty="0">
                <a:latin typeface="Courier New"/>
                <a:cs typeface="Courier New"/>
              </a:rPr>
              <a:t>;</a:t>
            </a:r>
          </a:p>
          <a:p>
            <a:pPr lvl="1">
              <a:lnSpc>
                <a:spcPct val="90000"/>
              </a:lnSpc>
            </a:pPr>
            <a:r>
              <a:rPr lang="en-US" dirty="0">
                <a:latin typeface="Courier New"/>
                <a:cs typeface="Courier New"/>
              </a:rPr>
              <a:t>connect(spin, </a:t>
            </a:r>
            <a:r>
              <a:rPr lang="en-US" dirty="0" err="1">
                <a:latin typeface="Courier New"/>
                <a:cs typeface="Courier New"/>
              </a:rPr>
              <a:t>qOverload</a:t>
            </a:r>
            <a:r>
              <a:rPr lang="en-US" dirty="0">
                <a:latin typeface="Courier New"/>
                <a:cs typeface="Courier New"/>
              </a:rPr>
              <a:t>&lt;</a:t>
            </a:r>
            <a:r>
              <a:rPr lang="en-US" dirty="0" err="1">
                <a:latin typeface="Courier New"/>
                <a:cs typeface="Courier New"/>
              </a:rPr>
              <a:t>int</a:t>
            </a:r>
            <a:r>
              <a:rPr lang="en-US" dirty="0">
                <a:latin typeface="Courier New"/>
                <a:cs typeface="Courier New"/>
              </a:rPr>
              <a:t>&gt; </a:t>
            </a:r>
          </a:p>
          <a:p>
            <a:pPr marL="357187" lvl="1" indent="0">
              <a:lnSpc>
                <a:spcPct val="90000"/>
              </a:lnSpc>
              <a:buNone/>
            </a:pPr>
            <a:r>
              <a:rPr lang="en-US" dirty="0">
                <a:latin typeface="Courier New"/>
                <a:cs typeface="Courier New"/>
              </a:rPr>
              <a:t>        (&amp;</a:t>
            </a:r>
            <a:r>
              <a:rPr lang="en-US" dirty="0" err="1">
                <a:latin typeface="Courier New"/>
                <a:cs typeface="Courier New"/>
              </a:rPr>
              <a:t>QSpinBox</a:t>
            </a:r>
            <a:r>
              <a:rPr lang="en-US" dirty="0">
                <a:latin typeface="Courier New"/>
                <a:cs typeface="Courier New"/>
              </a:rPr>
              <a:t>::</a:t>
            </a:r>
            <a:r>
              <a:rPr lang="en-US" dirty="0" err="1">
                <a:latin typeface="Courier New"/>
                <a:cs typeface="Courier New"/>
              </a:rPr>
              <a:t>valueChanged</a:t>
            </a:r>
            <a:r>
              <a:rPr lang="en-US" dirty="0">
                <a:latin typeface="Courier New"/>
                <a:cs typeface="Courier New"/>
              </a:rPr>
              <a:t>), slider, &amp;</a:t>
            </a:r>
            <a:r>
              <a:rPr lang="en-US" dirty="0" err="1">
                <a:latin typeface="Courier New"/>
                <a:cs typeface="Courier New"/>
              </a:rPr>
              <a:t>QSlider</a:t>
            </a:r>
            <a:r>
              <a:rPr lang="en-US" dirty="0">
                <a:latin typeface="Courier New"/>
                <a:cs typeface="Courier New"/>
              </a:rPr>
              <a:t>::</a:t>
            </a:r>
            <a:r>
              <a:rPr lang="en-US" dirty="0" err="1">
                <a:latin typeface="Courier New"/>
                <a:cs typeface="Courier New"/>
              </a:rPr>
              <a:t>setValue</a:t>
            </a:r>
            <a:r>
              <a:rPr lang="en-US" dirty="0">
                <a:latin typeface="Courier New"/>
                <a:cs typeface="Courier New"/>
              </a:rPr>
              <a:t>);</a:t>
            </a:r>
          </a:p>
          <a:p>
            <a:pPr lvl="1">
              <a:lnSpc>
                <a:spcPct val="90000"/>
              </a:lnSpc>
            </a:pPr>
            <a:r>
              <a:rPr lang="en-US" dirty="0">
                <a:latin typeface="Courier New"/>
                <a:cs typeface="Courier New"/>
              </a:rPr>
              <a:t>connect(spin, </a:t>
            </a:r>
            <a:r>
              <a:rPr lang="en-US" dirty="0" err="1">
                <a:latin typeface="Courier New"/>
                <a:cs typeface="Courier New"/>
              </a:rPr>
              <a:t>static_cast</a:t>
            </a:r>
            <a:r>
              <a:rPr lang="en-US" dirty="0">
                <a:latin typeface="Courier New"/>
                <a:cs typeface="Courier New"/>
              </a:rPr>
              <a:t>&lt;void (</a:t>
            </a:r>
            <a:r>
              <a:rPr lang="en-US" dirty="0" err="1">
                <a:latin typeface="Courier New"/>
                <a:cs typeface="Courier New"/>
              </a:rPr>
              <a:t>QSpinBox</a:t>
            </a:r>
            <a:r>
              <a:rPr lang="en-US" dirty="0">
                <a:latin typeface="Courier New"/>
                <a:cs typeface="Courier New"/>
              </a:rPr>
              <a:t>::*)(</a:t>
            </a:r>
            <a:r>
              <a:rPr lang="en-US" dirty="0" err="1">
                <a:latin typeface="Courier New"/>
                <a:cs typeface="Courier New"/>
              </a:rPr>
              <a:t>int</a:t>
            </a:r>
            <a:r>
              <a:rPr lang="en-US" dirty="0">
                <a:latin typeface="Courier New"/>
                <a:cs typeface="Courier New"/>
              </a:rPr>
              <a:t>)&gt; </a:t>
            </a:r>
          </a:p>
          <a:p>
            <a:pPr marL="0" lvl="1" indent="0">
              <a:buNone/>
            </a:pPr>
            <a:r>
              <a:rPr lang="en-US" dirty="0">
                <a:latin typeface="Courier New"/>
                <a:cs typeface="Courier New"/>
              </a:rPr>
              <a:t>           (&amp;</a:t>
            </a:r>
            <a:r>
              <a:rPr lang="en-US" dirty="0" err="1">
                <a:latin typeface="Courier New"/>
                <a:cs typeface="Courier New"/>
              </a:rPr>
              <a:t>QSpinBox</a:t>
            </a:r>
            <a:r>
              <a:rPr lang="en-US" dirty="0">
                <a:latin typeface="Courier New"/>
                <a:cs typeface="Courier New"/>
              </a:rPr>
              <a:t>::</a:t>
            </a:r>
            <a:r>
              <a:rPr lang="en-US" dirty="0" err="1">
                <a:latin typeface="Courier New"/>
                <a:cs typeface="Courier New"/>
              </a:rPr>
              <a:t>valueChanged</a:t>
            </a:r>
            <a:r>
              <a:rPr lang="en-US" dirty="0">
                <a:latin typeface="Courier New"/>
                <a:cs typeface="Courier New"/>
              </a:rPr>
              <a:t>), slider, &amp;</a:t>
            </a:r>
            <a:r>
              <a:rPr lang="en-US" dirty="0" err="1">
                <a:latin typeface="Courier New"/>
                <a:cs typeface="Courier New"/>
              </a:rPr>
              <a:t>QSlider</a:t>
            </a:r>
            <a:r>
              <a:rPr lang="en-US" dirty="0">
                <a:latin typeface="Courier New"/>
                <a:cs typeface="Courier New"/>
              </a:rPr>
              <a:t>::</a:t>
            </a:r>
            <a:r>
              <a:rPr lang="en-US" dirty="0" err="1">
                <a:latin typeface="Courier New"/>
                <a:cs typeface="Courier New"/>
              </a:rPr>
              <a:t>setValue</a:t>
            </a:r>
            <a:r>
              <a:rPr lang="en-US" dirty="0">
                <a:latin typeface="Courier New"/>
                <a:cs typeface="Courier New"/>
              </a:rPr>
              <a:t>);</a:t>
            </a:r>
          </a:p>
          <a:p>
            <a:pPr marL="357187" lvl="1" indent="0">
              <a:lnSpc>
                <a:spcPct val="90000"/>
              </a:lnSpc>
              <a:buNone/>
            </a:pPr>
            <a:endParaRPr lang="en-US" dirty="0">
              <a:latin typeface="Courier New"/>
              <a:cs typeface="Courier New"/>
            </a:endParaRPr>
          </a:p>
        </p:txBody>
      </p:sp>
      <p:sp>
        <p:nvSpPr>
          <p:cNvPr id="9"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7" name="Slide Number Placeholder 3"/>
          <p:cNvSpPr>
            <a:spLocks noGrp="1"/>
          </p:cNvSpPr>
          <p:nvPr>
            <p:ph type="sldNum" sz="quarter" idx="12"/>
          </p:nvPr>
        </p:nvSpPr>
        <p:spPr/>
        <p:txBody>
          <a:bodyPr/>
          <a:lstStyle/>
          <a:p>
            <a:fld id="{ABA6B483-D54A-6F4C-ABB1-789E9E7B1B73}" type="slidenum">
              <a:rPr lang="en-US" smtClean="0"/>
              <a:pPr/>
              <a:t>55</a:t>
            </a:fld>
            <a:endParaRPr lang="en-US" dirty="0"/>
          </a:p>
        </p:txBody>
      </p:sp>
      <p:sp>
        <p:nvSpPr>
          <p:cNvPr id="3" name="Title 2"/>
          <p:cNvSpPr>
            <a:spLocks noGrp="1"/>
          </p:cNvSpPr>
          <p:nvPr>
            <p:ph type="title"/>
          </p:nvPr>
        </p:nvSpPr>
        <p:spPr/>
        <p:txBody>
          <a:bodyPr/>
          <a:lstStyle/>
          <a:p>
            <a:r>
              <a:rPr lang="en-US" dirty="0"/>
              <a:t>Connection Variants</a:t>
            </a:r>
          </a:p>
        </p:txBody>
      </p:sp>
      <p:sp>
        <p:nvSpPr>
          <p:cNvPr id="8" name="Footer Placeholder 3">
            <a:extLst>
              <a:ext uri="{FF2B5EF4-FFF2-40B4-BE49-F238E27FC236}">
                <a16:creationId xmlns:a16="http://schemas.microsoft.com/office/drawing/2014/main" id="{6C0736AC-E059-824A-86CF-5FCE5F24E8C4}"/>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712965225"/>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lnSpc>
                <a:spcPct val="90000"/>
              </a:lnSpc>
            </a:pPr>
            <a:r>
              <a:rPr lang="en-US" dirty="0"/>
              <a:t>Using non-member function</a:t>
            </a:r>
          </a:p>
          <a:p>
            <a:pPr lvl="1"/>
            <a:r>
              <a:rPr lang="en-US" dirty="0">
                <a:latin typeface="Courier New" pitchFamily="49" charset="0"/>
                <a:cs typeface="Courier New" pitchFamily="49" charset="0"/>
              </a:rPr>
              <a:t>static void </a:t>
            </a:r>
            <a:r>
              <a:rPr lang="en-US" dirty="0" err="1">
                <a:latin typeface="Courier New" pitchFamily="49" charset="0"/>
                <a:cs typeface="Courier New" pitchFamily="49" charset="0"/>
              </a:rPr>
              <a:t>printValue</a:t>
            </a:r>
            <a:r>
              <a:rPr lang="en-US" dirty="0">
                <a:latin typeface="Courier New" pitchFamily="49" charset="0"/>
                <a:cs typeface="Courier New" pitchFamily="49" charset="0"/>
              </a:rPr>
              <a:t>(</a:t>
            </a:r>
            <a:r>
              <a:rPr lang="en-US" dirty="0" err="1">
                <a:latin typeface="Courier New" pitchFamily="49" charset="0"/>
                <a:cs typeface="Courier New" pitchFamily="49" charset="0"/>
              </a:rPr>
              <a:t>int</a:t>
            </a:r>
            <a:r>
              <a:rPr lang="en-US" dirty="0">
                <a:latin typeface="Courier New" pitchFamily="49" charset="0"/>
                <a:cs typeface="Courier New" pitchFamily="49" charset="0"/>
              </a:rPr>
              <a:t> value) {...}</a:t>
            </a:r>
          </a:p>
          <a:p>
            <a:pPr lvl="1"/>
            <a:r>
              <a:rPr lang="en-US" dirty="0">
                <a:latin typeface="Courier New" pitchFamily="49" charset="0"/>
                <a:cs typeface="Courier New" pitchFamily="49" charset="0"/>
              </a:rPr>
              <a:t>connect(slider, &amp;</a:t>
            </a:r>
            <a:r>
              <a:rPr lang="en-US" dirty="0" err="1">
                <a:latin typeface="Courier New" pitchFamily="49" charset="0"/>
                <a:cs typeface="Courier New" pitchFamily="49" charset="0"/>
              </a:rPr>
              <a:t>QSignal</a:t>
            </a:r>
            <a:r>
              <a:rPr lang="en-US" dirty="0">
                <a:latin typeface="Courier New" pitchFamily="49" charset="0"/>
                <a:cs typeface="Courier New" pitchFamily="49" charset="0"/>
              </a:rPr>
              <a:t>::</a:t>
            </a:r>
            <a:r>
              <a:rPr lang="en-US" dirty="0" err="1">
                <a:latin typeface="Courier New" pitchFamily="49" charset="0"/>
                <a:cs typeface="Courier New" pitchFamily="49" charset="0"/>
              </a:rPr>
              <a:t>valueChanged</a:t>
            </a:r>
            <a:r>
              <a:rPr lang="en-US" dirty="0">
                <a:latin typeface="Courier New" pitchFamily="49" charset="0"/>
                <a:cs typeface="Courier New" pitchFamily="49" charset="0"/>
              </a:rPr>
              <a:t>, &amp;</a:t>
            </a:r>
            <a:r>
              <a:rPr lang="en-US" dirty="0" err="1">
                <a:latin typeface="Courier New" pitchFamily="49" charset="0"/>
                <a:cs typeface="Courier New" pitchFamily="49" charset="0"/>
              </a:rPr>
              <a:t>printValue</a:t>
            </a:r>
            <a:r>
              <a:rPr lang="en-US" dirty="0">
                <a:latin typeface="Courier New" pitchFamily="49" charset="0"/>
                <a:cs typeface="Courier New" pitchFamily="49" charset="0"/>
              </a:rPr>
              <a:t>);</a:t>
            </a:r>
          </a:p>
          <a:p>
            <a:pPr>
              <a:lnSpc>
                <a:spcPct val="90000"/>
              </a:lnSpc>
            </a:pPr>
            <a:endParaRPr lang="en-US" dirty="0"/>
          </a:p>
          <a:p>
            <a:pPr>
              <a:lnSpc>
                <a:spcPct val="90000"/>
              </a:lnSpc>
            </a:pPr>
            <a:r>
              <a:rPr lang="en-US" dirty="0"/>
              <a:t>Using C++11 lambda functions</a:t>
            </a:r>
          </a:p>
          <a:p>
            <a:pPr lvl="1"/>
            <a:r>
              <a:rPr lang="en-US" dirty="0">
                <a:latin typeface="Courier New" pitchFamily="49" charset="0"/>
                <a:cs typeface="Courier New" pitchFamily="49" charset="0"/>
              </a:rPr>
              <a:t>connect(slider, &amp;</a:t>
            </a:r>
            <a:r>
              <a:rPr lang="en-US" dirty="0" err="1">
                <a:latin typeface="Courier New" pitchFamily="49" charset="0"/>
                <a:cs typeface="Courier New" pitchFamily="49" charset="0"/>
              </a:rPr>
              <a:t>QSlider</a:t>
            </a:r>
            <a:r>
              <a:rPr lang="en-US" dirty="0">
                <a:latin typeface="Courier New" pitchFamily="49" charset="0"/>
                <a:cs typeface="Courier New" pitchFamily="49" charset="0"/>
              </a:rPr>
              <a:t>::</a:t>
            </a:r>
            <a:r>
              <a:rPr lang="en-US" dirty="0" err="1">
                <a:latin typeface="Courier New" pitchFamily="49" charset="0"/>
                <a:cs typeface="Courier New" pitchFamily="49" charset="0"/>
              </a:rPr>
              <a:t>valueChanged</a:t>
            </a:r>
            <a:r>
              <a:rPr lang="en-US" dirty="0">
                <a:latin typeface="Courier New" pitchFamily="49" charset="0"/>
                <a:cs typeface="Courier New" pitchFamily="49" charset="0"/>
              </a:rPr>
              <a:t>, [=] (</a:t>
            </a:r>
            <a:r>
              <a:rPr lang="en-US" dirty="0" err="1">
                <a:latin typeface="Courier New" pitchFamily="49" charset="0"/>
                <a:cs typeface="Courier New" pitchFamily="49" charset="0"/>
              </a:rPr>
              <a:t>int</a:t>
            </a:r>
            <a:r>
              <a:rPr lang="en-US" dirty="0">
                <a:latin typeface="Courier New" pitchFamily="49" charset="0"/>
                <a:cs typeface="Courier New" pitchFamily="49" charset="0"/>
              </a:rPr>
              <a:t> value) {...});</a:t>
            </a:r>
          </a:p>
        </p:txBody>
      </p:sp>
      <p:sp>
        <p:nvSpPr>
          <p:cNvPr id="9"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7" name="Slide Number Placeholder 3"/>
          <p:cNvSpPr>
            <a:spLocks noGrp="1"/>
          </p:cNvSpPr>
          <p:nvPr>
            <p:ph type="sldNum" sz="quarter" idx="12"/>
          </p:nvPr>
        </p:nvSpPr>
        <p:spPr/>
        <p:txBody>
          <a:bodyPr/>
          <a:lstStyle/>
          <a:p>
            <a:fld id="{ABA6B483-D54A-6F4C-ABB1-789E9E7B1B73}" type="slidenum">
              <a:rPr lang="en-US" smtClean="0"/>
              <a:pPr/>
              <a:t>56</a:t>
            </a:fld>
            <a:endParaRPr lang="en-US" dirty="0"/>
          </a:p>
        </p:txBody>
      </p:sp>
      <p:sp>
        <p:nvSpPr>
          <p:cNvPr id="3" name="Title 2"/>
          <p:cNvSpPr>
            <a:spLocks noGrp="1"/>
          </p:cNvSpPr>
          <p:nvPr>
            <p:ph type="title"/>
          </p:nvPr>
        </p:nvSpPr>
        <p:spPr/>
        <p:txBody>
          <a:bodyPr/>
          <a:lstStyle/>
          <a:p>
            <a:r>
              <a:rPr lang="en-US" dirty="0"/>
              <a:t>Connection Variants</a:t>
            </a:r>
          </a:p>
        </p:txBody>
      </p:sp>
      <p:sp>
        <p:nvSpPr>
          <p:cNvPr id="8" name="TextBox 7"/>
          <p:cNvSpPr txBox="1"/>
          <p:nvPr/>
        </p:nvSpPr>
        <p:spPr>
          <a:xfrm>
            <a:off x="8253528" y="332660"/>
            <a:ext cx="3670496" cy="307777"/>
          </a:xfrm>
          <a:prstGeom prst="rect">
            <a:avLst/>
          </a:prstGeom>
          <a:noFill/>
        </p:spPr>
        <p:txBody>
          <a:bodyPr wrap="square" rtlCol="0">
            <a:spAutoFit/>
          </a:bodyPr>
          <a:lstStyle/>
          <a:p>
            <a:pPr algn="r"/>
            <a:r>
              <a:rPr lang="en-US" sz="1400" dirty="0"/>
              <a:t>Demo: </a:t>
            </a:r>
            <a:r>
              <a:rPr lang="en-US" sz="1400" dirty="0" err="1"/>
              <a:t>connectLambda</a:t>
            </a:r>
            <a:endParaRPr lang="en-US" sz="1400" dirty="0"/>
          </a:p>
        </p:txBody>
      </p:sp>
      <p:sp>
        <p:nvSpPr>
          <p:cNvPr id="10" name="Footer Placeholder 3">
            <a:extLst>
              <a:ext uri="{FF2B5EF4-FFF2-40B4-BE49-F238E27FC236}">
                <a16:creationId xmlns:a16="http://schemas.microsoft.com/office/drawing/2014/main" id="{EB56C41F-0B90-D644-904C-6DC424D240D0}"/>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726782335"/>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latin typeface="Courier New"/>
                <a:cs typeface="Courier New"/>
              </a:rPr>
              <a:t>Qt::</a:t>
            </a:r>
            <a:r>
              <a:rPr lang="en-US" dirty="0" err="1">
                <a:latin typeface="Courier New"/>
                <a:cs typeface="Courier New"/>
              </a:rPr>
              <a:t>AutoConnection</a:t>
            </a:r>
            <a:r>
              <a:rPr lang="en-US" dirty="0">
                <a:latin typeface="Courier New"/>
                <a:cs typeface="Courier New"/>
              </a:rPr>
              <a:t> </a:t>
            </a:r>
            <a:r>
              <a:rPr lang="en-US" dirty="0"/>
              <a:t>– the default connection type </a:t>
            </a:r>
          </a:p>
          <a:p>
            <a:pPr lvl="1"/>
            <a:r>
              <a:rPr lang="en-US" dirty="0"/>
              <a:t>Actual connection type determined, when a signal is emitted </a:t>
            </a:r>
          </a:p>
          <a:p>
            <a:pPr lvl="1"/>
            <a:r>
              <a:rPr lang="en-US" dirty="0"/>
              <a:t>Connection type depends on signaling and receiving objects’ thread affinity </a:t>
            </a:r>
          </a:p>
          <a:p>
            <a:pPr lvl="1"/>
            <a:endParaRPr lang="en-US" dirty="0"/>
          </a:p>
          <a:p>
            <a:r>
              <a:rPr lang="en-US" dirty="0">
                <a:latin typeface="Courier New"/>
                <a:cs typeface="Courier New"/>
              </a:rPr>
              <a:t>Qt::</a:t>
            </a:r>
            <a:r>
              <a:rPr lang="en-US" dirty="0" err="1">
                <a:latin typeface="Courier New"/>
                <a:cs typeface="Courier New"/>
              </a:rPr>
              <a:t>DirectConnection</a:t>
            </a:r>
            <a:r>
              <a:rPr lang="en-US" dirty="0">
                <a:latin typeface="Courier New"/>
                <a:cs typeface="Courier New"/>
              </a:rPr>
              <a:t> </a:t>
            </a:r>
            <a:r>
              <a:rPr lang="en-US" dirty="0"/>
              <a:t>- An immediate slot function call</a:t>
            </a:r>
          </a:p>
          <a:p>
            <a:r>
              <a:rPr lang="en-US" dirty="0">
                <a:latin typeface="Courier New"/>
                <a:cs typeface="Courier New"/>
              </a:rPr>
              <a:t>Qt::</a:t>
            </a:r>
            <a:r>
              <a:rPr lang="en-US" dirty="0" err="1">
                <a:latin typeface="Courier New"/>
                <a:cs typeface="Courier New"/>
              </a:rPr>
              <a:t>QueuedConnection</a:t>
            </a:r>
            <a:r>
              <a:rPr lang="en-US" dirty="0">
                <a:latin typeface="Courier New"/>
                <a:cs typeface="Courier New"/>
              </a:rPr>
              <a:t> </a:t>
            </a:r>
            <a:r>
              <a:rPr lang="en-US" dirty="0"/>
              <a:t>– A delayed function call</a:t>
            </a:r>
          </a:p>
          <a:p>
            <a:pPr lvl="1"/>
            <a:r>
              <a:rPr lang="en-US" dirty="0"/>
              <a:t>Signaling object sends an event to the receiving object </a:t>
            </a:r>
          </a:p>
          <a:p>
            <a:endParaRPr lang="en-US" dirty="0"/>
          </a:p>
          <a:p>
            <a:r>
              <a:rPr lang="en-US" dirty="0">
                <a:latin typeface="Courier New"/>
                <a:cs typeface="Courier New"/>
              </a:rPr>
              <a:t>Qt::</a:t>
            </a:r>
            <a:r>
              <a:rPr lang="en-US" dirty="0" err="1">
                <a:latin typeface="Courier New"/>
                <a:cs typeface="Courier New"/>
              </a:rPr>
              <a:t>BlockingQueuedConnection</a:t>
            </a:r>
            <a:r>
              <a:rPr lang="en-US" dirty="0">
                <a:latin typeface="Courier New"/>
                <a:cs typeface="Courier New"/>
              </a:rPr>
              <a:t> </a:t>
            </a:r>
            <a:r>
              <a:rPr lang="en-US" dirty="0"/>
              <a:t>– Signaling thread blocks, until the slot is executed  </a:t>
            </a:r>
          </a:p>
          <a:p>
            <a:pPr lvl="1"/>
            <a:endParaRPr lang="en-US" dirty="0"/>
          </a:p>
          <a:p>
            <a:r>
              <a:rPr lang="en-US" dirty="0">
                <a:latin typeface="Courier New"/>
                <a:cs typeface="Courier New"/>
              </a:rPr>
              <a:t>Qt::</a:t>
            </a:r>
            <a:r>
              <a:rPr lang="en-US" dirty="0" err="1">
                <a:latin typeface="Courier New"/>
                <a:cs typeface="Courier New"/>
              </a:rPr>
              <a:t>UniqueConnection</a:t>
            </a:r>
            <a:r>
              <a:rPr lang="en-US" dirty="0">
                <a:latin typeface="Courier New"/>
                <a:cs typeface="Courier New"/>
              </a:rPr>
              <a:t> </a:t>
            </a:r>
            <a:r>
              <a:rPr lang="en-US" dirty="0"/>
              <a:t>– Prevents multiple instances of the same connection</a:t>
            </a:r>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57</a:t>
            </a:fld>
            <a:endParaRPr lang="en-US" dirty="0"/>
          </a:p>
        </p:txBody>
      </p:sp>
      <p:sp>
        <p:nvSpPr>
          <p:cNvPr id="3" name="Title 2"/>
          <p:cNvSpPr>
            <a:spLocks noGrp="1"/>
          </p:cNvSpPr>
          <p:nvPr>
            <p:ph type="title"/>
          </p:nvPr>
        </p:nvSpPr>
        <p:spPr/>
        <p:txBody>
          <a:bodyPr/>
          <a:lstStyle/>
          <a:p>
            <a:r>
              <a:rPr lang="en-US" dirty="0"/>
              <a:t>Connection Types</a:t>
            </a:r>
          </a:p>
        </p:txBody>
      </p:sp>
      <p:sp>
        <p:nvSpPr>
          <p:cNvPr id="8" name="TextBox 7"/>
          <p:cNvSpPr txBox="1"/>
          <p:nvPr/>
        </p:nvSpPr>
        <p:spPr>
          <a:xfrm>
            <a:off x="8253528" y="332660"/>
            <a:ext cx="3670496" cy="307777"/>
          </a:xfrm>
          <a:prstGeom prst="rect">
            <a:avLst/>
          </a:prstGeom>
          <a:noFill/>
        </p:spPr>
        <p:txBody>
          <a:bodyPr wrap="square" rtlCol="0">
            <a:spAutoFit/>
          </a:bodyPr>
          <a:lstStyle/>
          <a:p>
            <a:pPr algn="r"/>
            <a:r>
              <a:rPr lang="en-US" sz="1400" dirty="0"/>
              <a:t>Demo: </a:t>
            </a:r>
            <a:r>
              <a:rPr lang="en-US" sz="1400" dirty="0" err="1"/>
              <a:t>delayedInit</a:t>
            </a:r>
            <a:endParaRPr lang="en-US" sz="1400" dirty="0"/>
          </a:p>
        </p:txBody>
      </p:sp>
      <p:sp>
        <p:nvSpPr>
          <p:cNvPr id="10" name="Footer Placeholder 3">
            <a:extLst>
              <a:ext uri="{FF2B5EF4-FFF2-40B4-BE49-F238E27FC236}">
                <a16:creationId xmlns:a16="http://schemas.microsoft.com/office/drawing/2014/main" id="{55F4718A-4A4F-B247-8EA3-133DA0CD2DAF}"/>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4139502576"/>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Disconnect everything connected to an object’s signals</a:t>
            </a:r>
          </a:p>
          <a:p>
            <a:pPr lvl="1"/>
            <a:r>
              <a:rPr lang="en-US" dirty="0">
                <a:latin typeface="Courier New"/>
                <a:cs typeface="Courier New"/>
              </a:rPr>
              <a:t>disconnect(</a:t>
            </a:r>
            <a:r>
              <a:rPr lang="en-US" dirty="0" err="1">
                <a:latin typeface="Courier New"/>
                <a:cs typeface="Courier New"/>
              </a:rPr>
              <a:t>senderObject</a:t>
            </a:r>
            <a:r>
              <a:rPr lang="en-US" dirty="0">
                <a:latin typeface="Courier New"/>
                <a:cs typeface="Courier New"/>
              </a:rPr>
              <a:t>, 0, 0, 0); // </a:t>
            </a:r>
            <a:r>
              <a:rPr lang="en-US" dirty="0">
                <a:solidFill>
                  <a:srgbClr val="000000"/>
                </a:solidFill>
                <a:latin typeface="Courier New"/>
                <a:cs typeface="Courier New"/>
              </a:rPr>
              <a:t>sender (cannot be 0), signal, receiver, slot</a:t>
            </a:r>
            <a:endParaRPr lang="en-US" dirty="0">
              <a:latin typeface="Courier New"/>
              <a:cs typeface="Courier New"/>
            </a:endParaRPr>
          </a:p>
          <a:p>
            <a:r>
              <a:rPr lang="en-US" dirty="0"/>
              <a:t>Disconnect everything connected to a specific signal</a:t>
            </a:r>
          </a:p>
          <a:p>
            <a:pPr lvl="1"/>
            <a:r>
              <a:rPr lang="en-US" dirty="0">
                <a:solidFill>
                  <a:srgbClr val="1E1B18"/>
                </a:solidFill>
                <a:latin typeface="Courier New"/>
                <a:cs typeface="Courier New"/>
              </a:rPr>
              <a:t>disconnect(</a:t>
            </a:r>
            <a:r>
              <a:rPr lang="en-US" dirty="0" err="1">
                <a:solidFill>
                  <a:srgbClr val="1E1B18"/>
                </a:solidFill>
                <a:latin typeface="Courier New"/>
                <a:cs typeface="Courier New"/>
              </a:rPr>
              <a:t>senderObject</a:t>
            </a:r>
            <a:r>
              <a:rPr lang="en-US" dirty="0">
                <a:solidFill>
                  <a:srgbClr val="1E1B18"/>
                </a:solidFill>
                <a:latin typeface="Courier New"/>
                <a:cs typeface="Courier New"/>
              </a:rPr>
              <a:t>, &amp;Object::</a:t>
            </a:r>
            <a:r>
              <a:rPr lang="en-US" dirty="0" err="1">
                <a:solidFill>
                  <a:srgbClr val="1E1B18"/>
                </a:solidFill>
                <a:latin typeface="Courier New"/>
                <a:cs typeface="Courier New"/>
              </a:rPr>
              <a:t>theSignal</a:t>
            </a:r>
            <a:r>
              <a:rPr lang="en-US" dirty="0">
                <a:solidFill>
                  <a:srgbClr val="1E1B18"/>
                </a:solidFill>
                <a:latin typeface="Courier New"/>
                <a:cs typeface="Courier New"/>
              </a:rPr>
              <a:t>, 0, 0);</a:t>
            </a:r>
            <a:endParaRPr lang="en-US" dirty="0">
              <a:solidFill>
                <a:srgbClr val="1E1B18"/>
              </a:solidFill>
            </a:endParaRPr>
          </a:p>
          <a:p>
            <a:r>
              <a:rPr lang="en-US" dirty="0"/>
              <a:t>Disconnect a specific receiver</a:t>
            </a:r>
          </a:p>
          <a:p>
            <a:pPr lvl="1"/>
            <a:r>
              <a:rPr lang="en-US" dirty="0">
                <a:solidFill>
                  <a:srgbClr val="1E1B18"/>
                </a:solidFill>
                <a:latin typeface="Courier New"/>
                <a:cs typeface="Courier New"/>
              </a:rPr>
              <a:t>disconnect(</a:t>
            </a:r>
            <a:r>
              <a:rPr lang="en-US" dirty="0" err="1">
                <a:solidFill>
                  <a:srgbClr val="1E1B18"/>
                </a:solidFill>
                <a:latin typeface="Courier New"/>
                <a:cs typeface="Courier New"/>
              </a:rPr>
              <a:t>senderObject</a:t>
            </a:r>
            <a:r>
              <a:rPr lang="en-US" dirty="0">
                <a:solidFill>
                  <a:srgbClr val="1E1B18"/>
                </a:solidFill>
                <a:latin typeface="Courier New"/>
                <a:cs typeface="Courier New"/>
              </a:rPr>
              <a:t>, 0, receiver, 0);</a:t>
            </a:r>
            <a:endParaRPr lang="en-US" dirty="0">
              <a:solidFill>
                <a:srgbClr val="1E1B18"/>
              </a:solidFill>
            </a:endParaRPr>
          </a:p>
          <a:p>
            <a:r>
              <a:rPr lang="en-US" dirty="0"/>
              <a:t>Disconnect a specific connection</a:t>
            </a:r>
          </a:p>
          <a:p>
            <a:pPr lvl="1"/>
            <a:r>
              <a:rPr lang="en-US" dirty="0">
                <a:solidFill>
                  <a:srgbClr val="000000"/>
                </a:solidFill>
                <a:latin typeface="Courier New"/>
                <a:cs typeface="Courier New"/>
              </a:rPr>
              <a:t>disconnect(</a:t>
            </a:r>
            <a:r>
              <a:rPr lang="en-US" dirty="0" err="1">
                <a:solidFill>
                  <a:srgbClr val="1E1B18"/>
                </a:solidFill>
                <a:latin typeface="Courier New"/>
                <a:cs typeface="Courier New"/>
              </a:rPr>
              <a:t>senderObject</a:t>
            </a:r>
            <a:r>
              <a:rPr lang="en-US" dirty="0">
                <a:solidFill>
                  <a:srgbClr val="1E1B18"/>
                </a:solidFill>
                <a:latin typeface="Courier New"/>
                <a:cs typeface="Courier New"/>
              </a:rPr>
              <a:t>, &amp;Object::</a:t>
            </a:r>
            <a:r>
              <a:rPr lang="en-US" dirty="0" err="1">
                <a:solidFill>
                  <a:srgbClr val="1E1B18"/>
                </a:solidFill>
                <a:latin typeface="Courier New"/>
                <a:cs typeface="Courier New"/>
              </a:rPr>
              <a:t>theSignal</a:t>
            </a:r>
            <a:r>
              <a:rPr lang="en-US" dirty="0">
                <a:solidFill>
                  <a:srgbClr val="1E1B18"/>
                </a:solidFill>
                <a:latin typeface="Courier New"/>
                <a:cs typeface="Courier New"/>
              </a:rPr>
              <a:t>, receiver, &amp;Object::</a:t>
            </a:r>
            <a:r>
              <a:rPr lang="en-US" dirty="0" err="1">
                <a:solidFill>
                  <a:srgbClr val="1E1B18"/>
                </a:solidFill>
                <a:latin typeface="Courier New"/>
                <a:cs typeface="Courier New"/>
              </a:rPr>
              <a:t>theSlot</a:t>
            </a:r>
            <a:r>
              <a:rPr lang="en-US" dirty="0">
                <a:solidFill>
                  <a:srgbClr val="1E1B18"/>
                </a:solidFill>
                <a:latin typeface="Courier New"/>
                <a:cs typeface="Courier New"/>
              </a:rPr>
              <a:t>);</a:t>
            </a:r>
            <a:endParaRPr lang="en-US" dirty="0">
              <a:solidFill>
                <a:srgbClr val="1E1B18"/>
              </a:solidFill>
            </a:endParaRPr>
          </a:p>
          <a:p>
            <a:pPr indent="0">
              <a:buNone/>
            </a:pPr>
            <a:endParaRPr lang="en-US" dirty="0">
              <a:solidFill>
                <a:srgbClr val="1E1B18"/>
              </a:solidFill>
            </a:endParaRPr>
          </a:p>
          <a:p>
            <a:r>
              <a:rPr lang="en-US" dirty="0"/>
              <a:t>If connected to lambda expressions, use the following overloaded version of the </a:t>
            </a:r>
            <a:r>
              <a:rPr lang="en-US" dirty="0">
                <a:latin typeface="Courier New"/>
                <a:cs typeface="Courier New"/>
              </a:rPr>
              <a:t>disconnect()</a:t>
            </a:r>
            <a:r>
              <a:rPr lang="en-US" dirty="0"/>
              <a:t> function: </a:t>
            </a:r>
          </a:p>
          <a:p>
            <a:pPr lvl="1"/>
            <a:r>
              <a:rPr lang="en-US" dirty="0" err="1">
                <a:latin typeface="Courier New"/>
                <a:cs typeface="Courier New"/>
              </a:rPr>
              <a:t>bool</a:t>
            </a:r>
            <a:r>
              <a:rPr lang="en-US" dirty="0">
                <a:latin typeface="Courier New"/>
                <a:cs typeface="Courier New"/>
              </a:rPr>
              <a:t> </a:t>
            </a:r>
            <a:r>
              <a:rPr lang="en-US" dirty="0" err="1">
                <a:latin typeface="Courier New"/>
                <a:cs typeface="Courier New"/>
              </a:rPr>
              <a:t>QObject</a:t>
            </a:r>
            <a:r>
              <a:rPr lang="en-US" dirty="0">
                <a:latin typeface="Courier New"/>
                <a:cs typeface="Courier New"/>
              </a:rPr>
              <a:t>::disconnect(</a:t>
            </a:r>
            <a:r>
              <a:rPr lang="en-US" dirty="0" err="1">
                <a:latin typeface="Courier New"/>
                <a:cs typeface="Courier New"/>
              </a:rPr>
              <a:t>const</a:t>
            </a:r>
            <a:r>
              <a:rPr lang="en-US" dirty="0">
                <a:latin typeface="Courier New"/>
                <a:cs typeface="Courier New"/>
              </a:rPr>
              <a:t> </a:t>
            </a:r>
            <a:r>
              <a:rPr lang="en-US" dirty="0" err="1">
                <a:latin typeface="Courier New"/>
                <a:cs typeface="Courier New"/>
              </a:rPr>
              <a:t>QMetaObject</a:t>
            </a:r>
            <a:r>
              <a:rPr lang="en-US" dirty="0">
                <a:latin typeface="Courier New"/>
                <a:cs typeface="Courier New"/>
              </a:rPr>
              <a:t>::Connection &amp;connection);</a:t>
            </a:r>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58</a:t>
            </a:fld>
            <a:endParaRPr lang="en-US" dirty="0"/>
          </a:p>
        </p:txBody>
      </p:sp>
      <p:sp>
        <p:nvSpPr>
          <p:cNvPr id="3" name="Title 2"/>
          <p:cNvSpPr>
            <a:spLocks noGrp="1"/>
          </p:cNvSpPr>
          <p:nvPr>
            <p:ph type="title"/>
          </p:nvPr>
        </p:nvSpPr>
        <p:spPr/>
        <p:txBody>
          <a:bodyPr/>
          <a:lstStyle/>
          <a:p>
            <a:r>
              <a:rPr lang="en-US" dirty="0"/>
              <a:t>Disconnecting Signals</a:t>
            </a:r>
          </a:p>
        </p:txBody>
      </p:sp>
      <p:sp>
        <p:nvSpPr>
          <p:cNvPr id="7" name="Footer Placeholder 3">
            <a:extLst>
              <a:ext uri="{FF2B5EF4-FFF2-40B4-BE49-F238E27FC236}">
                <a16:creationId xmlns:a16="http://schemas.microsoft.com/office/drawing/2014/main" id="{B242F6DE-C5DB-C542-AE3C-757ECCAA840E}"/>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399362945"/>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lnSpc>
                <a:spcPct val="90000"/>
              </a:lnSpc>
            </a:pPr>
            <a:r>
              <a:rPr lang="en-US" dirty="0"/>
              <a:t>Data members of </a:t>
            </a:r>
            <a:r>
              <a:rPr lang="en-US" dirty="0" err="1">
                <a:latin typeface="Courier New" pitchFamily="49" charset="0"/>
              </a:rPr>
              <a:t>QObject</a:t>
            </a:r>
            <a:r>
              <a:rPr lang="en-US" dirty="0"/>
              <a:t>-derived classes can be exposed as </a:t>
            </a:r>
            <a:r>
              <a:rPr lang="en-US" b="1" i="1" dirty="0"/>
              <a:t>properties</a:t>
            </a:r>
          </a:p>
          <a:p>
            <a:pPr lvl="1">
              <a:lnSpc>
                <a:spcPct val="90000"/>
              </a:lnSpc>
            </a:pPr>
            <a:r>
              <a:rPr lang="en-US" dirty="0"/>
              <a:t>Used by some Qt frameworks (property animations, QML, style sheets)</a:t>
            </a:r>
          </a:p>
          <a:p>
            <a:pPr>
              <a:lnSpc>
                <a:spcPct val="90000"/>
              </a:lnSpc>
            </a:pPr>
            <a:r>
              <a:rPr lang="en-US" dirty="0"/>
              <a:t>Properties are defined in class declarations using the </a:t>
            </a:r>
            <a:r>
              <a:rPr lang="en-US" dirty="0">
                <a:latin typeface="Courier New" pitchFamily="49" charset="0"/>
              </a:rPr>
              <a:t>Q_PROPERTY</a:t>
            </a:r>
            <a:r>
              <a:rPr lang="en-US" dirty="0"/>
              <a:t> macro:</a:t>
            </a:r>
            <a:endParaRPr lang="en-US" dirty="0">
              <a:latin typeface="Courier New" pitchFamily="49" charset="0"/>
            </a:endParaRPr>
          </a:p>
          <a:p>
            <a:pPr lvl="1">
              <a:lnSpc>
                <a:spcPct val="90000"/>
              </a:lnSpc>
              <a:buFontTx/>
              <a:buNone/>
            </a:pPr>
            <a:r>
              <a:rPr lang="en-US" dirty="0">
                <a:latin typeface="Courier New" pitchFamily="49" charset="0"/>
              </a:rPr>
              <a:t>Q_PROPERTY(</a:t>
            </a:r>
            <a:r>
              <a:rPr lang="en-US" dirty="0" err="1">
                <a:latin typeface="Courier New" pitchFamily="49" charset="0"/>
              </a:rPr>
              <a:t>QString</a:t>
            </a:r>
            <a:r>
              <a:rPr lang="en-US" dirty="0">
                <a:latin typeface="Courier New" pitchFamily="49" charset="0"/>
              </a:rPr>
              <a:t> title READ title WRITE </a:t>
            </a:r>
            <a:r>
              <a:rPr lang="en-US" dirty="0" err="1">
                <a:latin typeface="Courier New" pitchFamily="49" charset="0"/>
              </a:rPr>
              <a:t>setTitle</a:t>
            </a:r>
            <a:r>
              <a:rPr lang="en-US" dirty="0">
                <a:latin typeface="Courier New" pitchFamily="49" charset="0"/>
              </a:rPr>
              <a:t>)</a:t>
            </a:r>
          </a:p>
          <a:p>
            <a:pPr lvl="1">
              <a:lnSpc>
                <a:spcPct val="90000"/>
              </a:lnSpc>
              <a:buFontTx/>
              <a:buNone/>
            </a:pPr>
            <a:r>
              <a:rPr lang="en-US" dirty="0">
                <a:latin typeface="Courier New" pitchFamily="49" charset="0"/>
              </a:rPr>
              <a:t>Q_PROPERTY(</a:t>
            </a:r>
            <a:r>
              <a:rPr lang="en-US" dirty="0" err="1">
                <a:latin typeface="Courier New" pitchFamily="49" charset="0"/>
              </a:rPr>
              <a:t>bool</a:t>
            </a:r>
            <a:r>
              <a:rPr lang="en-US" dirty="0">
                <a:latin typeface="Courier New" pitchFamily="49" charset="0"/>
              </a:rPr>
              <a:t> enabled MEMBER </a:t>
            </a:r>
            <a:r>
              <a:rPr lang="en-US" dirty="0" err="1">
                <a:latin typeface="Courier New" pitchFamily="49" charset="0"/>
              </a:rPr>
              <a:t>m_enabled</a:t>
            </a:r>
            <a:r>
              <a:rPr lang="en-US" dirty="0">
                <a:latin typeface="Courier New" pitchFamily="49" charset="0"/>
              </a:rPr>
              <a:t>)// Additionally either READ or WRITE </a:t>
            </a:r>
          </a:p>
          <a:p>
            <a:pPr lvl="1">
              <a:lnSpc>
                <a:spcPct val="90000"/>
              </a:lnSpc>
              <a:buFontTx/>
              <a:buNone/>
            </a:pPr>
            <a:r>
              <a:rPr lang="en-US" dirty="0">
                <a:latin typeface="Courier New" pitchFamily="49" charset="0"/>
              </a:rPr>
              <a:t>// can be provided but not both  </a:t>
            </a:r>
          </a:p>
          <a:p>
            <a:pPr lvl="1">
              <a:lnSpc>
                <a:spcPct val="90000"/>
              </a:lnSpc>
            </a:pPr>
            <a:endParaRPr lang="en-US" dirty="0"/>
          </a:p>
          <a:p>
            <a:pPr>
              <a:lnSpc>
                <a:spcPct val="90000"/>
              </a:lnSpc>
            </a:pPr>
            <a:r>
              <a:rPr lang="en-US" dirty="0"/>
              <a:t>Properties can be accessed using base class functions</a:t>
            </a:r>
          </a:p>
          <a:p>
            <a:pPr lvl="1">
              <a:lnSpc>
                <a:spcPct val="90000"/>
              </a:lnSpc>
            </a:pPr>
            <a:r>
              <a:rPr lang="en-US" dirty="0" err="1">
                <a:latin typeface="Courier New" pitchFamily="49" charset="0"/>
              </a:rPr>
              <a:t>QObject</a:t>
            </a:r>
            <a:r>
              <a:rPr lang="en-US" dirty="0">
                <a:latin typeface="Courier New" pitchFamily="49" charset="0"/>
              </a:rPr>
              <a:t>::property()</a:t>
            </a:r>
            <a:r>
              <a:rPr lang="en-US" dirty="0"/>
              <a:t> and </a:t>
            </a:r>
            <a:r>
              <a:rPr lang="en-US" dirty="0" err="1">
                <a:latin typeface="Courier New" pitchFamily="49" charset="0"/>
              </a:rPr>
              <a:t>QObject</a:t>
            </a:r>
            <a:r>
              <a:rPr lang="en-US" dirty="0">
                <a:latin typeface="Courier New" pitchFamily="49" charset="0"/>
              </a:rPr>
              <a:t>::</a:t>
            </a:r>
            <a:r>
              <a:rPr lang="en-US" dirty="0" err="1">
                <a:latin typeface="Courier New" pitchFamily="49" charset="0"/>
              </a:rPr>
              <a:t>setProperty</a:t>
            </a:r>
            <a:r>
              <a:rPr lang="en-US" dirty="0">
                <a:latin typeface="Courier New" pitchFamily="49" charset="0"/>
              </a:rPr>
              <a:t>()</a:t>
            </a:r>
          </a:p>
          <a:p>
            <a:pPr lvl="1">
              <a:lnSpc>
                <a:spcPct val="90000"/>
              </a:lnSpc>
            </a:pPr>
            <a:r>
              <a:rPr lang="en-US" b="1" dirty="0"/>
              <a:t>No need to know the exact type of the target object!</a:t>
            </a:r>
          </a:p>
          <a:p>
            <a:pPr lvl="1">
              <a:lnSpc>
                <a:spcPct val="90000"/>
              </a:lnSpc>
            </a:pPr>
            <a:r>
              <a:rPr lang="en-US" dirty="0"/>
              <a:t>If the property named in </a:t>
            </a:r>
            <a:r>
              <a:rPr lang="en-US" dirty="0" err="1">
                <a:latin typeface="Courier New" pitchFamily="49" charset="0"/>
              </a:rPr>
              <a:t>QObject</a:t>
            </a:r>
            <a:r>
              <a:rPr lang="en-US" dirty="0">
                <a:latin typeface="Courier New" pitchFamily="49" charset="0"/>
              </a:rPr>
              <a:t>::</a:t>
            </a:r>
            <a:r>
              <a:rPr lang="en-US" dirty="0" err="1">
                <a:latin typeface="Courier New" pitchFamily="49" charset="0"/>
              </a:rPr>
              <a:t>setProperty</a:t>
            </a:r>
            <a:r>
              <a:rPr lang="en-US" dirty="0">
                <a:latin typeface="Courier New" pitchFamily="49" charset="0"/>
              </a:rPr>
              <a:t>()</a:t>
            </a:r>
            <a:r>
              <a:rPr lang="en-US" dirty="0"/>
              <a:t> does not exist, it will be dynamically added to the object at run-time (</a:t>
            </a:r>
            <a:r>
              <a:rPr lang="en-US" u="sng" dirty="0"/>
              <a:t>dynamic property</a:t>
            </a:r>
            <a:r>
              <a:rPr lang="en-US" dirty="0"/>
              <a:t>)</a:t>
            </a:r>
          </a:p>
          <a:p>
            <a:pPr lvl="1">
              <a:lnSpc>
                <a:spcPct val="90000"/>
              </a:lnSpc>
            </a:pPr>
            <a:endParaRPr lang="en-US" dirty="0"/>
          </a:p>
          <a:p>
            <a:pPr>
              <a:lnSpc>
                <a:spcPct val="90000"/>
              </a:lnSpc>
            </a:pPr>
            <a:r>
              <a:rPr lang="en-US" dirty="0"/>
              <a:t>Properties may have other attributes: NOTIFY, SCRIPTABLE, DESIGNABLE, MEMBER, FINAL</a:t>
            </a:r>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59</a:t>
            </a:fld>
            <a:endParaRPr lang="en-US" dirty="0"/>
          </a:p>
        </p:txBody>
      </p:sp>
      <p:sp>
        <p:nvSpPr>
          <p:cNvPr id="3" name="Title 2"/>
          <p:cNvSpPr>
            <a:spLocks noGrp="1"/>
          </p:cNvSpPr>
          <p:nvPr>
            <p:ph type="title"/>
          </p:nvPr>
        </p:nvSpPr>
        <p:spPr/>
        <p:txBody>
          <a:bodyPr/>
          <a:lstStyle/>
          <a:p>
            <a:r>
              <a:rPr lang="en-US" dirty="0" err="1"/>
              <a:t>Qt</a:t>
            </a:r>
            <a:r>
              <a:rPr lang="en-US" dirty="0"/>
              <a:t> Property System</a:t>
            </a:r>
          </a:p>
        </p:txBody>
      </p:sp>
      <p:sp>
        <p:nvSpPr>
          <p:cNvPr id="7" name="Footer Placeholder 3">
            <a:extLst>
              <a:ext uri="{FF2B5EF4-FFF2-40B4-BE49-F238E27FC236}">
                <a16:creationId xmlns:a16="http://schemas.microsoft.com/office/drawing/2014/main" id="{560254B1-F371-D94F-B6ED-B04F1C89E1D7}"/>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92352885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683D178-98AA-4574-9EAA-8EB007C55176}" type="slidenum">
              <a:rPr lang="en-US" smtClean="0"/>
              <a:pPr/>
              <a:t>6</a:t>
            </a:fld>
            <a:endParaRPr lang="en-US"/>
          </a:p>
        </p:txBody>
      </p:sp>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2" name="Title 1"/>
          <p:cNvSpPr>
            <a:spLocks noGrp="1"/>
          </p:cNvSpPr>
          <p:nvPr>
            <p:ph type="title"/>
          </p:nvPr>
        </p:nvSpPr>
        <p:spPr/>
        <p:txBody>
          <a:bodyPr/>
          <a:lstStyle/>
          <a:p>
            <a:r>
              <a:rPr lang="en-US"/>
              <a:t>The Qt Company at a Glance</a:t>
            </a:r>
          </a:p>
        </p:txBody>
      </p:sp>
      <p:sp>
        <p:nvSpPr>
          <p:cNvPr id="9" name="TextBox 8"/>
          <p:cNvSpPr txBox="1"/>
          <p:nvPr/>
        </p:nvSpPr>
        <p:spPr>
          <a:xfrm>
            <a:off x="1199456" y="2021790"/>
            <a:ext cx="1872207" cy="830997"/>
          </a:xfrm>
          <a:prstGeom prst="rect">
            <a:avLst/>
          </a:prstGeom>
          <a:noFill/>
        </p:spPr>
        <p:txBody>
          <a:bodyPr wrap="square" lIns="0" tIns="0" rIns="0" bIns="0" rtlCol="0">
            <a:noAutofit/>
          </a:bodyPr>
          <a:lstStyle/>
          <a:p>
            <a:r>
              <a:rPr lang="en-US" sz="4000" spc="-150">
                <a:solidFill>
                  <a:schemeClr val="bg1"/>
                </a:solidFill>
              </a:rPr>
              <a:t>32,4</a:t>
            </a:r>
            <a:r>
              <a:rPr lang="en-US" sz="2800">
                <a:solidFill>
                  <a:schemeClr val="bg1"/>
                </a:solidFill>
              </a:rPr>
              <a:t> </a:t>
            </a:r>
            <a:r>
              <a:rPr lang="en-US" sz="1400">
                <a:solidFill>
                  <a:schemeClr val="bg1"/>
                </a:solidFill>
              </a:rPr>
              <a:t>M€</a:t>
            </a:r>
          </a:p>
          <a:p>
            <a:r>
              <a:rPr lang="en-US" sz="1400">
                <a:solidFill>
                  <a:schemeClr val="bg1"/>
                </a:solidFill>
              </a:rPr>
              <a:t>2016 Revenue</a:t>
            </a:r>
          </a:p>
        </p:txBody>
      </p:sp>
      <p:sp>
        <p:nvSpPr>
          <p:cNvPr id="12" name="TextBox 11"/>
          <p:cNvSpPr txBox="1"/>
          <p:nvPr/>
        </p:nvSpPr>
        <p:spPr>
          <a:xfrm>
            <a:off x="1271464" y="3461653"/>
            <a:ext cx="1800200" cy="830997"/>
          </a:xfrm>
          <a:prstGeom prst="rect">
            <a:avLst/>
          </a:prstGeom>
          <a:noFill/>
        </p:spPr>
        <p:txBody>
          <a:bodyPr wrap="square" lIns="0" tIns="0" rIns="0" bIns="0" rtlCol="0">
            <a:noAutofit/>
          </a:bodyPr>
          <a:lstStyle/>
          <a:p>
            <a:r>
              <a:rPr lang="en-US" sz="4000" spc="-150">
                <a:solidFill>
                  <a:schemeClr val="bg1"/>
                </a:solidFill>
              </a:rPr>
              <a:t>20</a:t>
            </a:r>
            <a:r>
              <a:rPr lang="en-US" sz="2800">
                <a:solidFill>
                  <a:schemeClr val="bg1"/>
                </a:solidFill>
              </a:rPr>
              <a:t> </a:t>
            </a:r>
            <a:r>
              <a:rPr lang="en-US" sz="1400">
                <a:solidFill>
                  <a:schemeClr val="bg1"/>
                </a:solidFill>
              </a:rPr>
              <a:t>%</a:t>
            </a:r>
          </a:p>
          <a:p>
            <a:r>
              <a:rPr lang="en-US" sz="1400">
                <a:solidFill>
                  <a:schemeClr val="bg1"/>
                </a:solidFill>
              </a:rPr>
              <a:t>2016 YoY Growth</a:t>
            </a:r>
          </a:p>
        </p:txBody>
      </p:sp>
      <p:sp>
        <p:nvSpPr>
          <p:cNvPr id="13" name="TextBox 12"/>
          <p:cNvSpPr txBox="1"/>
          <p:nvPr/>
        </p:nvSpPr>
        <p:spPr>
          <a:xfrm>
            <a:off x="1343472" y="4902259"/>
            <a:ext cx="1728191" cy="830997"/>
          </a:xfrm>
          <a:prstGeom prst="rect">
            <a:avLst/>
          </a:prstGeom>
          <a:noFill/>
        </p:spPr>
        <p:txBody>
          <a:bodyPr wrap="square" lIns="0" tIns="0" rIns="0" bIns="0" rtlCol="0">
            <a:noAutofit/>
          </a:bodyPr>
          <a:lstStyle/>
          <a:p>
            <a:r>
              <a:rPr lang="nn-NO" sz="4000" spc="-150">
                <a:solidFill>
                  <a:schemeClr val="bg1"/>
                </a:solidFill>
              </a:rPr>
              <a:t>21</a:t>
            </a:r>
            <a:r>
              <a:rPr lang="en-US" sz="4000" spc="-150">
                <a:solidFill>
                  <a:schemeClr val="bg1"/>
                </a:solidFill>
              </a:rPr>
              <a:t> </a:t>
            </a:r>
            <a:r>
              <a:rPr lang="en-US" sz="1400">
                <a:solidFill>
                  <a:schemeClr val="bg1"/>
                </a:solidFill>
              </a:rPr>
              <a:t>years company history </a:t>
            </a:r>
          </a:p>
          <a:p>
            <a:endParaRPr lang="en-US" sz="1400">
              <a:solidFill>
                <a:schemeClr val="bg1"/>
              </a:solidFill>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863752" y="1844824"/>
            <a:ext cx="4608514" cy="2595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a:xfrm>
            <a:off x="3719736" y="5521007"/>
            <a:ext cx="4752528" cy="0"/>
          </a:xfrm>
          <a:prstGeom prst="straightConnector1">
            <a:avLst/>
          </a:prstGeom>
          <a:ln w="38100" cap="rnd">
            <a:solidFill>
              <a:schemeClr val="bg1"/>
            </a:solidFill>
            <a:tailEnd type="arrow" w="med" len="sm"/>
          </a:ln>
        </p:spPr>
        <p:style>
          <a:lnRef idx="1">
            <a:schemeClr val="accent1"/>
          </a:lnRef>
          <a:fillRef idx="0">
            <a:schemeClr val="accent1"/>
          </a:fillRef>
          <a:effectRef idx="0">
            <a:schemeClr val="accent1"/>
          </a:effectRef>
          <a:fontRef idx="minor">
            <a:schemeClr val="tx1"/>
          </a:fontRef>
        </p:style>
      </p:cxnSp>
      <p:sp>
        <p:nvSpPr>
          <p:cNvPr id="19" name="Oval 18"/>
          <p:cNvSpPr>
            <a:spLocks noChangeAspect="1"/>
          </p:cNvSpPr>
          <p:nvPr/>
        </p:nvSpPr>
        <p:spPr>
          <a:xfrm>
            <a:off x="4439817" y="3057072"/>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7" name="Oval 26"/>
          <p:cNvSpPr/>
          <p:nvPr/>
        </p:nvSpPr>
        <p:spPr>
          <a:xfrm>
            <a:off x="3935760" y="5376991"/>
            <a:ext cx="288032" cy="2880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i-FI" sz="800">
                <a:solidFill>
                  <a:schemeClr val="tx1"/>
                </a:solidFill>
              </a:rPr>
              <a:t>1995</a:t>
            </a:r>
          </a:p>
        </p:txBody>
      </p:sp>
      <p:cxnSp>
        <p:nvCxnSpPr>
          <p:cNvPr id="30" name="Straight Connector 29"/>
          <p:cNvCxnSpPr/>
          <p:nvPr/>
        </p:nvCxnSpPr>
        <p:spPr>
          <a:xfrm>
            <a:off x="3359150" y="1844675"/>
            <a:ext cx="0" cy="4321175"/>
          </a:xfrm>
          <a:prstGeom prst="line">
            <a:avLst/>
          </a:prstGeom>
          <a:ln w="3175">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832850" y="1844675"/>
            <a:ext cx="0" cy="4321175"/>
          </a:xfrm>
          <a:prstGeom prst="line">
            <a:avLst/>
          </a:prstGeom>
          <a:ln w="3175">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03712" y="4725144"/>
            <a:ext cx="5184576" cy="0"/>
          </a:xfrm>
          <a:prstGeom prst="line">
            <a:avLst/>
          </a:prstGeom>
          <a:ln w="3175">
            <a:solidFill>
              <a:srgbClr val="FFFFFF">
                <a:alpha val="50196"/>
              </a:srgbClr>
            </a:solidFill>
          </a:ln>
        </p:spPr>
        <p:style>
          <a:lnRef idx="1">
            <a:schemeClr val="accent1"/>
          </a:lnRef>
          <a:fillRef idx="0">
            <a:schemeClr val="accent1"/>
          </a:fillRef>
          <a:effectRef idx="0">
            <a:schemeClr val="accent1"/>
          </a:effectRef>
          <a:fontRef idx="minor">
            <a:schemeClr val="tx1"/>
          </a:fontRef>
        </p:style>
      </p:cxnSp>
      <p:sp>
        <p:nvSpPr>
          <p:cNvPr id="37" name="Oval 36"/>
          <p:cNvSpPr>
            <a:spLocks noChangeAspect="1"/>
          </p:cNvSpPr>
          <p:nvPr/>
        </p:nvSpPr>
        <p:spPr>
          <a:xfrm>
            <a:off x="6096001" y="2561038"/>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9" name="Oval 38"/>
          <p:cNvSpPr>
            <a:spLocks noChangeAspect="1"/>
          </p:cNvSpPr>
          <p:nvPr/>
        </p:nvSpPr>
        <p:spPr>
          <a:xfrm>
            <a:off x="6272022" y="2533044"/>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0" name="Oval 39"/>
          <p:cNvSpPr>
            <a:spLocks noChangeAspect="1"/>
          </p:cNvSpPr>
          <p:nvPr/>
        </p:nvSpPr>
        <p:spPr>
          <a:xfrm>
            <a:off x="6359967" y="2561038"/>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1" name="Oval 40"/>
          <p:cNvSpPr>
            <a:spLocks noChangeAspect="1"/>
          </p:cNvSpPr>
          <p:nvPr/>
        </p:nvSpPr>
        <p:spPr>
          <a:xfrm>
            <a:off x="6144058" y="2728930"/>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2" name="Oval 41"/>
          <p:cNvSpPr>
            <a:spLocks noChangeAspect="1"/>
          </p:cNvSpPr>
          <p:nvPr/>
        </p:nvSpPr>
        <p:spPr>
          <a:xfrm>
            <a:off x="7500169" y="2841048"/>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3" name="Oval 42"/>
          <p:cNvSpPr>
            <a:spLocks noChangeAspect="1"/>
          </p:cNvSpPr>
          <p:nvPr/>
        </p:nvSpPr>
        <p:spPr>
          <a:xfrm>
            <a:off x="7652652" y="2913056"/>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4" name="Oval 43"/>
          <p:cNvSpPr>
            <a:spLocks noChangeAspect="1"/>
          </p:cNvSpPr>
          <p:nvPr/>
        </p:nvSpPr>
        <p:spPr>
          <a:xfrm>
            <a:off x="7572177" y="3057072"/>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5" name="Oval 44"/>
          <p:cNvSpPr>
            <a:spLocks noChangeAspect="1"/>
          </p:cNvSpPr>
          <p:nvPr/>
        </p:nvSpPr>
        <p:spPr>
          <a:xfrm>
            <a:off x="7788201" y="2965009"/>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6" name="Oval 45"/>
          <p:cNvSpPr>
            <a:spLocks noChangeAspect="1"/>
          </p:cNvSpPr>
          <p:nvPr/>
        </p:nvSpPr>
        <p:spPr>
          <a:xfrm>
            <a:off x="6271216" y="2464964"/>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8" name="TextBox 47"/>
          <p:cNvSpPr txBox="1"/>
          <p:nvPr/>
        </p:nvSpPr>
        <p:spPr>
          <a:xfrm>
            <a:off x="3503712" y="3501008"/>
            <a:ext cx="1296144" cy="830997"/>
          </a:xfrm>
          <a:prstGeom prst="rect">
            <a:avLst/>
          </a:prstGeom>
          <a:noFill/>
        </p:spPr>
        <p:txBody>
          <a:bodyPr wrap="square" lIns="0" tIns="0" rIns="0" bIns="0" rtlCol="0">
            <a:noAutofit/>
          </a:bodyPr>
          <a:lstStyle/>
          <a:p>
            <a:r>
              <a:rPr lang="en-US" sz="4000" spc="-150">
                <a:solidFill>
                  <a:schemeClr val="bg1"/>
                </a:solidFill>
              </a:rPr>
              <a:t>&gt;250</a:t>
            </a:r>
            <a:br>
              <a:rPr lang="en-US" sz="1400">
                <a:solidFill>
                  <a:schemeClr val="bg1"/>
                </a:solidFill>
              </a:rPr>
            </a:br>
            <a:r>
              <a:rPr lang="en-US" sz="1400">
                <a:solidFill>
                  <a:schemeClr val="bg1"/>
                </a:solidFill>
              </a:rPr>
              <a:t>Professionals</a:t>
            </a:r>
            <a:br>
              <a:rPr lang="en-US" sz="1400">
                <a:solidFill>
                  <a:schemeClr val="bg1"/>
                </a:solidFill>
              </a:rPr>
            </a:br>
            <a:r>
              <a:rPr lang="en-US" sz="1400">
                <a:solidFill>
                  <a:schemeClr val="bg1"/>
                </a:solidFill>
              </a:rPr>
              <a:t>in ten countries</a:t>
            </a:r>
          </a:p>
        </p:txBody>
      </p:sp>
      <p:sp>
        <p:nvSpPr>
          <p:cNvPr id="49" name="TextBox 48"/>
          <p:cNvSpPr txBox="1"/>
          <p:nvPr/>
        </p:nvSpPr>
        <p:spPr>
          <a:xfrm>
            <a:off x="9912424" y="2021790"/>
            <a:ext cx="1728714" cy="830997"/>
          </a:xfrm>
          <a:prstGeom prst="rect">
            <a:avLst/>
          </a:prstGeom>
          <a:noFill/>
        </p:spPr>
        <p:txBody>
          <a:bodyPr wrap="square" lIns="0" tIns="0" rIns="0" bIns="0" rtlCol="0">
            <a:noAutofit/>
          </a:bodyPr>
          <a:lstStyle/>
          <a:p>
            <a:r>
              <a:rPr lang="en-US" sz="4000" spc="-150">
                <a:solidFill>
                  <a:schemeClr val="bg1"/>
                </a:solidFill>
              </a:rPr>
              <a:t>&gt;5000</a:t>
            </a:r>
            <a:br>
              <a:rPr lang="en-US" sz="1400">
                <a:solidFill>
                  <a:schemeClr val="bg1"/>
                </a:solidFill>
              </a:rPr>
            </a:br>
            <a:r>
              <a:rPr lang="en-US" sz="1400">
                <a:solidFill>
                  <a:schemeClr val="bg1"/>
                </a:solidFill>
              </a:rPr>
              <a:t>Customers</a:t>
            </a:r>
          </a:p>
        </p:txBody>
      </p:sp>
      <p:sp>
        <p:nvSpPr>
          <p:cNvPr id="50" name="TextBox 49"/>
          <p:cNvSpPr txBox="1"/>
          <p:nvPr/>
        </p:nvSpPr>
        <p:spPr>
          <a:xfrm>
            <a:off x="9912424" y="3462099"/>
            <a:ext cx="1728714" cy="830997"/>
          </a:xfrm>
          <a:prstGeom prst="rect">
            <a:avLst/>
          </a:prstGeom>
          <a:noFill/>
        </p:spPr>
        <p:txBody>
          <a:bodyPr wrap="square" lIns="0" tIns="0" rIns="0" bIns="0" rtlCol="0">
            <a:noAutofit/>
          </a:bodyPr>
          <a:lstStyle/>
          <a:p>
            <a:r>
              <a:rPr lang="en-US" sz="4000" spc="-150">
                <a:solidFill>
                  <a:schemeClr val="bg1"/>
                </a:solidFill>
              </a:rPr>
              <a:t>&gt;70</a:t>
            </a:r>
            <a:r>
              <a:rPr lang="en-US" sz="1400" spc="-150">
                <a:solidFill>
                  <a:schemeClr val="bg1"/>
                </a:solidFill>
              </a:rPr>
              <a:t> </a:t>
            </a:r>
          </a:p>
          <a:p>
            <a:r>
              <a:rPr lang="en-US" sz="1400">
                <a:solidFill>
                  <a:schemeClr val="bg1"/>
                </a:solidFill>
              </a:rPr>
              <a:t>Industries </a:t>
            </a:r>
          </a:p>
        </p:txBody>
      </p:sp>
      <p:sp>
        <p:nvSpPr>
          <p:cNvPr id="51" name="TextBox 50"/>
          <p:cNvSpPr txBox="1"/>
          <p:nvPr/>
        </p:nvSpPr>
        <p:spPr>
          <a:xfrm>
            <a:off x="9912424" y="4902259"/>
            <a:ext cx="1728714" cy="830997"/>
          </a:xfrm>
          <a:prstGeom prst="rect">
            <a:avLst/>
          </a:prstGeom>
          <a:noFill/>
        </p:spPr>
        <p:txBody>
          <a:bodyPr wrap="square" lIns="0" tIns="0" rIns="0" bIns="0" rtlCol="0">
            <a:noAutofit/>
          </a:bodyPr>
          <a:lstStyle/>
          <a:p>
            <a:r>
              <a:rPr lang="fi-FI" sz="4000" spc="-150">
                <a:solidFill>
                  <a:schemeClr val="bg1"/>
                </a:solidFill>
              </a:rPr>
              <a:t>&gt;1</a:t>
            </a:r>
            <a:r>
              <a:rPr lang="en-US" sz="1400">
                <a:solidFill>
                  <a:schemeClr val="bg1"/>
                </a:solidFill>
              </a:rPr>
              <a:t>M</a:t>
            </a:r>
          </a:p>
          <a:p>
            <a:r>
              <a:rPr lang="en-US" sz="1400">
                <a:solidFill>
                  <a:schemeClr val="bg1"/>
                </a:solidFill>
              </a:rPr>
              <a:t>Developers</a:t>
            </a:r>
          </a:p>
        </p:txBody>
      </p:sp>
      <p:cxnSp>
        <p:nvCxnSpPr>
          <p:cNvPr id="56" name="Straight Connector 55"/>
          <p:cNvCxnSpPr/>
          <p:nvPr/>
        </p:nvCxnSpPr>
        <p:spPr>
          <a:xfrm>
            <a:off x="9120336" y="4724400"/>
            <a:ext cx="2520802" cy="0"/>
          </a:xfrm>
          <a:prstGeom prst="line">
            <a:avLst/>
          </a:prstGeom>
          <a:ln w="3175">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120336" y="3284538"/>
            <a:ext cx="2520802" cy="0"/>
          </a:xfrm>
          <a:prstGeom prst="line">
            <a:avLst/>
          </a:prstGeom>
          <a:ln w="3175">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50863" y="4724400"/>
            <a:ext cx="2520802" cy="0"/>
          </a:xfrm>
          <a:prstGeom prst="line">
            <a:avLst/>
          </a:prstGeom>
          <a:ln w="3175">
            <a:solidFill>
              <a:srgbClr val="FFFFFF">
                <a:alpha val="5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50863" y="3284538"/>
            <a:ext cx="2520802" cy="0"/>
          </a:xfrm>
          <a:prstGeom prst="line">
            <a:avLst/>
          </a:prstGeom>
          <a:ln w="3175">
            <a:solidFill>
              <a:srgbClr val="FFFFFF">
                <a:alpha val="50196"/>
              </a:srgbClr>
            </a:solidFill>
          </a:ln>
        </p:spPr>
        <p:style>
          <a:lnRef idx="1">
            <a:schemeClr val="accent1"/>
          </a:lnRef>
          <a:fillRef idx="0">
            <a:schemeClr val="accent1"/>
          </a:fillRef>
          <a:effectRef idx="0">
            <a:schemeClr val="accent1"/>
          </a:effectRef>
          <a:fontRef idx="minor">
            <a:schemeClr val="tx1"/>
          </a:fontRef>
        </p:style>
      </p:cxnSp>
      <p:sp>
        <p:nvSpPr>
          <p:cNvPr id="62" name="Freeform 7"/>
          <p:cNvSpPr>
            <a:spLocks noChangeAspect="1" noEditPoints="1"/>
          </p:cNvSpPr>
          <p:nvPr/>
        </p:nvSpPr>
        <p:spPr bwMode="auto">
          <a:xfrm>
            <a:off x="3575720" y="2852936"/>
            <a:ext cx="504000" cy="530966"/>
          </a:xfrm>
          <a:custGeom>
            <a:avLst/>
            <a:gdLst>
              <a:gd name="T0" fmla="*/ 111 w 542"/>
              <a:gd name="T1" fmla="*/ 562 h 571"/>
              <a:gd name="T2" fmla="*/ 39 w 542"/>
              <a:gd name="T3" fmla="*/ 547 h 571"/>
              <a:gd name="T4" fmla="*/ 14 w 542"/>
              <a:gd name="T5" fmla="*/ 521 h 571"/>
              <a:gd name="T6" fmla="*/ 0 w 542"/>
              <a:gd name="T7" fmla="*/ 426 h 571"/>
              <a:gd name="T8" fmla="*/ 15 w 542"/>
              <a:gd name="T9" fmla="*/ 387 h 571"/>
              <a:gd name="T10" fmla="*/ 38 w 542"/>
              <a:gd name="T11" fmla="*/ 365 h 571"/>
              <a:gd name="T12" fmla="*/ 145 w 542"/>
              <a:gd name="T13" fmla="*/ 328 h 571"/>
              <a:gd name="T14" fmla="*/ 168 w 542"/>
              <a:gd name="T15" fmla="*/ 301 h 571"/>
              <a:gd name="T16" fmla="*/ 156 w 542"/>
              <a:gd name="T17" fmla="*/ 261 h 571"/>
              <a:gd name="T18" fmla="*/ 137 w 542"/>
              <a:gd name="T19" fmla="*/ 242 h 571"/>
              <a:gd name="T20" fmla="*/ 130 w 542"/>
              <a:gd name="T21" fmla="*/ 167 h 571"/>
              <a:gd name="T22" fmla="*/ 139 w 542"/>
              <a:gd name="T23" fmla="*/ 149 h 571"/>
              <a:gd name="T24" fmla="*/ 143 w 542"/>
              <a:gd name="T25" fmla="*/ 81 h 571"/>
              <a:gd name="T26" fmla="*/ 166 w 542"/>
              <a:gd name="T27" fmla="*/ 39 h 571"/>
              <a:gd name="T28" fmla="*/ 200 w 542"/>
              <a:gd name="T29" fmla="*/ 15 h 571"/>
              <a:gd name="T30" fmla="*/ 240 w 542"/>
              <a:gd name="T31" fmla="*/ 3 h 571"/>
              <a:gd name="T32" fmla="*/ 300 w 542"/>
              <a:gd name="T33" fmla="*/ 3 h 571"/>
              <a:gd name="T34" fmla="*/ 363 w 542"/>
              <a:gd name="T35" fmla="*/ 29 h 571"/>
              <a:gd name="T36" fmla="*/ 391 w 542"/>
              <a:gd name="T37" fmla="*/ 61 h 571"/>
              <a:gd name="T38" fmla="*/ 400 w 542"/>
              <a:gd name="T39" fmla="*/ 121 h 571"/>
              <a:gd name="T40" fmla="*/ 406 w 542"/>
              <a:gd name="T41" fmla="*/ 155 h 571"/>
              <a:gd name="T42" fmla="*/ 411 w 542"/>
              <a:gd name="T43" fmla="*/ 177 h 571"/>
              <a:gd name="T44" fmla="*/ 396 w 542"/>
              <a:gd name="T45" fmla="*/ 254 h 571"/>
              <a:gd name="T46" fmla="*/ 381 w 542"/>
              <a:gd name="T47" fmla="*/ 283 h 571"/>
              <a:gd name="T48" fmla="*/ 364 w 542"/>
              <a:gd name="T49" fmla="*/ 311 h 571"/>
              <a:gd name="T50" fmla="*/ 432 w 542"/>
              <a:gd name="T51" fmla="*/ 338 h 571"/>
              <a:gd name="T52" fmla="*/ 511 w 542"/>
              <a:gd name="T53" fmla="*/ 371 h 571"/>
              <a:gd name="T54" fmla="*/ 537 w 542"/>
              <a:gd name="T55" fmla="*/ 406 h 571"/>
              <a:gd name="T56" fmla="*/ 535 w 542"/>
              <a:gd name="T57" fmla="*/ 501 h 571"/>
              <a:gd name="T58" fmla="*/ 522 w 542"/>
              <a:gd name="T59" fmla="*/ 529 h 571"/>
              <a:gd name="T60" fmla="*/ 493 w 542"/>
              <a:gd name="T61" fmla="*/ 551 h 571"/>
              <a:gd name="T62" fmla="*/ 350 w 542"/>
              <a:gd name="T63" fmla="*/ 569 h 571"/>
              <a:gd name="T64" fmla="*/ 188 w 542"/>
              <a:gd name="T65" fmla="*/ 215 h 571"/>
              <a:gd name="T66" fmla="*/ 200 w 542"/>
              <a:gd name="T67" fmla="*/ 231 h 571"/>
              <a:gd name="T68" fmla="*/ 216 w 542"/>
              <a:gd name="T69" fmla="*/ 282 h 571"/>
              <a:gd name="T70" fmla="*/ 233 w 542"/>
              <a:gd name="T71" fmla="*/ 342 h 571"/>
              <a:gd name="T72" fmla="*/ 216 w 542"/>
              <a:gd name="T73" fmla="*/ 364 h 571"/>
              <a:gd name="T74" fmla="*/ 114 w 542"/>
              <a:gd name="T75" fmla="*/ 386 h 571"/>
              <a:gd name="T76" fmla="*/ 53 w 542"/>
              <a:gd name="T77" fmla="*/ 416 h 571"/>
              <a:gd name="T78" fmla="*/ 53 w 542"/>
              <a:gd name="T79" fmla="*/ 491 h 571"/>
              <a:gd name="T80" fmla="*/ 62 w 542"/>
              <a:gd name="T81" fmla="*/ 505 h 571"/>
              <a:gd name="T82" fmla="*/ 168 w 542"/>
              <a:gd name="T83" fmla="*/ 519 h 571"/>
              <a:gd name="T84" fmla="*/ 372 w 542"/>
              <a:gd name="T85" fmla="*/ 519 h 571"/>
              <a:gd name="T86" fmla="*/ 478 w 542"/>
              <a:gd name="T87" fmla="*/ 505 h 571"/>
              <a:gd name="T88" fmla="*/ 494 w 542"/>
              <a:gd name="T89" fmla="*/ 432 h 571"/>
              <a:gd name="T90" fmla="*/ 482 w 542"/>
              <a:gd name="T91" fmla="*/ 410 h 571"/>
              <a:gd name="T92" fmla="*/ 388 w 542"/>
              <a:gd name="T93" fmla="*/ 376 h 571"/>
              <a:gd name="T94" fmla="*/ 316 w 542"/>
              <a:gd name="T95" fmla="*/ 359 h 571"/>
              <a:gd name="T96" fmla="*/ 308 w 542"/>
              <a:gd name="T97" fmla="*/ 338 h 571"/>
              <a:gd name="T98" fmla="*/ 327 w 542"/>
              <a:gd name="T99" fmla="*/ 280 h 571"/>
              <a:gd name="T100" fmla="*/ 340 w 542"/>
              <a:gd name="T101" fmla="*/ 231 h 571"/>
              <a:gd name="T102" fmla="*/ 352 w 542"/>
              <a:gd name="T103" fmla="*/ 215 h 571"/>
              <a:gd name="T104" fmla="*/ 353 w 542"/>
              <a:gd name="T105" fmla="*/ 180 h 571"/>
              <a:gd name="T106" fmla="*/ 348 w 542"/>
              <a:gd name="T107" fmla="*/ 162 h 571"/>
              <a:gd name="T108" fmla="*/ 350 w 542"/>
              <a:gd name="T109" fmla="*/ 90 h 571"/>
              <a:gd name="T110" fmla="*/ 333 w 542"/>
              <a:gd name="T111" fmla="*/ 67 h 571"/>
              <a:gd name="T112" fmla="*/ 281 w 542"/>
              <a:gd name="T113" fmla="*/ 49 h 571"/>
              <a:gd name="T114" fmla="*/ 222 w 542"/>
              <a:gd name="T115" fmla="*/ 58 h 571"/>
              <a:gd name="T116" fmla="*/ 197 w 542"/>
              <a:gd name="T117" fmla="*/ 77 h 571"/>
              <a:gd name="T118" fmla="*/ 188 w 542"/>
              <a:gd name="T119" fmla="*/ 104 h 571"/>
              <a:gd name="T120" fmla="*/ 192 w 542"/>
              <a:gd name="T121" fmla="*/ 168 h 571"/>
              <a:gd name="T122" fmla="*/ 182 w 542"/>
              <a:gd name="T123" fmla="*/ 18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2" h="571">
                <a:moveTo>
                  <a:pt x="270" y="571"/>
                </a:moveTo>
                <a:lnTo>
                  <a:pt x="244" y="571"/>
                </a:lnTo>
                <a:lnTo>
                  <a:pt x="217" y="570"/>
                </a:lnTo>
                <a:lnTo>
                  <a:pt x="190" y="569"/>
                </a:lnTo>
                <a:lnTo>
                  <a:pt x="164" y="567"/>
                </a:lnTo>
                <a:lnTo>
                  <a:pt x="111" y="562"/>
                </a:lnTo>
                <a:lnTo>
                  <a:pt x="85" y="558"/>
                </a:lnTo>
                <a:lnTo>
                  <a:pt x="58" y="554"/>
                </a:lnTo>
                <a:lnTo>
                  <a:pt x="53" y="553"/>
                </a:lnTo>
                <a:lnTo>
                  <a:pt x="48" y="551"/>
                </a:lnTo>
                <a:lnTo>
                  <a:pt x="44" y="549"/>
                </a:lnTo>
                <a:lnTo>
                  <a:pt x="39" y="547"/>
                </a:lnTo>
                <a:lnTo>
                  <a:pt x="35" y="544"/>
                </a:lnTo>
                <a:lnTo>
                  <a:pt x="30" y="541"/>
                </a:lnTo>
                <a:lnTo>
                  <a:pt x="27" y="537"/>
                </a:lnTo>
                <a:lnTo>
                  <a:pt x="23" y="533"/>
                </a:lnTo>
                <a:lnTo>
                  <a:pt x="16" y="525"/>
                </a:lnTo>
                <a:lnTo>
                  <a:pt x="14" y="521"/>
                </a:lnTo>
                <a:lnTo>
                  <a:pt x="11" y="516"/>
                </a:lnTo>
                <a:lnTo>
                  <a:pt x="8" y="506"/>
                </a:lnTo>
                <a:lnTo>
                  <a:pt x="6" y="501"/>
                </a:lnTo>
                <a:lnTo>
                  <a:pt x="6" y="496"/>
                </a:lnTo>
                <a:lnTo>
                  <a:pt x="0" y="437"/>
                </a:lnTo>
                <a:lnTo>
                  <a:pt x="0" y="426"/>
                </a:lnTo>
                <a:lnTo>
                  <a:pt x="1" y="416"/>
                </a:lnTo>
                <a:lnTo>
                  <a:pt x="2" y="411"/>
                </a:lnTo>
                <a:lnTo>
                  <a:pt x="4" y="406"/>
                </a:lnTo>
                <a:lnTo>
                  <a:pt x="6" y="401"/>
                </a:lnTo>
                <a:lnTo>
                  <a:pt x="9" y="396"/>
                </a:lnTo>
                <a:lnTo>
                  <a:pt x="15" y="387"/>
                </a:lnTo>
                <a:lnTo>
                  <a:pt x="18" y="382"/>
                </a:lnTo>
                <a:lnTo>
                  <a:pt x="22" y="378"/>
                </a:lnTo>
                <a:lnTo>
                  <a:pt x="25" y="374"/>
                </a:lnTo>
                <a:lnTo>
                  <a:pt x="30" y="371"/>
                </a:lnTo>
                <a:lnTo>
                  <a:pt x="34" y="368"/>
                </a:lnTo>
                <a:lnTo>
                  <a:pt x="38" y="365"/>
                </a:lnTo>
                <a:lnTo>
                  <a:pt x="55" y="358"/>
                </a:lnTo>
                <a:lnTo>
                  <a:pt x="73" y="351"/>
                </a:lnTo>
                <a:lnTo>
                  <a:pt x="90" y="344"/>
                </a:lnTo>
                <a:lnTo>
                  <a:pt x="108" y="338"/>
                </a:lnTo>
                <a:lnTo>
                  <a:pt x="126" y="333"/>
                </a:lnTo>
                <a:lnTo>
                  <a:pt x="145" y="328"/>
                </a:lnTo>
                <a:lnTo>
                  <a:pt x="163" y="324"/>
                </a:lnTo>
                <a:lnTo>
                  <a:pt x="182" y="321"/>
                </a:lnTo>
                <a:lnTo>
                  <a:pt x="181" y="315"/>
                </a:lnTo>
                <a:lnTo>
                  <a:pt x="176" y="311"/>
                </a:lnTo>
                <a:lnTo>
                  <a:pt x="172" y="306"/>
                </a:lnTo>
                <a:lnTo>
                  <a:pt x="168" y="301"/>
                </a:lnTo>
                <a:lnTo>
                  <a:pt x="165" y="296"/>
                </a:lnTo>
                <a:lnTo>
                  <a:pt x="162" y="291"/>
                </a:lnTo>
                <a:lnTo>
                  <a:pt x="160" y="286"/>
                </a:lnTo>
                <a:lnTo>
                  <a:pt x="158" y="281"/>
                </a:lnTo>
                <a:lnTo>
                  <a:pt x="157" y="275"/>
                </a:lnTo>
                <a:lnTo>
                  <a:pt x="156" y="261"/>
                </a:lnTo>
                <a:lnTo>
                  <a:pt x="152" y="259"/>
                </a:lnTo>
                <a:lnTo>
                  <a:pt x="148" y="257"/>
                </a:lnTo>
                <a:lnTo>
                  <a:pt x="145" y="254"/>
                </a:lnTo>
                <a:lnTo>
                  <a:pt x="142" y="250"/>
                </a:lnTo>
                <a:lnTo>
                  <a:pt x="139" y="246"/>
                </a:lnTo>
                <a:lnTo>
                  <a:pt x="137" y="242"/>
                </a:lnTo>
                <a:lnTo>
                  <a:pt x="136" y="238"/>
                </a:lnTo>
                <a:lnTo>
                  <a:pt x="135" y="235"/>
                </a:lnTo>
                <a:lnTo>
                  <a:pt x="135" y="233"/>
                </a:lnTo>
                <a:lnTo>
                  <a:pt x="129" y="177"/>
                </a:lnTo>
                <a:lnTo>
                  <a:pt x="129" y="171"/>
                </a:lnTo>
                <a:lnTo>
                  <a:pt x="130" y="167"/>
                </a:lnTo>
                <a:lnTo>
                  <a:pt x="130" y="164"/>
                </a:lnTo>
                <a:lnTo>
                  <a:pt x="132" y="161"/>
                </a:lnTo>
                <a:lnTo>
                  <a:pt x="133" y="158"/>
                </a:lnTo>
                <a:lnTo>
                  <a:pt x="135" y="155"/>
                </a:lnTo>
                <a:lnTo>
                  <a:pt x="137" y="152"/>
                </a:lnTo>
                <a:lnTo>
                  <a:pt x="139" y="149"/>
                </a:lnTo>
                <a:lnTo>
                  <a:pt x="143" y="146"/>
                </a:lnTo>
                <a:lnTo>
                  <a:pt x="141" y="130"/>
                </a:lnTo>
                <a:lnTo>
                  <a:pt x="140" y="111"/>
                </a:lnTo>
                <a:lnTo>
                  <a:pt x="140" y="100"/>
                </a:lnTo>
                <a:lnTo>
                  <a:pt x="141" y="87"/>
                </a:lnTo>
                <a:lnTo>
                  <a:pt x="143" y="81"/>
                </a:lnTo>
                <a:lnTo>
                  <a:pt x="145" y="74"/>
                </a:lnTo>
                <a:lnTo>
                  <a:pt x="150" y="61"/>
                </a:lnTo>
                <a:lnTo>
                  <a:pt x="153" y="55"/>
                </a:lnTo>
                <a:lnTo>
                  <a:pt x="158" y="48"/>
                </a:lnTo>
                <a:lnTo>
                  <a:pt x="163" y="42"/>
                </a:lnTo>
                <a:lnTo>
                  <a:pt x="166" y="39"/>
                </a:lnTo>
                <a:lnTo>
                  <a:pt x="169" y="36"/>
                </a:lnTo>
                <a:lnTo>
                  <a:pt x="173" y="32"/>
                </a:lnTo>
                <a:lnTo>
                  <a:pt x="178" y="28"/>
                </a:lnTo>
                <a:lnTo>
                  <a:pt x="183" y="25"/>
                </a:lnTo>
                <a:lnTo>
                  <a:pt x="189" y="21"/>
                </a:lnTo>
                <a:lnTo>
                  <a:pt x="200" y="15"/>
                </a:lnTo>
                <a:lnTo>
                  <a:pt x="206" y="12"/>
                </a:lnTo>
                <a:lnTo>
                  <a:pt x="213" y="10"/>
                </a:lnTo>
                <a:lnTo>
                  <a:pt x="219" y="8"/>
                </a:lnTo>
                <a:lnTo>
                  <a:pt x="226" y="6"/>
                </a:lnTo>
                <a:lnTo>
                  <a:pt x="233" y="4"/>
                </a:lnTo>
                <a:lnTo>
                  <a:pt x="240" y="3"/>
                </a:lnTo>
                <a:lnTo>
                  <a:pt x="248" y="2"/>
                </a:lnTo>
                <a:lnTo>
                  <a:pt x="255" y="1"/>
                </a:lnTo>
                <a:lnTo>
                  <a:pt x="262" y="1"/>
                </a:lnTo>
                <a:lnTo>
                  <a:pt x="270" y="0"/>
                </a:lnTo>
                <a:lnTo>
                  <a:pt x="285" y="1"/>
                </a:lnTo>
                <a:lnTo>
                  <a:pt x="300" y="3"/>
                </a:lnTo>
                <a:lnTo>
                  <a:pt x="314" y="6"/>
                </a:lnTo>
                <a:lnTo>
                  <a:pt x="321" y="8"/>
                </a:lnTo>
                <a:lnTo>
                  <a:pt x="328" y="10"/>
                </a:lnTo>
                <a:lnTo>
                  <a:pt x="340" y="15"/>
                </a:lnTo>
                <a:lnTo>
                  <a:pt x="352" y="21"/>
                </a:lnTo>
                <a:lnTo>
                  <a:pt x="363" y="29"/>
                </a:lnTo>
                <a:lnTo>
                  <a:pt x="368" y="33"/>
                </a:lnTo>
                <a:lnTo>
                  <a:pt x="372" y="37"/>
                </a:lnTo>
                <a:lnTo>
                  <a:pt x="378" y="43"/>
                </a:lnTo>
                <a:lnTo>
                  <a:pt x="383" y="49"/>
                </a:lnTo>
                <a:lnTo>
                  <a:pt x="387" y="55"/>
                </a:lnTo>
                <a:lnTo>
                  <a:pt x="391" y="61"/>
                </a:lnTo>
                <a:lnTo>
                  <a:pt x="394" y="68"/>
                </a:lnTo>
                <a:lnTo>
                  <a:pt x="396" y="74"/>
                </a:lnTo>
                <a:lnTo>
                  <a:pt x="399" y="87"/>
                </a:lnTo>
                <a:lnTo>
                  <a:pt x="401" y="100"/>
                </a:lnTo>
                <a:lnTo>
                  <a:pt x="401" y="111"/>
                </a:lnTo>
                <a:lnTo>
                  <a:pt x="400" y="121"/>
                </a:lnTo>
                <a:lnTo>
                  <a:pt x="400" y="130"/>
                </a:lnTo>
                <a:lnTo>
                  <a:pt x="399" y="134"/>
                </a:lnTo>
                <a:lnTo>
                  <a:pt x="398" y="146"/>
                </a:lnTo>
                <a:lnTo>
                  <a:pt x="401" y="149"/>
                </a:lnTo>
                <a:lnTo>
                  <a:pt x="403" y="152"/>
                </a:lnTo>
                <a:lnTo>
                  <a:pt x="406" y="155"/>
                </a:lnTo>
                <a:lnTo>
                  <a:pt x="407" y="158"/>
                </a:lnTo>
                <a:lnTo>
                  <a:pt x="409" y="161"/>
                </a:lnTo>
                <a:lnTo>
                  <a:pt x="410" y="164"/>
                </a:lnTo>
                <a:lnTo>
                  <a:pt x="411" y="167"/>
                </a:lnTo>
                <a:lnTo>
                  <a:pt x="411" y="171"/>
                </a:lnTo>
                <a:lnTo>
                  <a:pt x="411" y="177"/>
                </a:lnTo>
                <a:lnTo>
                  <a:pt x="405" y="233"/>
                </a:lnTo>
                <a:lnTo>
                  <a:pt x="404" y="238"/>
                </a:lnTo>
                <a:lnTo>
                  <a:pt x="403" y="242"/>
                </a:lnTo>
                <a:lnTo>
                  <a:pt x="401" y="246"/>
                </a:lnTo>
                <a:lnTo>
                  <a:pt x="399" y="250"/>
                </a:lnTo>
                <a:lnTo>
                  <a:pt x="396" y="254"/>
                </a:lnTo>
                <a:lnTo>
                  <a:pt x="392" y="257"/>
                </a:lnTo>
                <a:lnTo>
                  <a:pt x="389" y="259"/>
                </a:lnTo>
                <a:lnTo>
                  <a:pt x="384" y="261"/>
                </a:lnTo>
                <a:lnTo>
                  <a:pt x="383" y="276"/>
                </a:lnTo>
                <a:lnTo>
                  <a:pt x="382" y="281"/>
                </a:lnTo>
                <a:lnTo>
                  <a:pt x="381" y="283"/>
                </a:lnTo>
                <a:lnTo>
                  <a:pt x="381" y="286"/>
                </a:lnTo>
                <a:lnTo>
                  <a:pt x="378" y="291"/>
                </a:lnTo>
                <a:lnTo>
                  <a:pt x="376" y="296"/>
                </a:lnTo>
                <a:lnTo>
                  <a:pt x="373" y="301"/>
                </a:lnTo>
                <a:lnTo>
                  <a:pt x="369" y="306"/>
                </a:lnTo>
                <a:lnTo>
                  <a:pt x="364" y="311"/>
                </a:lnTo>
                <a:lnTo>
                  <a:pt x="360" y="315"/>
                </a:lnTo>
                <a:lnTo>
                  <a:pt x="359" y="321"/>
                </a:lnTo>
                <a:lnTo>
                  <a:pt x="377" y="324"/>
                </a:lnTo>
                <a:lnTo>
                  <a:pt x="396" y="328"/>
                </a:lnTo>
                <a:lnTo>
                  <a:pt x="414" y="333"/>
                </a:lnTo>
                <a:lnTo>
                  <a:pt x="432" y="338"/>
                </a:lnTo>
                <a:lnTo>
                  <a:pt x="450" y="344"/>
                </a:lnTo>
                <a:lnTo>
                  <a:pt x="467" y="350"/>
                </a:lnTo>
                <a:lnTo>
                  <a:pt x="484" y="357"/>
                </a:lnTo>
                <a:lnTo>
                  <a:pt x="502" y="365"/>
                </a:lnTo>
                <a:lnTo>
                  <a:pt x="507" y="368"/>
                </a:lnTo>
                <a:lnTo>
                  <a:pt x="511" y="371"/>
                </a:lnTo>
                <a:lnTo>
                  <a:pt x="519" y="378"/>
                </a:lnTo>
                <a:lnTo>
                  <a:pt x="523" y="382"/>
                </a:lnTo>
                <a:lnTo>
                  <a:pt x="526" y="386"/>
                </a:lnTo>
                <a:lnTo>
                  <a:pt x="529" y="391"/>
                </a:lnTo>
                <a:lnTo>
                  <a:pt x="532" y="396"/>
                </a:lnTo>
                <a:lnTo>
                  <a:pt x="537" y="406"/>
                </a:lnTo>
                <a:lnTo>
                  <a:pt x="539" y="411"/>
                </a:lnTo>
                <a:lnTo>
                  <a:pt x="540" y="416"/>
                </a:lnTo>
                <a:lnTo>
                  <a:pt x="542" y="426"/>
                </a:lnTo>
                <a:lnTo>
                  <a:pt x="542" y="437"/>
                </a:lnTo>
                <a:lnTo>
                  <a:pt x="536" y="496"/>
                </a:lnTo>
                <a:lnTo>
                  <a:pt x="535" y="501"/>
                </a:lnTo>
                <a:lnTo>
                  <a:pt x="534" y="506"/>
                </a:lnTo>
                <a:lnTo>
                  <a:pt x="532" y="511"/>
                </a:lnTo>
                <a:lnTo>
                  <a:pt x="530" y="516"/>
                </a:lnTo>
                <a:lnTo>
                  <a:pt x="528" y="521"/>
                </a:lnTo>
                <a:lnTo>
                  <a:pt x="525" y="525"/>
                </a:lnTo>
                <a:lnTo>
                  <a:pt x="522" y="529"/>
                </a:lnTo>
                <a:lnTo>
                  <a:pt x="518" y="534"/>
                </a:lnTo>
                <a:lnTo>
                  <a:pt x="511" y="541"/>
                </a:lnTo>
                <a:lnTo>
                  <a:pt x="507" y="544"/>
                </a:lnTo>
                <a:lnTo>
                  <a:pt x="502" y="547"/>
                </a:lnTo>
                <a:lnTo>
                  <a:pt x="498" y="549"/>
                </a:lnTo>
                <a:lnTo>
                  <a:pt x="493" y="551"/>
                </a:lnTo>
                <a:lnTo>
                  <a:pt x="487" y="553"/>
                </a:lnTo>
                <a:lnTo>
                  <a:pt x="483" y="554"/>
                </a:lnTo>
                <a:lnTo>
                  <a:pt x="430" y="562"/>
                </a:lnTo>
                <a:lnTo>
                  <a:pt x="403" y="564"/>
                </a:lnTo>
                <a:lnTo>
                  <a:pt x="376" y="567"/>
                </a:lnTo>
                <a:lnTo>
                  <a:pt x="350" y="569"/>
                </a:lnTo>
                <a:lnTo>
                  <a:pt x="323" y="570"/>
                </a:lnTo>
                <a:lnTo>
                  <a:pt x="297" y="571"/>
                </a:lnTo>
                <a:lnTo>
                  <a:pt x="270" y="571"/>
                </a:lnTo>
                <a:close/>
                <a:moveTo>
                  <a:pt x="181" y="213"/>
                </a:moveTo>
                <a:lnTo>
                  <a:pt x="185" y="214"/>
                </a:lnTo>
                <a:lnTo>
                  <a:pt x="188" y="215"/>
                </a:lnTo>
                <a:lnTo>
                  <a:pt x="191" y="217"/>
                </a:lnTo>
                <a:lnTo>
                  <a:pt x="193" y="219"/>
                </a:lnTo>
                <a:lnTo>
                  <a:pt x="196" y="222"/>
                </a:lnTo>
                <a:lnTo>
                  <a:pt x="198" y="224"/>
                </a:lnTo>
                <a:lnTo>
                  <a:pt x="199" y="227"/>
                </a:lnTo>
                <a:lnTo>
                  <a:pt x="200" y="231"/>
                </a:lnTo>
                <a:lnTo>
                  <a:pt x="201" y="234"/>
                </a:lnTo>
                <a:lnTo>
                  <a:pt x="205" y="270"/>
                </a:lnTo>
                <a:lnTo>
                  <a:pt x="206" y="272"/>
                </a:lnTo>
                <a:lnTo>
                  <a:pt x="208" y="275"/>
                </a:lnTo>
                <a:lnTo>
                  <a:pt x="211" y="278"/>
                </a:lnTo>
                <a:lnTo>
                  <a:pt x="216" y="282"/>
                </a:lnTo>
                <a:lnTo>
                  <a:pt x="220" y="285"/>
                </a:lnTo>
                <a:lnTo>
                  <a:pt x="223" y="289"/>
                </a:lnTo>
                <a:lnTo>
                  <a:pt x="226" y="294"/>
                </a:lnTo>
                <a:lnTo>
                  <a:pt x="227" y="299"/>
                </a:lnTo>
                <a:lnTo>
                  <a:pt x="232" y="338"/>
                </a:lnTo>
                <a:lnTo>
                  <a:pt x="233" y="342"/>
                </a:lnTo>
                <a:lnTo>
                  <a:pt x="232" y="347"/>
                </a:lnTo>
                <a:lnTo>
                  <a:pt x="230" y="352"/>
                </a:lnTo>
                <a:lnTo>
                  <a:pt x="228" y="356"/>
                </a:lnTo>
                <a:lnTo>
                  <a:pt x="224" y="359"/>
                </a:lnTo>
                <a:lnTo>
                  <a:pt x="221" y="362"/>
                </a:lnTo>
                <a:lnTo>
                  <a:pt x="216" y="364"/>
                </a:lnTo>
                <a:lnTo>
                  <a:pt x="211" y="365"/>
                </a:lnTo>
                <a:lnTo>
                  <a:pt x="192" y="368"/>
                </a:lnTo>
                <a:lnTo>
                  <a:pt x="172" y="371"/>
                </a:lnTo>
                <a:lnTo>
                  <a:pt x="152" y="376"/>
                </a:lnTo>
                <a:lnTo>
                  <a:pt x="133" y="381"/>
                </a:lnTo>
                <a:lnTo>
                  <a:pt x="114" y="386"/>
                </a:lnTo>
                <a:lnTo>
                  <a:pt x="96" y="393"/>
                </a:lnTo>
                <a:lnTo>
                  <a:pt x="78" y="400"/>
                </a:lnTo>
                <a:lnTo>
                  <a:pt x="60" y="408"/>
                </a:lnTo>
                <a:lnTo>
                  <a:pt x="57" y="410"/>
                </a:lnTo>
                <a:lnTo>
                  <a:pt x="55" y="413"/>
                </a:lnTo>
                <a:lnTo>
                  <a:pt x="53" y="416"/>
                </a:lnTo>
                <a:lnTo>
                  <a:pt x="51" y="419"/>
                </a:lnTo>
                <a:lnTo>
                  <a:pt x="49" y="422"/>
                </a:lnTo>
                <a:lnTo>
                  <a:pt x="48" y="426"/>
                </a:lnTo>
                <a:lnTo>
                  <a:pt x="47" y="429"/>
                </a:lnTo>
                <a:lnTo>
                  <a:pt x="47" y="432"/>
                </a:lnTo>
                <a:lnTo>
                  <a:pt x="53" y="491"/>
                </a:lnTo>
                <a:lnTo>
                  <a:pt x="54" y="494"/>
                </a:lnTo>
                <a:lnTo>
                  <a:pt x="55" y="496"/>
                </a:lnTo>
                <a:lnTo>
                  <a:pt x="56" y="499"/>
                </a:lnTo>
                <a:lnTo>
                  <a:pt x="58" y="501"/>
                </a:lnTo>
                <a:lnTo>
                  <a:pt x="60" y="503"/>
                </a:lnTo>
                <a:lnTo>
                  <a:pt x="62" y="505"/>
                </a:lnTo>
                <a:lnTo>
                  <a:pt x="64" y="506"/>
                </a:lnTo>
                <a:lnTo>
                  <a:pt x="67" y="507"/>
                </a:lnTo>
                <a:lnTo>
                  <a:pt x="92" y="511"/>
                </a:lnTo>
                <a:lnTo>
                  <a:pt x="117" y="514"/>
                </a:lnTo>
                <a:lnTo>
                  <a:pt x="142" y="517"/>
                </a:lnTo>
                <a:lnTo>
                  <a:pt x="168" y="519"/>
                </a:lnTo>
                <a:lnTo>
                  <a:pt x="219" y="522"/>
                </a:lnTo>
                <a:lnTo>
                  <a:pt x="244" y="523"/>
                </a:lnTo>
                <a:lnTo>
                  <a:pt x="270" y="523"/>
                </a:lnTo>
                <a:lnTo>
                  <a:pt x="296" y="523"/>
                </a:lnTo>
                <a:lnTo>
                  <a:pt x="321" y="522"/>
                </a:lnTo>
                <a:lnTo>
                  <a:pt x="372" y="519"/>
                </a:lnTo>
                <a:lnTo>
                  <a:pt x="398" y="517"/>
                </a:lnTo>
                <a:lnTo>
                  <a:pt x="424" y="514"/>
                </a:lnTo>
                <a:lnTo>
                  <a:pt x="449" y="511"/>
                </a:lnTo>
                <a:lnTo>
                  <a:pt x="474" y="507"/>
                </a:lnTo>
                <a:lnTo>
                  <a:pt x="476" y="506"/>
                </a:lnTo>
                <a:lnTo>
                  <a:pt x="478" y="505"/>
                </a:lnTo>
                <a:lnTo>
                  <a:pt x="482" y="501"/>
                </a:lnTo>
                <a:lnTo>
                  <a:pt x="484" y="499"/>
                </a:lnTo>
                <a:lnTo>
                  <a:pt x="485" y="496"/>
                </a:lnTo>
                <a:lnTo>
                  <a:pt x="486" y="494"/>
                </a:lnTo>
                <a:lnTo>
                  <a:pt x="487" y="491"/>
                </a:lnTo>
                <a:lnTo>
                  <a:pt x="494" y="432"/>
                </a:lnTo>
                <a:lnTo>
                  <a:pt x="494" y="429"/>
                </a:lnTo>
                <a:lnTo>
                  <a:pt x="493" y="426"/>
                </a:lnTo>
                <a:lnTo>
                  <a:pt x="492" y="422"/>
                </a:lnTo>
                <a:lnTo>
                  <a:pt x="490" y="419"/>
                </a:lnTo>
                <a:lnTo>
                  <a:pt x="485" y="412"/>
                </a:lnTo>
                <a:lnTo>
                  <a:pt x="482" y="410"/>
                </a:lnTo>
                <a:lnTo>
                  <a:pt x="480" y="408"/>
                </a:lnTo>
                <a:lnTo>
                  <a:pt x="462" y="400"/>
                </a:lnTo>
                <a:lnTo>
                  <a:pt x="444" y="393"/>
                </a:lnTo>
                <a:lnTo>
                  <a:pt x="426" y="386"/>
                </a:lnTo>
                <a:lnTo>
                  <a:pt x="407" y="381"/>
                </a:lnTo>
                <a:lnTo>
                  <a:pt x="388" y="376"/>
                </a:lnTo>
                <a:lnTo>
                  <a:pt x="368" y="371"/>
                </a:lnTo>
                <a:lnTo>
                  <a:pt x="349" y="368"/>
                </a:lnTo>
                <a:lnTo>
                  <a:pt x="329" y="365"/>
                </a:lnTo>
                <a:lnTo>
                  <a:pt x="324" y="364"/>
                </a:lnTo>
                <a:lnTo>
                  <a:pt x="320" y="362"/>
                </a:lnTo>
                <a:lnTo>
                  <a:pt x="316" y="359"/>
                </a:lnTo>
                <a:lnTo>
                  <a:pt x="313" y="356"/>
                </a:lnTo>
                <a:lnTo>
                  <a:pt x="310" y="352"/>
                </a:lnTo>
                <a:lnTo>
                  <a:pt x="308" y="347"/>
                </a:lnTo>
                <a:lnTo>
                  <a:pt x="308" y="345"/>
                </a:lnTo>
                <a:lnTo>
                  <a:pt x="308" y="342"/>
                </a:lnTo>
                <a:lnTo>
                  <a:pt x="308" y="338"/>
                </a:lnTo>
                <a:lnTo>
                  <a:pt x="313" y="298"/>
                </a:lnTo>
                <a:lnTo>
                  <a:pt x="315" y="293"/>
                </a:lnTo>
                <a:lnTo>
                  <a:pt x="317" y="289"/>
                </a:lnTo>
                <a:lnTo>
                  <a:pt x="320" y="285"/>
                </a:lnTo>
                <a:lnTo>
                  <a:pt x="324" y="282"/>
                </a:lnTo>
                <a:lnTo>
                  <a:pt x="327" y="280"/>
                </a:lnTo>
                <a:lnTo>
                  <a:pt x="329" y="278"/>
                </a:lnTo>
                <a:lnTo>
                  <a:pt x="332" y="275"/>
                </a:lnTo>
                <a:lnTo>
                  <a:pt x="334" y="272"/>
                </a:lnTo>
                <a:lnTo>
                  <a:pt x="335" y="271"/>
                </a:lnTo>
                <a:lnTo>
                  <a:pt x="339" y="234"/>
                </a:lnTo>
                <a:lnTo>
                  <a:pt x="340" y="231"/>
                </a:lnTo>
                <a:lnTo>
                  <a:pt x="341" y="227"/>
                </a:lnTo>
                <a:lnTo>
                  <a:pt x="343" y="224"/>
                </a:lnTo>
                <a:lnTo>
                  <a:pt x="345" y="222"/>
                </a:lnTo>
                <a:lnTo>
                  <a:pt x="347" y="219"/>
                </a:lnTo>
                <a:lnTo>
                  <a:pt x="350" y="217"/>
                </a:lnTo>
                <a:lnTo>
                  <a:pt x="352" y="215"/>
                </a:lnTo>
                <a:lnTo>
                  <a:pt x="356" y="214"/>
                </a:lnTo>
                <a:lnTo>
                  <a:pt x="359" y="213"/>
                </a:lnTo>
                <a:lnTo>
                  <a:pt x="362" y="186"/>
                </a:lnTo>
                <a:lnTo>
                  <a:pt x="358" y="184"/>
                </a:lnTo>
                <a:lnTo>
                  <a:pt x="355" y="182"/>
                </a:lnTo>
                <a:lnTo>
                  <a:pt x="353" y="180"/>
                </a:lnTo>
                <a:lnTo>
                  <a:pt x="351" y="177"/>
                </a:lnTo>
                <a:lnTo>
                  <a:pt x="350" y="174"/>
                </a:lnTo>
                <a:lnTo>
                  <a:pt x="348" y="171"/>
                </a:lnTo>
                <a:lnTo>
                  <a:pt x="348" y="168"/>
                </a:lnTo>
                <a:lnTo>
                  <a:pt x="347" y="165"/>
                </a:lnTo>
                <a:lnTo>
                  <a:pt x="348" y="162"/>
                </a:lnTo>
                <a:lnTo>
                  <a:pt x="348" y="159"/>
                </a:lnTo>
                <a:lnTo>
                  <a:pt x="351" y="130"/>
                </a:lnTo>
                <a:lnTo>
                  <a:pt x="352" y="125"/>
                </a:lnTo>
                <a:lnTo>
                  <a:pt x="353" y="111"/>
                </a:lnTo>
                <a:lnTo>
                  <a:pt x="352" y="97"/>
                </a:lnTo>
                <a:lnTo>
                  <a:pt x="350" y="90"/>
                </a:lnTo>
                <a:lnTo>
                  <a:pt x="348" y="83"/>
                </a:lnTo>
                <a:lnTo>
                  <a:pt x="344" y="77"/>
                </a:lnTo>
                <a:lnTo>
                  <a:pt x="342" y="75"/>
                </a:lnTo>
                <a:lnTo>
                  <a:pt x="339" y="72"/>
                </a:lnTo>
                <a:lnTo>
                  <a:pt x="336" y="69"/>
                </a:lnTo>
                <a:lnTo>
                  <a:pt x="333" y="67"/>
                </a:lnTo>
                <a:lnTo>
                  <a:pt x="326" y="62"/>
                </a:lnTo>
                <a:lnTo>
                  <a:pt x="318" y="58"/>
                </a:lnTo>
                <a:lnTo>
                  <a:pt x="310" y="55"/>
                </a:lnTo>
                <a:lnTo>
                  <a:pt x="300" y="52"/>
                </a:lnTo>
                <a:lnTo>
                  <a:pt x="291" y="50"/>
                </a:lnTo>
                <a:lnTo>
                  <a:pt x="281" y="49"/>
                </a:lnTo>
                <a:lnTo>
                  <a:pt x="270" y="48"/>
                </a:lnTo>
                <a:lnTo>
                  <a:pt x="260" y="49"/>
                </a:lnTo>
                <a:lnTo>
                  <a:pt x="250" y="50"/>
                </a:lnTo>
                <a:lnTo>
                  <a:pt x="240" y="52"/>
                </a:lnTo>
                <a:lnTo>
                  <a:pt x="231" y="54"/>
                </a:lnTo>
                <a:lnTo>
                  <a:pt x="222" y="58"/>
                </a:lnTo>
                <a:lnTo>
                  <a:pt x="215" y="62"/>
                </a:lnTo>
                <a:lnTo>
                  <a:pt x="208" y="66"/>
                </a:lnTo>
                <a:lnTo>
                  <a:pt x="205" y="69"/>
                </a:lnTo>
                <a:lnTo>
                  <a:pt x="202" y="71"/>
                </a:lnTo>
                <a:lnTo>
                  <a:pt x="199" y="74"/>
                </a:lnTo>
                <a:lnTo>
                  <a:pt x="197" y="77"/>
                </a:lnTo>
                <a:lnTo>
                  <a:pt x="193" y="83"/>
                </a:lnTo>
                <a:lnTo>
                  <a:pt x="191" y="86"/>
                </a:lnTo>
                <a:lnTo>
                  <a:pt x="190" y="90"/>
                </a:lnTo>
                <a:lnTo>
                  <a:pt x="189" y="93"/>
                </a:lnTo>
                <a:lnTo>
                  <a:pt x="189" y="96"/>
                </a:lnTo>
                <a:lnTo>
                  <a:pt x="188" y="104"/>
                </a:lnTo>
                <a:lnTo>
                  <a:pt x="188" y="111"/>
                </a:lnTo>
                <a:lnTo>
                  <a:pt x="188" y="118"/>
                </a:lnTo>
                <a:lnTo>
                  <a:pt x="189" y="125"/>
                </a:lnTo>
                <a:lnTo>
                  <a:pt x="193" y="162"/>
                </a:lnTo>
                <a:lnTo>
                  <a:pt x="193" y="165"/>
                </a:lnTo>
                <a:lnTo>
                  <a:pt x="192" y="168"/>
                </a:lnTo>
                <a:lnTo>
                  <a:pt x="192" y="172"/>
                </a:lnTo>
                <a:lnTo>
                  <a:pt x="191" y="175"/>
                </a:lnTo>
                <a:lnTo>
                  <a:pt x="189" y="177"/>
                </a:lnTo>
                <a:lnTo>
                  <a:pt x="187" y="180"/>
                </a:lnTo>
                <a:lnTo>
                  <a:pt x="185" y="182"/>
                </a:lnTo>
                <a:lnTo>
                  <a:pt x="182" y="184"/>
                </a:lnTo>
                <a:lnTo>
                  <a:pt x="179" y="186"/>
                </a:lnTo>
                <a:lnTo>
                  <a:pt x="181" y="2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63" name="Freeform 8"/>
          <p:cNvSpPr>
            <a:spLocks noChangeAspect="1" noEditPoints="1"/>
          </p:cNvSpPr>
          <p:nvPr/>
        </p:nvSpPr>
        <p:spPr bwMode="auto">
          <a:xfrm>
            <a:off x="9120337" y="2133601"/>
            <a:ext cx="540000" cy="540000"/>
          </a:xfrm>
          <a:custGeom>
            <a:avLst/>
            <a:gdLst>
              <a:gd name="T0" fmla="*/ 200 w 570"/>
              <a:gd name="T1" fmla="*/ 557 h 570"/>
              <a:gd name="T2" fmla="*/ 115 w 570"/>
              <a:gd name="T3" fmla="*/ 513 h 570"/>
              <a:gd name="T4" fmla="*/ 49 w 570"/>
              <a:gd name="T5" fmla="*/ 444 h 570"/>
              <a:gd name="T6" fmla="*/ 9 w 570"/>
              <a:gd name="T7" fmla="*/ 356 h 570"/>
              <a:gd name="T8" fmla="*/ 2 w 570"/>
              <a:gd name="T9" fmla="*/ 256 h 570"/>
              <a:gd name="T10" fmla="*/ 28 w 570"/>
              <a:gd name="T11" fmla="*/ 161 h 570"/>
              <a:gd name="T12" fmla="*/ 84 w 570"/>
              <a:gd name="T13" fmla="*/ 83 h 570"/>
              <a:gd name="T14" fmla="*/ 162 w 570"/>
              <a:gd name="T15" fmla="*/ 28 h 570"/>
              <a:gd name="T16" fmla="*/ 256 w 570"/>
              <a:gd name="T17" fmla="*/ 1 h 570"/>
              <a:gd name="T18" fmla="*/ 356 w 570"/>
              <a:gd name="T19" fmla="*/ 9 h 570"/>
              <a:gd name="T20" fmla="*/ 444 w 570"/>
              <a:gd name="T21" fmla="*/ 48 h 570"/>
              <a:gd name="T22" fmla="*/ 513 w 570"/>
              <a:gd name="T23" fmla="*/ 114 h 570"/>
              <a:gd name="T24" fmla="*/ 557 w 570"/>
              <a:gd name="T25" fmla="*/ 200 h 570"/>
              <a:gd name="T26" fmla="*/ 570 w 570"/>
              <a:gd name="T27" fmla="*/ 299 h 570"/>
              <a:gd name="T28" fmla="*/ 548 w 570"/>
              <a:gd name="T29" fmla="*/ 395 h 570"/>
              <a:gd name="T30" fmla="*/ 496 w 570"/>
              <a:gd name="T31" fmla="*/ 476 h 570"/>
              <a:gd name="T32" fmla="*/ 421 w 570"/>
              <a:gd name="T33" fmla="*/ 535 h 570"/>
              <a:gd name="T34" fmla="*/ 328 w 570"/>
              <a:gd name="T35" fmla="*/ 566 h 570"/>
              <a:gd name="T36" fmla="*/ 421 w 570"/>
              <a:gd name="T37" fmla="*/ 435 h 570"/>
              <a:gd name="T38" fmla="*/ 395 w 570"/>
              <a:gd name="T39" fmla="*/ 495 h 570"/>
              <a:gd name="T40" fmla="*/ 451 w 570"/>
              <a:gd name="T41" fmla="*/ 453 h 570"/>
              <a:gd name="T42" fmla="*/ 498 w 570"/>
              <a:gd name="T43" fmla="*/ 389 h 570"/>
              <a:gd name="T44" fmla="*/ 448 w 570"/>
              <a:gd name="T45" fmla="*/ 264 h 570"/>
              <a:gd name="T46" fmla="*/ 508 w 570"/>
              <a:gd name="T47" fmla="*/ 365 h 570"/>
              <a:gd name="T48" fmla="*/ 522 w 570"/>
              <a:gd name="T49" fmla="*/ 295 h 570"/>
              <a:gd name="T50" fmla="*/ 511 w 570"/>
              <a:gd name="T51" fmla="*/ 214 h 570"/>
              <a:gd name="T52" fmla="*/ 408 w 570"/>
              <a:gd name="T53" fmla="*/ 106 h 570"/>
              <a:gd name="T54" fmla="*/ 493 w 570"/>
              <a:gd name="T55" fmla="*/ 172 h 570"/>
              <a:gd name="T56" fmla="*/ 444 w 570"/>
              <a:gd name="T57" fmla="*/ 109 h 570"/>
              <a:gd name="T58" fmla="*/ 134 w 570"/>
              <a:gd name="T59" fmla="*/ 181 h 570"/>
              <a:gd name="T60" fmla="*/ 176 w 570"/>
              <a:gd name="T61" fmla="*/ 81 h 570"/>
              <a:gd name="T62" fmla="*/ 142 w 570"/>
              <a:gd name="T63" fmla="*/ 96 h 570"/>
              <a:gd name="T64" fmla="*/ 87 w 570"/>
              <a:gd name="T65" fmla="*/ 154 h 570"/>
              <a:gd name="T66" fmla="*/ 126 w 570"/>
              <a:gd name="T67" fmla="*/ 345 h 570"/>
              <a:gd name="T68" fmla="*/ 125 w 570"/>
              <a:gd name="T69" fmla="*/ 234 h 570"/>
              <a:gd name="T70" fmla="*/ 52 w 570"/>
              <a:gd name="T71" fmla="*/ 243 h 570"/>
              <a:gd name="T72" fmla="*/ 50 w 570"/>
              <a:gd name="T73" fmla="*/ 316 h 570"/>
              <a:gd name="T74" fmla="*/ 180 w 570"/>
              <a:gd name="T75" fmla="*/ 494 h 570"/>
              <a:gd name="T76" fmla="*/ 139 w 570"/>
              <a:gd name="T77" fmla="*/ 405 h 570"/>
              <a:gd name="T78" fmla="*/ 105 w 570"/>
              <a:gd name="T79" fmla="*/ 439 h 570"/>
              <a:gd name="T80" fmla="*/ 167 w 570"/>
              <a:gd name="T81" fmla="*/ 490 h 570"/>
              <a:gd name="T82" fmla="*/ 243 w 570"/>
              <a:gd name="T83" fmla="*/ 51 h 570"/>
              <a:gd name="T84" fmla="*/ 199 w 570"/>
              <a:gd name="T85" fmla="*/ 89 h 570"/>
              <a:gd name="T86" fmla="*/ 165 w 570"/>
              <a:gd name="T87" fmla="*/ 159 h 570"/>
              <a:gd name="T88" fmla="*/ 149 w 570"/>
              <a:gd name="T89" fmla="*/ 234 h 570"/>
              <a:gd name="T90" fmla="*/ 150 w 570"/>
              <a:gd name="T91" fmla="*/ 345 h 570"/>
              <a:gd name="T92" fmla="*/ 165 w 570"/>
              <a:gd name="T93" fmla="*/ 410 h 570"/>
              <a:gd name="T94" fmla="*/ 210 w 570"/>
              <a:gd name="T95" fmla="*/ 494 h 570"/>
              <a:gd name="T96" fmla="*/ 263 w 570"/>
              <a:gd name="T97" fmla="*/ 521 h 570"/>
              <a:gd name="T98" fmla="*/ 336 w 570"/>
              <a:gd name="T99" fmla="*/ 516 h 570"/>
              <a:gd name="T100" fmla="*/ 376 w 570"/>
              <a:gd name="T101" fmla="*/ 473 h 570"/>
              <a:gd name="T102" fmla="*/ 411 w 570"/>
              <a:gd name="T103" fmla="*/ 389 h 570"/>
              <a:gd name="T104" fmla="*/ 422 w 570"/>
              <a:gd name="T105" fmla="*/ 326 h 570"/>
              <a:gd name="T106" fmla="*/ 417 w 570"/>
              <a:gd name="T107" fmla="*/ 205 h 570"/>
              <a:gd name="T108" fmla="*/ 398 w 570"/>
              <a:gd name="T109" fmla="*/ 140 h 570"/>
              <a:gd name="T110" fmla="*/ 354 w 570"/>
              <a:gd name="T111" fmla="*/ 69 h 570"/>
              <a:gd name="T112" fmla="*/ 297 w 570"/>
              <a:gd name="T113" fmla="*/ 48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 h="570">
                <a:moveTo>
                  <a:pt x="285" y="570"/>
                </a:moveTo>
                <a:lnTo>
                  <a:pt x="270" y="569"/>
                </a:lnTo>
                <a:lnTo>
                  <a:pt x="256" y="568"/>
                </a:lnTo>
                <a:lnTo>
                  <a:pt x="242" y="566"/>
                </a:lnTo>
                <a:lnTo>
                  <a:pt x="228" y="564"/>
                </a:lnTo>
                <a:lnTo>
                  <a:pt x="214" y="561"/>
                </a:lnTo>
                <a:lnTo>
                  <a:pt x="200" y="557"/>
                </a:lnTo>
                <a:lnTo>
                  <a:pt x="187" y="552"/>
                </a:lnTo>
                <a:lnTo>
                  <a:pt x="174" y="547"/>
                </a:lnTo>
                <a:lnTo>
                  <a:pt x="162" y="541"/>
                </a:lnTo>
                <a:lnTo>
                  <a:pt x="149" y="535"/>
                </a:lnTo>
                <a:lnTo>
                  <a:pt x="137" y="528"/>
                </a:lnTo>
                <a:lnTo>
                  <a:pt x="126" y="521"/>
                </a:lnTo>
                <a:lnTo>
                  <a:pt x="115" y="513"/>
                </a:lnTo>
                <a:lnTo>
                  <a:pt x="104" y="504"/>
                </a:lnTo>
                <a:lnTo>
                  <a:pt x="94" y="495"/>
                </a:lnTo>
                <a:lnTo>
                  <a:pt x="84" y="486"/>
                </a:lnTo>
                <a:lnTo>
                  <a:pt x="74" y="476"/>
                </a:lnTo>
                <a:lnTo>
                  <a:pt x="65" y="466"/>
                </a:lnTo>
                <a:lnTo>
                  <a:pt x="57" y="455"/>
                </a:lnTo>
                <a:lnTo>
                  <a:pt x="49" y="444"/>
                </a:lnTo>
                <a:lnTo>
                  <a:pt x="41" y="432"/>
                </a:lnTo>
                <a:lnTo>
                  <a:pt x="35" y="420"/>
                </a:lnTo>
                <a:lnTo>
                  <a:pt x="28" y="408"/>
                </a:lnTo>
                <a:lnTo>
                  <a:pt x="23" y="395"/>
                </a:lnTo>
                <a:lnTo>
                  <a:pt x="17" y="382"/>
                </a:lnTo>
                <a:lnTo>
                  <a:pt x="13" y="369"/>
                </a:lnTo>
                <a:lnTo>
                  <a:pt x="9" y="356"/>
                </a:lnTo>
                <a:lnTo>
                  <a:pt x="6" y="342"/>
                </a:lnTo>
                <a:lnTo>
                  <a:pt x="3" y="328"/>
                </a:lnTo>
                <a:lnTo>
                  <a:pt x="2" y="314"/>
                </a:lnTo>
                <a:lnTo>
                  <a:pt x="0" y="299"/>
                </a:lnTo>
                <a:lnTo>
                  <a:pt x="0" y="285"/>
                </a:lnTo>
                <a:lnTo>
                  <a:pt x="0" y="270"/>
                </a:lnTo>
                <a:lnTo>
                  <a:pt x="2" y="256"/>
                </a:lnTo>
                <a:lnTo>
                  <a:pt x="3" y="241"/>
                </a:lnTo>
                <a:lnTo>
                  <a:pt x="6" y="227"/>
                </a:lnTo>
                <a:lnTo>
                  <a:pt x="9" y="213"/>
                </a:lnTo>
                <a:lnTo>
                  <a:pt x="13" y="200"/>
                </a:lnTo>
                <a:lnTo>
                  <a:pt x="17" y="187"/>
                </a:lnTo>
                <a:lnTo>
                  <a:pt x="23" y="174"/>
                </a:lnTo>
                <a:lnTo>
                  <a:pt x="28" y="161"/>
                </a:lnTo>
                <a:lnTo>
                  <a:pt x="35" y="149"/>
                </a:lnTo>
                <a:lnTo>
                  <a:pt x="41" y="137"/>
                </a:lnTo>
                <a:lnTo>
                  <a:pt x="49" y="125"/>
                </a:lnTo>
                <a:lnTo>
                  <a:pt x="57" y="114"/>
                </a:lnTo>
                <a:lnTo>
                  <a:pt x="65" y="103"/>
                </a:lnTo>
                <a:lnTo>
                  <a:pt x="74" y="93"/>
                </a:lnTo>
                <a:lnTo>
                  <a:pt x="84" y="83"/>
                </a:lnTo>
                <a:lnTo>
                  <a:pt x="94" y="74"/>
                </a:lnTo>
                <a:lnTo>
                  <a:pt x="104" y="65"/>
                </a:lnTo>
                <a:lnTo>
                  <a:pt x="115" y="56"/>
                </a:lnTo>
                <a:lnTo>
                  <a:pt x="126" y="48"/>
                </a:lnTo>
                <a:lnTo>
                  <a:pt x="137" y="41"/>
                </a:lnTo>
                <a:lnTo>
                  <a:pt x="149" y="34"/>
                </a:lnTo>
                <a:lnTo>
                  <a:pt x="162" y="28"/>
                </a:lnTo>
                <a:lnTo>
                  <a:pt x="174" y="22"/>
                </a:lnTo>
                <a:lnTo>
                  <a:pt x="187" y="17"/>
                </a:lnTo>
                <a:lnTo>
                  <a:pt x="200" y="12"/>
                </a:lnTo>
                <a:lnTo>
                  <a:pt x="214" y="9"/>
                </a:lnTo>
                <a:lnTo>
                  <a:pt x="228" y="5"/>
                </a:lnTo>
                <a:lnTo>
                  <a:pt x="242" y="3"/>
                </a:lnTo>
                <a:lnTo>
                  <a:pt x="256" y="1"/>
                </a:lnTo>
                <a:lnTo>
                  <a:pt x="270" y="0"/>
                </a:lnTo>
                <a:lnTo>
                  <a:pt x="285" y="0"/>
                </a:lnTo>
                <a:lnTo>
                  <a:pt x="300" y="0"/>
                </a:lnTo>
                <a:lnTo>
                  <a:pt x="314" y="1"/>
                </a:lnTo>
                <a:lnTo>
                  <a:pt x="328" y="3"/>
                </a:lnTo>
                <a:lnTo>
                  <a:pt x="342" y="5"/>
                </a:lnTo>
                <a:lnTo>
                  <a:pt x="356" y="9"/>
                </a:lnTo>
                <a:lnTo>
                  <a:pt x="370" y="12"/>
                </a:lnTo>
                <a:lnTo>
                  <a:pt x="383" y="17"/>
                </a:lnTo>
                <a:lnTo>
                  <a:pt x="396" y="22"/>
                </a:lnTo>
                <a:lnTo>
                  <a:pt x="409" y="28"/>
                </a:lnTo>
                <a:lnTo>
                  <a:pt x="421" y="34"/>
                </a:lnTo>
                <a:lnTo>
                  <a:pt x="433" y="41"/>
                </a:lnTo>
                <a:lnTo>
                  <a:pt x="444" y="48"/>
                </a:lnTo>
                <a:lnTo>
                  <a:pt x="456" y="56"/>
                </a:lnTo>
                <a:lnTo>
                  <a:pt x="466" y="65"/>
                </a:lnTo>
                <a:lnTo>
                  <a:pt x="477" y="74"/>
                </a:lnTo>
                <a:lnTo>
                  <a:pt x="487" y="83"/>
                </a:lnTo>
                <a:lnTo>
                  <a:pt x="496" y="93"/>
                </a:lnTo>
                <a:lnTo>
                  <a:pt x="505" y="103"/>
                </a:lnTo>
                <a:lnTo>
                  <a:pt x="513" y="114"/>
                </a:lnTo>
                <a:lnTo>
                  <a:pt x="521" y="125"/>
                </a:lnTo>
                <a:lnTo>
                  <a:pt x="529" y="137"/>
                </a:lnTo>
                <a:lnTo>
                  <a:pt x="536" y="149"/>
                </a:lnTo>
                <a:lnTo>
                  <a:pt x="542" y="161"/>
                </a:lnTo>
                <a:lnTo>
                  <a:pt x="548" y="174"/>
                </a:lnTo>
                <a:lnTo>
                  <a:pt x="553" y="187"/>
                </a:lnTo>
                <a:lnTo>
                  <a:pt x="557" y="200"/>
                </a:lnTo>
                <a:lnTo>
                  <a:pt x="561" y="213"/>
                </a:lnTo>
                <a:lnTo>
                  <a:pt x="564" y="227"/>
                </a:lnTo>
                <a:lnTo>
                  <a:pt x="567" y="241"/>
                </a:lnTo>
                <a:lnTo>
                  <a:pt x="569" y="256"/>
                </a:lnTo>
                <a:lnTo>
                  <a:pt x="570" y="270"/>
                </a:lnTo>
                <a:lnTo>
                  <a:pt x="570" y="285"/>
                </a:lnTo>
                <a:lnTo>
                  <a:pt x="570" y="299"/>
                </a:lnTo>
                <a:lnTo>
                  <a:pt x="569" y="314"/>
                </a:lnTo>
                <a:lnTo>
                  <a:pt x="567" y="328"/>
                </a:lnTo>
                <a:lnTo>
                  <a:pt x="564" y="342"/>
                </a:lnTo>
                <a:lnTo>
                  <a:pt x="561" y="356"/>
                </a:lnTo>
                <a:lnTo>
                  <a:pt x="557" y="369"/>
                </a:lnTo>
                <a:lnTo>
                  <a:pt x="553" y="382"/>
                </a:lnTo>
                <a:lnTo>
                  <a:pt x="548" y="395"/>
                </a:lnTo>
                <a:lnTo>
                  <a:pt x="542" y="408"/>
                </a:lnTo>
                <a:lnTo>
                  <a:pt x="536" y="420"/>
                </a:lnTo>
                <a:lnTo>
                  <a:pt x="529" y="432"/>
                </a:lnTo>
                <a:lnTo>
                  <a:pt x="521" y="444"/>
                </a:lnTo>
                <a:lnTo>
                  <a:pt x="513" y="455"/>
                </a:lnTo>
                <a:lnTo>
                  <a:pt x="505" y="466"/>
                </a:lnTo>
                <a:lnTo>
                  <a:pt x="496" y="476"/>
                </a:lnTo>
                <a:lnTo>
                  <a:pt x="487" y="486"/>
                </a:lnTo>
                <a:lnTo>
                  <a:pt x="477" y="495"/>
                </a:lnTo>
                <a:lnTo>
                  <a:pt x="466" y="504"/>
                </a:lnTo>
                <a:lnTo>
                  <a:pt x="456" y="513"/>
                </a:lnTo>
                <a:lnTo>
                  <a:pt x="444" y="521"/>
                </a:lnTo>
                <a:lnTo>
                  <a:pt x="433" y="528"/>
                </a:lnTo>
                <a:lnTo>
                  <a:pt x="421" y="535"/>
                </a:lnTo>
                <a:lnTo>
                  <a:pt x="409" y="541"/>
                </a:lnTo>
                <a:lnTo>
                  <a:pt x="396" y="547"/>
                </a:lnTo>
                <a:lnTo>
                  <a:pt x="383" y="552"/>
                </a:lnTo>
                <a:lnTo>
                  <a:pt x="370" y="557"/>
                </a:lnTo>
                <a:lnTo>
                  <a:pt x="356" y="561"/>
                </a:lnTo>
                <a:lnTo>
                  <a:pt x="342" y="564"/>
                </a:lnTo>
                <a:lnTo>
                  <a:pt x="328" y="566"/>
                </a:lnTo>
                <a:lnTo>
                  <a:pt x="314" y="568"/>
                </a:lnTo>
                <a:lnTo>
                  <a:pt x="300" y="569"/>
                </a:lnTo>
                <a:lnTo>
                  <a:pt x="285" y="570"/>
                </a:lnTo>
                <a:close/>
                <a:moveTo>
                  <a:pt x="436" y="389"/>
                </a:moveTo>
                <a:lnTo>
                  <a:pt x="431" y="405"/>
                </a:lnTo>
                <a:lnTo>
                  <a:pt x="426" y="420"/>
                </a:lnTo>
                <a:lnTo>
                  <a:pt x="421" y="435"/>
                </a:lnTo>
                <a:lnTo>
                  <a:pt x="415" y="449"/>
                </a:lnTo>
                <a:lnTo>
                  <a:pt x="408" y="463"/>
                </a:lnTo>
                <a:lnTo>
                  <a:pt x="401" y="476"/>
                </a:lnTo>
                <a:lnTo>
                  <a:pt x="394" y="488"/>
                </a:lnTo>
                <a:lnTo>
                  <a:pt x="390" y="494"/>
                </a:lnTo>
                <a:lnTo>
                  <a:pt x="386" y="499"/>
                </a:lnTo>
                <a:lnTo>
                  <a:pt x="395" y="495"/>
                </a:lnTo>
                <a:lnTo>
                  <a:pt x="404" y="490"/>
                </a:lnTo>
                <a:lnTo>
                  <a:pt x="412" y="485"/>
                </a:lnTo>
                <a:lnTo>
                  <a:pt x="421" y="479"/>
                </a:lnTo>
                <a:lnTo>
                  <a:pt x="429" y="473"/>
                </a:lnTo>
                <a:lnTo>
                  <a:pt x="436" y="467"/>
                </a:lnTo>
                <a:lnTo>
                  <a:pt x="444" y="460"/>
                </a:lnTo>
                <a:lnTo>
                  <a:pt x="451" y="453"/>
                </a:lnTo>
                <a:lnTo>
                  <a:pt x="465" y="439"/>
                </a:lnTo>
                <a:lnTo>
                  <a:pt x="471" y="431"/>
                </a:lnTo>
                <a:lnTo>
                  <a:pt x="477" y="423"/>
                </a:lnTo>
                <a:lnTo>
                  <a:pt x="483" y="415"/>
                </a:lnTo>
                <a:lnTo>
                  <a:pt x="488" y="406"/>
                </a:lnTo>
                <a:lnTo>
                  <a:pt x="493" y="398"/>
                </a:lnTo>
                <a:lnTo>
                  <a:pt x="498" y="389"/>
                </a:lnTo>
                <a:lnTo>
                  <a:pt x="436" y="389"/>
                </a:lnTo>
                <a:close/>
                <a:moveTo>
                  <a:pt x="441" y="205"/>
                </a:moveTo>
                <a:lnTo>
                  <a:pt x="443" y="214"/>
                </a:lnTo>
                <a:lnTo>
                  <a:pt x="444" y="224"/>
                </a:lnTo>
                <a:lnTo>
                  <a:pt x="445" y="234"/>
                </a:lnTo>
                <a:lnTo>
                  <a:pt x="446" y="244"/>
                </a:lnTo>
                <a:lnTo>
                  <a:pt x="448" y="264"/>
                </a:lnTo>
                <a:lnTo>
                  <a:pt x="448" y="285"/>
                </a:lnTo>
                <a:lnTo>
                  <a:pt x="448" y="305"/>
                </a:lnTo>
                <a:lnTo>
                  <a:pt x="446" y="326"/>
                </a:lnTo>
                <a:lnTo>
                  <a:pt x="445" y="335"/>
                </a:lnTo>
                <a:lnTo>
                  <a:pt x="444" y="345"/>
                </a:lnTo>
                <a:lnTo>
                  <a:pt x="441" y="365"/>
                </a:lnTo>
                <a:lnTo>
                  <a:pt x="508" y="365"/>
                </a:lnTo>
                <a:lnTo>
                  <a:pt x="511" y="355"/>
                </a:lnTo>
                <a:lnTo>
                  <a:pt x="514" y="345"/>
                </a:lnTo>
                <a:lnTo>
                  <a:pt x="517" y="336"/>
                </a:lnTo>
                <a:lnTo>
                  <a:pt x="519" y="326"/>
                </a:lnTo>
                <a:lnTo>
                  <a:pt x="520" y="316"/>
                </a:lnTo>
                <a:lnTo>
                  <a:pt x="521" y="305"/>
                </a:lnTo>
                <a:lnTo>
                  <a:pt x="522" y="295"/>
                </a:lnTo>
                <a:lnTo>
                  <a:pt x="522" y="285"/>
                </a:lnTo>
                <a:lnTo>
                  <a:pt x="522" y="274"/>
                </a:lnTo>
                <a:lnTo>
                  <a:pt x="521" y="264"/>
                </a:lnTo>
                <a:lnTo>
                  <a:pt x="520" y="254"/>
                </a:lnTo>
                <a:lnTo>
                  <a:pt x="519" y="243"/>
                </a:lnTo>
                <a:lnTo>
                  <a:pt x="514" y="224"/>
                </a:lnTo>
                <a:lnTo>
                  <a:pt x="511" y="214"/>
                </a:lnTo>
                <a:lnTo>
                  <a:pt x="508" y="205"/>
                </a:lnTo>
                <a:lnTo>
                  <a:pt x="441" y="205"/>
                </a:lnTo>
                <a:close/>
                <a:moveTo>
                  <a:pt x="386" y="70"/>
                </a:moveTo>
                <a:lnTo>
                  <a:pt x="390" y="76"/>
                </a:lnTo>
                <a:lnTo>
                  <a:pt x="394" y="81"/>
                </a:lnTo>
                <a:lnTo>
                  <a:pt x="401" y="93"/>
                </a:lnTo>
                <a:lnTo>
                  <a:pt x="408" y="106"/>
                </a:lnTo>
                <a:lnTo>
                  <a:pt x="415" y="120"/>
                </a:lnTo>
                <a:lnTo>
                  <a:pt x="421" y="134"/>
                </a:lnTo>
                <a:lnTo>
                  <a:pt x="426" y="149"/>
                </a:lnTo>
                <a:lnTo>
                  <a:pt x="431" y="164"/>
                </a:lnTo>
                <a:lnTo>
                  <a:pt x="436" y="181"/>
                </a:lnTo>
                <a:lnTo>
                  <a:pt x="498" y="181"/>
                </a:lnTo>
                <a:lnTo>
                  <a:pt x="493" y="172"/>
                </a:lnTo>
                <a:lnTo>
                  <a:pt x="488" y="163"/>
                </a:lnTo>
                <a:lnTo>
                  <a:pt x="477" y="146"/>
                </a:lnTo>
                <a:lnTo>
                  <a:pt x="471" y="138"/>
                </a:lnTo>
                <a:lnTo>
                  <a:pt x="465" y="130"/>
                </a:lnTo>
                <a:lnTo>
                  <a:pt x="458" y="123"/>
                </a:lnTo>
                <a:lnTo>
                  <a:pt x="451" y="116"/>
                </a:lnTo>
                <a:lnTo>
                  <a:pt x="444" y="109"/>
                </a:lnTo>
                <a:lnTo>
                  <a:pt x="436" y="102"/>
                </a:lnTo>
                <a:lnTo>
                  <a:pt x="421" y="90"/>
                </a:lnTo>
                <a:lnTo>
                  <a:pt x="412" y="85"/>
                </a:lnTo>
                <a:lnTo>
                  <a:pt x="404" y="79"/>
                </a:lnTo>
                <a:lnTo>
                  <a:pt x="395" y="75"/>
                </a:lnTo>
                <a:lnTo>
                  <a:pt x="386" y="70"/>
                </a:lnTo>
                <a:close/>
                <a:moveTo>
                  <a:pt x="134" y="181"/>
                </a:moveTo>
                <a:lnTo>
                  <a:pt x="139" y="164"/>
                </a:lnTo>
                <a:lnTo>
                  <a:pt x="144" y="149"/>
                </a:lnTo>
                <a:lnTo>
                  <a:pt x="149" y="134"/>
                </a:lnTo>
                <a:lnTo>
                  <a:pt x="155" y="120"/>
                </a:lnTo>
                <a:lnTo>
                  <a:pt x="162" y="106"/>
                </a:lnTo>
                <a:lnTo>
                  <a:pt x="169" y="93"/>
                </a:lnTo>
                <a:lnTo>
                  <a:pt x="176" y="81"/>
                </a:lnTo>
                <a:lnTo>
                  <a:pt x="180" y="76"/>
                </a:lnTo>
                <a:lnTo>
                  <a:pt x="184" y="70"/>
                </a:lnTo>
                <a:lnTo>
                  <a:pt x="175" y="75"/>
                </a:lnTo>
                <a:lnTo>
                  <a:pt x="167" y="79"/>
                </a:lnTo>
                <a:lnTo>
                  <a:pt x="158" y="85"/>
                </a:lnTo>
                <a:lnTo>
                  <a:pt x="150" y="90"/>
                </a:lnTo>
                <a:lnTo>
                  <a:pt x="142" y="96"/>
                </a:lnTo>
                <a:lnTo>
                  <a:pt x="134" y="102"/>
                </a:lnTo>
                <a:lnTo>
                  <a:pt x="126" y="109"/>
                </a:lnTo>
                <a:lnTo>
                  <a:pt x="119" y="116"/>
                </a:lnTo>
                <a:lnTo>
                  <a:pt x="105" y="130"/>
                </a:lnTo>
                <a:lnTo>
                  <a:pt x="99" y="138"/>
                </a:lnTo>
                <a:lnTo>
                  <a:pt x="93" y="146"/>
                </a:lnTo>
                <a:lnTo>
                  <a:pt x="87" y="154"/>
                </a:lnTo>
                <a:lnTo>
                  <a:pt x="82" y="163"/>
                </a:lnTo>
                <a:lnTo>
                  <a:pt x="77" y="172"/>
                </a:lnTo>
                <a:lnTo>
                  <a:pt x="72" y="181"/>
                </a:lnTo>
                <a:lnTo>
                  <a:pt x="134" y="181"/>
                </a:lnTo>
                <a:close/>
                <a:moveTo>
                  <a:pt x="129" y="365"/>
                </a:moveTo>
                <a:lnTo>
                  <a:pt x="128" y="355"/>
                </a:lnTo>
                <a:lnTo>
                  <a:pt x="126" y="345"/>
                </a:lnTo>
                <a:lnTo>
                  <a:pt x="125" y="335"/>
                </a:lnTo>
                <a:lnTo>
                  <a:pt x="124" y="326"/>
                </a:lnTo>
                <a:lnTo>
                  <a:pt x="123" y="305"/>
                </a:lnTo>
                <a:lnTo>
                  <a:pt x="122" y="285"/>
                </a:lnTo>
                <a:lnTo>
                  <a:pt x="123" y="264"/>
                </a:lnTo>
                <a:lnTo>
                  <a:pt x="124" y="244"/>
                </a:lnTo>
                <a:lnTo>
                  <a:pt x="125" y="234"/>
                </a:lnTo>
                <a:lnTo>
                  <a:pt x="126" y="224"/>
                </a:lnTo>
                <a:lnTo>
                  <a:pt x="129" y="205"/>
                </a:lnTo>
                <a:lnTo>
                  <a:pt x="62" y="205"/>
                </a:lnTo>
                <a:lnTo>
                  <a:pt x="59" y="214"/>
                </a:lnTo>
                <a:lnTo>
                  <a:pt x="56" y="224"/>
                </a:lnTo>
                <a:lnTo>
                  <a:pt x="54" y="233"/>
                </a:lnTo>
                <a:lnTo>
                  <a:pt x="52" y="243"/>
                </a:lnTo>
                <a:lnTo>
                  <a:pt x="50" y="254"/>
                </a:lnTo>
                <a:lnTo>
                  <a:pt x="49" y="264"/>
                </a:lnTo>
                <a:lnTo>
                  <a:pt x="48" y="274"/>
                </a:lnTo>
                <a:lnTo>
                  <a:pt x="48" y="285"/>
                </a:lnTo>
                <a:lnTo>
                  <a:pt x="48" y="295"/>
                </a:lnTo>
                <a:lnTo>
                  <a:pt x="49" y="305"/>
                </a:lnTo>
                <a:lnTo>
                  <a:pt x="50" y="316"/>
                </a:lnTo>
                <a:lnTo>
                  <a:pt x="52" y="326"/>
                </a:lnTo>
                <a:lnTo>
                  <a:pt x="56" y="345"/>
                </a:lnTo>
                <a:lnTo>
                  <a:pt x="59" y="355"/>
                </a:lnTo>
                <a:lnTo>
                  <a:pt x="62" y="365"/>
                </a:lnTo>
                <a:lnTo>
                  <a:pt x="129" y="365"/>
                </a:lnTo>
                <a:close/>
                <a:moveTo>
                  <a:pt x="184" y="499"/>
                </a:moveTo>
                <a:lnTo>
                  <a:pt x="180" y="494"/>
                </a:lnTo>
                <a:lnTo>
                  <a:pt x="176" y="488"/>
                </a:lnTo>
                <a:lnTo>
                  <a:pt x="169" y="476"/>
                </a:lnTo>
                <a:lnTo>
                  <a:pt x="162" y="463"/>
                </a:lnTo>
                <a:lnTo>
                  <a:pt x="155" y="449"/>
                </a:lnTo>
                <a:lnTo>
                  <a:pt x="149" y="435"/>
                </a:lnTo>
                <a:lnTo>
                  <a:pt x="144" y="420"/>
                </a:lnTo>
                <a:lnTo>
                  <a:pt x="139" y="405"/>
                </a:lnTo>
                <a:lnTo>
                  <a:pt x="134" y="389"/>
                </a:lnTo>
                <a:lnTo>
                  <a:pt x="72" y="389"/>
                </a:lnTo>
                <a:lnTo>
                  <a:pt x="77" y="398"/>
                </a:lnTo>
                <a:lnTo>
                  <a:pt x="82" y="406"/>
                </a:lnTo>
                <a:lnTo>
                  <a:pt x="93" y="423"/>
                </a:lnTo>
                <a:lnTo>
                  <a:pt x="99" y="431"/>
                </a:lnTo>
                <a:lnTo>
                  <a:pt x="105" y="439"/>
                </a:lnTo>
                <a:lnTo>
                  <a:pt x="112" y="446"/>
                </a:lnTo>
                <a:lnTo>
                  <a:pt x="119" y="453"/>
                </a:lnTo>
                <a:lnTo>
                  <a:pt x="126" y="460"/>
                </a:lnTo>
                <a:lnTo>
                  <a:pt x="134" y="467"/>
                </a:lnTo>
                <a:lnTo>
                  <a:pt x="150" y="479"/>
                </a:lnTo>
                <a:lnTo>
                  <a:pt x="158" y="485"/>
                </a:lnTo>
                <a:lnTo>
                  <a:pt x="167" y="490"/>
                </a:lnTo>
                <a:lnTo>
                  <a:pt x="175" y="495"/>
                </a:lnTo>
                <a:lnTo>
                  <a:pt x="184" y="499"/>
                </a:lnTo>
                <a:close/>
                <a:moveTo>
                  <a:pt x="273" y="181"/>
                </a:moveTo>
                <a:lnTo>
                  <a:pt x="273" y="48"/>
                </a:lnTo>
                <a:lnTo>
                  <a:pt x="263" y="49"/>
                </a:lnTo>
                <a:lnTo>
                  <a:pt x="253" y="50"/>
                </a:lnTo>
                <a:lnTo>
                  <a:pt x="243" y="51"/>
                </a:lnTo>
                <a:lnTo>
                  <a:pt x="234" y="53"/>
                </a:lnTo>
                <a:lnTo>
                  <a:pt x="228" y="58"/>
                </a:lnTo>
                <a:lnTo>
                  <a:pt x="222" y="63"/>
                </a:lnTo>
                <a:lnTo>
                  <a:pt x="216" y="69"/>
                </a:lnTo>
                <a:lnTo>
                  <a:pt x="210" y="75"/>
                </a:lnTo>
                <a:lnTo>
                  <a:pt x="205" y="82"/>
                </a:lnTo>
                <a:lnTo>
                  <a:pt x="199" y="89"/>
                </a:lnTo>
                <a:lnTo>
                  <a:pt x="194" y="96"/>
                </a:lnTo>
                <a:lnTo>
                  <a:pt x="189" y="104"/>
                </a:lnTo>
                <a:lnTo>
                  <a:pt x="185" y="112"/>
                </a:lnTo>
                <a:lnTo>
                  <a:pt x="180" y="121"/>
                </a:lnTo>
                <a:lnTo>
                  <a:pt x="176" y="130"/>
                </a:lnTo>
                <a:lnTo>
                  <a:pt x="172" y="140"/>
                </a:lnTo>
                <a:lnTo>
                  <a:pt x="165" y="159"/>
                </a:lnTo>
                <a:lnTo>
                  <a:pt x="159" y="181"/>
                </a:lnTo>
                <a:lnTo>
                  <a:pt x="273" y="181"/>
                </a:lnTo>
                <a:close/>
                <a:moveTo>
                  <a:pt x="273" y="365"/>
                </a:moveTo>
                <a:lnTo>
                  <a:pt x="273" y="205"/>
                </a:lnTo>
                <a:lnTo>
                  <a:pt x="153" y="205"/>
                </a:lnTo>
                <a:lnTo>
                  <a:pt x="150" y="224"/>
                </a:lnTo>
                <a:lnTo>
                  <a:pt x="149" y="234"/>
                </a:lnTo>
                <a:lnTo>
                  <a:pt x="148" y="244"/>
                </a:lnTo>
                <a:lnTo>
                  <a:pt x="147" y="264"/>
                </a:lnTo>
                <a:lnTo>
                  <a:pt x="146" y="285"/>
                </a:lnTo>
                <a:lnTo>
                  <a:pt x="147" y="305"/>
                </a:lnTo>
                <a:lnTo>
                  <a:pt x="148" y="326"/>
                </a:lnTo>
                <a:lnTo>
                  <a:pt x="149" y="336"/>
                </a:lnTo>
                <a:lnTo>
                  <a:pt x="150" y="345"/>
                </a:lnTo>
                <a:lnTo>
                  <a:pt x="153" y="365"/>
                </a:lnTo>
                <a:lnTo>
                  <a:pt x="273" y="365"/>
                </a:lnTo>
                <a:close/>
                <a:moveTo>
                  <a:pt x="273" y="521"/>
                </a:moveTo>
                <a:lnTo>
                  <a:pt x="273" y="389"/>
                </a:lnTo>
                <a:lnTo>
                  <a:pt x="159" y="389"/>
                </a:lnTo>
                <a:lnTo>
                  <a:pt x="162" y="399"/>
                </a:lnTo>
                <a:lnTo>
                  <a:pt x="165" y="410"/>
                </a:lnTo>
                <a:lnTo>
                  <a:pt x="172" y="430"/>
                </a:lnTo>
                <a:lnTo>
                  <a:pt x="176" y="439"/>
                </a:lnTo>
                <a:lnTo>
                  <a:pt x="180" y="448"/>
                </a:lnTo>
                <a:lnTo>
                  <a:pt x="189" y="465"/>
                </a:lnTo>
                <a:lnTo>
                  <a:pt x="199" y="481"/>
                </a:lnTo>
                <a:lnTo>
                  <a:pt x="205" y="488"/>
                </a:lnTo>
                <a:lnTo>
                  <a:pt x="210" y="494"/>
                </a:lnTo>
                <a:lnTo>
                  <a:pt x="216" y="500"/>
                </a:lnTo>
                <a:lnTo>
                  <a:pt x="222" y="506"/>
                </a:lnTo>
                <a:lnTo>
                  <a:pt x="228" y="511"/>
                </a:lnTo>
                <a:lnTo>
                  <a:pt x="234" y="516"/>
                </a:lnTo>
                <a:lnTo>
                  <a:pt x="243" y="518"/>
                </a:lnTo>
                <a:lnTo>
                  <a:pt x="253" y="519"/>
                </a:lnTo>
                <a:lnTo>
                  <a:pt x="263" y="521"/>
                </a:lnTo>
                <a:lnTo>
                  <a:pt x="273" y="521"/>
                </a:lnTo>
                <a:close/>
                <a:moveTo>
                  <a:pt x="297" y="389"/>
                </a:moveTo>
                <a:lnTo>
                  <a:pt x="297" y="521"/>
                </a:lnTo>
                <a:lnTo>
                  <a:pt x="307" y="521"/>
                </a:lnTo>
                <a:lnTo>
                  <a:pt x="317" y="519"/>
                </a:lnTo>
                <a:lnTo>
                  <a:pt x="327" y="518"/>
                </a:lnTo>
                <a:lnTo>
                  <a:pt x="336" y="516"/>
                </a:lnTo>
                <a:lnTo>
                  <a:pt x="343" y="511"/>
                </a:lnTo>
                <a:lnTo>
                  <a:pt x="349" y="506"/>
                </a:lnTo>
                <a:lnTo>
                  <a:pt x="354" y="500"/>
                </a:lnTo>
                <a:lnTo>
                  <a:pt x="360" y="494"/>
                </a:lnTo>
                <a:lnTo>
                  <a:pt x="365" y="488"/>
                </a:lnTo>
                <a:lnTo>
                  <a:pt x="371" y="481"/>
                </a:lnTo>
                <a:lnTo>
                  <a:pt x="376" y="473"/>
                </a:lnTo>
                <a:lnTo>
                  <a:pt x="381" y="465"/>
                </a:lnTo>
                <a:lnTo>
                  <a:pt x="385" y="457"/>
                </a:lnTo>
                <a:lnTo>
                  <a:pt x="390" y="448"/>
                </a:lnTo>
                <a:lnTo>
                  <a:pt x="394" y="439"/>
                </a:lnTo>
                <a:lnTo>
                  <a:pt x="398" y="430"/>
                </a:lnTo>
                <a:lnTo>
                  <a:pt x="405" y="410"/>
                </a:lnTo>
                <a:lnTo>
                  <a:pt x="411" y="389"/>
                </a:lnTo>
                <a:lnTo>
                  <a:pt x="297" y="389"/>
                </a:lnTo>
                <a:close/>
                <a:moveTo>
                  <a:pt x="297" y="205"/>
                </a:moveTo>
                <a:lnTo>
                  <a:pt x="297" y="365"/>
                </a:lnTo>
                <a:lnTo>
                  <a:pt x="417" y="365"/>
                </a:lnTo>
                <a:lnTo>
                  <a:pt x="420" y="345"/>
                </a:lnTo>
                <a:lnTo>
                  <a:pt x="421" y="336"/>
                </a:lnTo>
                <a:lnTo>
                  <a:pt x="422" y="326"/>
                </a:lnTo>
                <a:lnTo>
                  <a:pt x="424" y="305"/>
                </a:lnTo>
                <a:lnTo>
                  <a:pt x="424" y="285"/>
                </a:lnTo>
                <a:lnTo>
                  <a:pt x="424" y="264"/>
                </a:lnTo>
                <a:lnTo>
                  <a:pt x="422" y="244"/>
                </a:lnTo>
                <a:lnTo>
                  <a:pt x="421" y="234"/>
                </a:lnTo>
                <a:lnTo>
                  <a:pt x="420" y="224"/>
                </a:lnTo>
                <a:lnTo>
                  <a:pt x="417" y="205"/>
                </a:lnTo>
                <a:lnTo>
                  <a:pt x="297" y="205"/>
                </a:lnTo>
                <a:close/>
                <a:moveTo>
                  <a:pt x="297" y="48"/>
                </a:moveTo>
                <a:lnTo>
                  <a:pt x="297" y="181"/>
                </a:lnTo>
                <a:lnTo>
                  <a:pt x="411" y="181"/>
                </a:lnTo>
                <a:lnTo>
                  <a:pt x="408" y="170"/>
                </a:lnTo>
                <a:lnTo>
                  <a:pt x="405" y="159"/>
                </a:lnTo>
                <a:lnTo>
                  <a:pt x="398" y="140"/>
                </a:lnTo>
                <a:lnTo>
                  <a:pt x="394" y="130"/>
                </a:lnTo>
                <a:lnTo>
                  <a:pt x="390" y="121"/>
                </a:lnTo>
                <a:lnTo>
                  <a:pt x="381" y="104"/>
                </a:lnTo>
                <a:lnTo>
                  <a:pt x="371" y="89"/>
                </a:lnTo>
                <a:lnTo>
                  <a:pt x="365" y="82"/>
                </a:lnTo>
                <a:lnTo>
                  <a:pt x="360" y="75"/>
                </a:lnTo>
                <a:lnTo>
                  <a:pt x="354" y="69"/>
                </a:lnTo>
                <a:lnTo>
                  <a:pt x="349" y="63"/>
                </a:lnTo>
                <a:lnTo>
                  <a:pt x="343" y="58"/>
                </a:lnTo>
                <a:lnTo>
                  <a:pt x="336" y="53"/>
                </a:lnTo>
                <a:lnTo>
                  <a:pt x="327" y="51"/>
                </a:lnTo>
                <a:lnTo>
                  <a:pt x="317" y="50"/>
                </a:lnTo>
                <a:lnTo>
                  <a:pt x="307" y="49"/>
                </a:lnTo>
                <a:lnTo>
                  <a:pt x="297" y="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2048" name="Freeform 9"/>
          <p:cNvSpPr>
            <a:spLocks noChangeAspect="1" noEditPoints="1"/>
          </p:cNvSpPr>
          <p:nvPr/>
        </p:nvSpPr>
        <p:spPr bwMode="auto">
          <a:xfrm>
            <a:off x="9120336" y="5013176"/>
            <a:ext cx="504000" cy="448000"/>
          </a:xfrm>
          <a:custGeom>
            <a:avLst/>
            <a:gdLst>
              <a:gd name="T0" fmla="*/ 409 w 558"/>
              <a:gd name="T1" fmla="*/ 125 h 496"/>
              <a:gd name="T2" fmla="*/ 396 w 558"/>
              <a:gd name="T3" fmla="*/ 172 h 496"/>
              <a:gd name="T4" fmla="*/ 415 w 558"/>
              <a:gd name="T5" fmla="*/ 204 h 496"/>
              <a:gd name="T6" fmla="*/ 445 w 558"/>
              <a:gd name="T7" fmla="*/ 208 h 496"/>
              <a:gd name="T8" fmla="*/ 469 w 558"/>
              <a:gd name="T9" fmla="*/ 181 h 496"/>
              <a:gd name="T10" fmla="*/ 463 w 558"/>
              <a:gd name="T11" fmla="*/ 132 h 496"/>
              <a:gd name="T12" fmla="*/ 438 w 558"/>
              <a:gd name="T13" fmla="*/ 114 h 496"/>
              <a:gd name="T14" fmla="*/ 392 w 558"/>
              <a:gd name="T15" fmla="*/ 247 h 496"/>
              <a:gd name="T16" fmla="*/ 351 w 558"/>
              <a:gd name="T17" fmla="*/ 191 h 496"/>
              <a:gd name="T18" fmla="*/ 352 w 558"/>
              <a:gd name="T19" fmla="*/ 129 h 496"/>
              <a:gd name="T20" fmla="*/ 392 w 558"/>
              <a:gd name="T21" fmla="*/ 78 h 496"/>
              <a:gd name="T22" fmla="*/ 451 w 558"/>
              <a:gd name="T23" fmla="*/ 68 h 496"/>
              <a:gd name="T24" fmla="*/ 505 w 558"/>
              <a:gd name="T25" fmla="*/ 108 h 496"/>
              <a:gd name="T26" fmla="*/ 518 w 558"/>
              <a:gd name="T27" fmla="*/ 182 h 496"/>
              <a:gd name="T28" fmla="*/ 495 w 558"/>
              <a:gd name="T29" fmla="*/ 230 h 496"/>
              <a:gd name="T30" fmla="*/ 434 w 558"/>
              <a:gd name="T31" fmla="*/ 258 h 496"/>
              <a:gd name="T32" fmla="*/ 138 w 558"/>
              <a:gd name="T33" fmla="*/ 219 h 496"/>
              <a:gd name="T34" fmla="*/ 96 w 558"/>
              <a:gd name="T35" fmla="*/ 172 h 496"/>
              <a:gd name="T36" fmla="*/ 85 w 558"/>
              <a:gd name="T37" fmla="*/ 99 h 496"/>
              <a:gd name="T38" fmla="*/ 107 w 558"/>
              <a:gd name="T39" fmla="*/ 42 h 496"/>
              <a:gd name="T40" fmla="*/ 147 w 558"/>
              <a:gd name="T41" fmla="*/ 9 h 496"/>
              <a:gd name="T42" fmla="*/ 214 w 558"/>
              <a:gd name="T43" fmla="*/ 4 h 496"/>
              <a:gd name="T44" fmla="*/ 262 w 558"/>
              <a:gd name="T45" fmla="*/ 34 h 496"/>
              <a:gd name="T46" fmla="*/ 291 w 558"/>
              <a:gd name="T47" fmla="*/ 93 h 496"/>
              <a:gd name="T48" fmla="*/ 283 w 558"/>
              <a:gd name="T49" fmla="*/ 167 h 496"/>
              <a:gd name="T50" fmla="*/ 254 w 558"/>
              <a:gd name="T51" fmla="*/ 206 h 496"/>
              <a:gd name="T52" fmla="*/ 193 w 558"/>
              <a:gd name="T53" fmla="*/ 233 h 496"/>
              <a:gd name="T54" fmla="*/ 156 w 558"/>
              <a:gd name="T55" fmla="*/ 60 h 496"/>
              <a:gd name="T56" fmla="*/ 133 w 558"/>
              <a:gd name="T57" fmla="*/ 103 h 496"/>
              <a:gd name="T58" fmla="*/ 138 w 558"/>
              <a:gd name="T59" fmla="*/ 149 h 496"/>
              <a:gd name="T60" fmla="*/ 171 w 558"/>
              <a:gd name="T61" fmla="*/ 182 h 496"/>
              <a:gd name="T62" fmla="*/ 215 w 558"/>
              <a:gd name="T63" fmla="*/ 177 h 496"/>
              <a:gd name="T64" fmla="*/ 242 w 558"/>
              <a:gd name="T65" fmla="*/ 137 h 496"/>
              <a:gd name="T66" fmla="*/ 240 w 558"/>
              <a:gd name="T67" fmla="*/ 90 h 496"/>
              <a:gd name="T68" fmla="*/ 210 w 558"/>
              <a:gd name="T69" fmla="*/ 53 h 496"/>
              <a:gd name="T70" fmla="*/ 22 w 558"/>
              <a:gd name="T71" fmla="*/ 494 h 496"/>
              <a:gd name="T72" fmla="*/ 1 w 558"/>
              <a:gd name="T73" fmla="*/ 374 h 496"/>
              <a:gd name="T74" fmla="*/ 17 w 558"/>
              <a:gd name="T75" fmla="*/ 317 h 496"/>
              <a:gd name="T76" fmla="*/ 65 w 558"/>
              <a:gd name="T77" fmla="*/ 279 h 496"/>
              <a:gd name="T78" fmla="*/ 186 w 558"/>
              <a:gd name="T79" fmla="*/ 258 h 496"/>
              <a:gd name="T80" fmla="*/ 308 w 558"/>
              <a:gd name="T81" fmla="*/ 279 h 496"/>
              <a:gd name="T82" fmla="*/ 355 w 558"/>
              <a:gd name="T83" fmla="*/ 317 h 496"/>
              <a:gd name="T84" fmla="*/ 372 w 558"/>
              <a:gd name="T85" fmla="*/ 374 h 496"/>
              <a:gd name="T86" fmla="*/ 346 w 558"/>
              <a:gd name="T87" fmla="*/ 496 h 496"/>
              <a:gd name="T88" fmla="*/ 322 w 558"/>
              <a:gd name="T89" fmla="*/ 358 h 496"/>
              <a:gd name="T90" fmla="*/ 291 w 558"/>
              <a:gd name="T91" fmla="*/ 324 h 496"/>
              <a:gd name="T92" fmla="*/ 199 w 558"/>
              <a:gd name="T93" fmla="*/ 306 h 496"/>
              <a:gd name="T94" fmla="*/ 94 w 558"/>
              <a:gd name="T95" fmla="*/ 320 h 496"/>
              <a:gd name="T96" fmla="*/ 53 w 558"/>
              <a:gd name="T97" fmla="*/ 351 h 496"/>
              <a:gd name="T98" fmla="*/ 405 w 558"/>
              <a:gd name="T99" fmla="*/ 496 h 496"/>
              <a:gd name="T100" fmla="*/ 383 w 558"/>
              <a:gd name="T101" fmla="*/ 482 h 496"/>
              <a:gd name="T102" fmla="*/ 388 w 558"/>
              <a:gd name="T103" fmla="*/ 455 h 496"/>
              <a:gd name="T104" fmla="*/ 509 w 558"/>
              <a:gd name="T105" fmla="*/ 374 h 496"/>
              <a:gd name="T106" fmla="*/ 474 w 558"/>
              <a:gd name="T107" fmla="*/ 344 h 496"/>
              <a:gd name="T108" fmla="*/ 391 w 558"/>
              <a:gd name="T109" fmla="*/ 330 h 496"/>
              <a:gd name="T110" fmla="*/ 378 w 558"/>
              <a:gd name="T111" fmla="*/ 298 h 496"/>
              <a:gd name="T112" fmla="*/ 439 w 558"/>
              <a:gd name="T113" fmla="*/ 287 h 496"/>
              <a:gd name="T114" fmla="*/ 519 w 558"/>
              <a:gd name="T115" fmla="*/ 312 h 496"/>
              <a:gd name="T116" fmla="*/ 553 w 558"/>
              <a:gd name="T117" fmla="*/ 355 h 496"/>
              <a:gd name="T118" fmla="*/ 550 w 558"/>
              <a:gd name="T119" fmla="*/ 483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8" h="496">
                <a:moveTo>
                  <a:pt x="434" y="114"/>
                </a:moveTo>
                <a:lnTo>
                  <a:pt x="430" y="114"/>
                </a:lnTo>
                <a:lnTo>
                  <a:pt x="426" y="115"/>
                </a:lnTo>
                <a:lnTo>
                  <a:pt x="422" y="116"/>
                </a:lnTo>
                <a:lnTo>
                  <a:pt x="419" y="118"/>
                </a:lnTo>
                <a:lnTo>
                  <a:pt x="415" y="120"/>
                </a:lnTo>
                <a:lnTo>
                  <a:pt x="412" y="122"/>
                </a:lnTo>
                <a:lnTo>
                  <a:pt x="409" y="125"/>
                </a:lnTo>
                <a:lnTo>
                  <a:pt x="406" y="128"/>
                </a:lnTo>
                <a:lnTo>
                  <a:pt x="402" y="135"/>
                </a:lnTo>
                <a:lnTo>
                  <a:pt x="400" y="139"/>
                </a:lnTo>
                <a:lnTo>
                  <a:pt x="398" y="143"/>
                </a:lnTo>
                <a:lnTo>
                  <a:pt x="396" y="153"/>
                </a:lnTo>
                <a:lnTo>
                  <a:pt x="395" y="157"/>
                </a:lnTo>
                <a:lnTo>
                  <a:pt x="395" y="162"/>
                </a:lnTo>
                <a:lnTo>
                  <a:pt x="396" y="172"/>
                </a:lnTo>
                <a:lnTo>
                  <a:pt x="397" y="176"/>
                </a:lnTo>
                <a:lnTo>
                  <a:pt x="398" y="181"/>
                </a:lnTo>
                <a:lnTo>
                  <a:pt x="402" y="189"/>
                </a:lnTo>
                <a:lnTo>
                  <a:pt x="404" y="193"/>
                </a:lnTo>
                <a:lnTo>
                  <a:pt x="406" y="196"/>
                </a:lnTo>
                <a:lnTo>
                  <a:pt x="409" y="199"/>
                </a:lnTo>
                <a:lnTo>
                  <a:pt x="412" y="202"/>
                </a:lnTo>
                <a:lnTo>
                  <a:pt x="415" y="204"/>
                </a:lnTo>
                <a:lnTo>
                  <a:pt x="419" y="207"/>
                </a:lnTo>
                <a:lnTo>
                  <a:pt x="422" y="208"/>
                </a:lnTo>
                <a:lnTo>
                  <a:pt x="426" y="209"/>
                </a:lnTo>
                <a:lnTo>
                  <a:pt x="430" y="210"/>
                </a:lnTo>
                <a:lnTo>
                  <a:pt x="434" y="210"/>
                </a:lnTo>
                <a:lnTo>
                  <a:pt x="438" y="210"/>
                </a:lnTo>
                <a:lnTo>
                  <a:pt x="441" y="209"/>
                </a:lnTo>
                <a:lnTo>
                  <a:pt x="445" y="208"/>
                </a:lnTo>
                <a:lnTo>
                  <a:pt x="449" y="207"/>
                </a:lnTo>
                <a:lnTo>
                  <a:pt x="452" y="204"/>
                </a:lnTo>
                <a:lnTo>
                  <a:pt x="455" y="202"/>
                </a:lnTo>
                <a:lnTo>
                  <a:pt x="458" y="199"/>
                </a:lnTo>
                <a:lnTo>
                  <a:pt x="461" y="196"/>
                </a:lnTo>
                <a:lnTo>
                  <a:pt x="466" y="189"/>
                </a:lnTo>
                <a:lnTo>
                  <a:pt x="467" y="185"/>
                </a:lnTo>
                <a:lnTo>
                  <a:pt x="469" y="181"/>
                </a:lnTo>
                <a:lnTo>
                  <a:pt x="471" y="172"/>
                </a:lnTo>
                <a:lnTo>
                  <a:pt x="472" y="167"/>
                </a:lnTo>
                <a:lnTo>
                  <a:pt x="472" y="162"/>
                </a:lnTo>
                <a:lnTo>
                  <a:pt x="471" y="153"/>
                </a:lnTo>
                <a:lnTo>
                  <a:pt x="470" y="148"/>
                </a:lnTo>
                <a:lnTo>
                  <a:pt x="469" y="143"/>
                </a:lnTo>
                <a:lnTo>
                  <a:pt x="466" y="135"/>
                </a:lnTo>
                <a:lnTo>
                  <a:pt x="463" y="132"/>
                </a:lnTo>
                <a:lnTo>
                  <a:pt x="461" y="128"/>
                </a:lnTo>
                <a:lnTo>
                  <a:pt x="458" y="125"/>
                </a:lnTo>
                <a:lnTo>
                  <a:pt x="455" y="122"/>
                </a:lnTo>
                <a:lnTo>
                  <a:pt x="452" y="120"/>
                </a:lnTo>
                <a:lnTo>
                  <a:pt x="449" y="118"/>
                </a:lnTo>
                <a:lnTo>
                  <a:pt x="445" y="116"/>
                </a:lnTo>
                <a:lnTo>
                  <a:pt x="441" y="115"/>
                </a:lnTo>
                <a:lnTo>
                  <a:pt x="438" y="114"/>
                </a:lnTo>
                <a:lnTo>
                  <a:pt x="434" y="114"/>
                </a:lnTo>
                <a:close/>
                <a:moveTo>
                  <a:pt x="434" y="258"/>
                </a:moveTo>
                <a:lnTo>
                  <a:pt x="425" y="258"/>
                </a:lnTo>
                <a:lnTo>
                  <a:pt x="420" y="257"/>
                </a:lnTo>
                <a:lnTo>
                  <a:pt x="416" y="256"/>
                </a:lnTo>
                <a:lnTo>
                  <a:pt x="408" y="254"/>
                </a:lnTo>
                <a:lnTo>
                  <a:pt x="400" y="251"/>
                </a:lnTo>
                <a:lnTo>
                  <a:pt x="392" y="247"/>
                </a:lnTo>
                <a:lnTo>
                  <a:pt x="385" y="242"/>
                </a:lnTo>
                <a:lnTo>
                  <a:pt x="379" y="236"/>
                </a:lnTo>
                <a:lnTo>
                  <a:pt x="372" y="230"/>
                </a:lnTo>
                <a:lnTo>
                  <a:pt x="367" y="223"/>
                </a:lnTo>
                <a:lnTo>
                  <a:pt x="362" y="216"/>
                </a:lnTo>
                <a:lnTo>
                  <a:pt x="358" y="208"/>
                </a:lnTo>
                <a:lnTo>
                  <a:pt x="354" y="200"/>
                </a:lnTo>
                <a:lnTo>
                  <a:pt x="351" y="191"/>
                </a:lnTo>
                <a:lnTo>
                  <a:pt x="349" y="182"/>
                </a:lnTo>
                <a:lnTo>
                  <a:pt x="347" y="172"/>
                </a:lnTo>
                <a:lnTo>
                  <a:pt x="347" y="162"/>
                </a:lnTo>
                <a:lnTo>
                  <a:pt x="347" y="152"/>
                </a:lnTo>
                <a:lnTo>
                  <a:pt x="349" y="143"/>
                </a:lnTo>
                <a:lnTo>
                  <a:pt x="350" y="138"/>
                </a:lnTo>
                <a:lnTo>
                  <a:pt x="351" y="134"/>
                </a:lnTo>
                <a:lnTo>
                  <a:pt x="352" y="129"/>
                </a:lnTo>
                <a:lnTo>
                  <a:pt x="354" y="125"/>
                </a:lnTo>
                <a:lnTo>
                  <a:pt x="358" y="116"/>
                </a:lnTo>
                <a:lnTo>
                  <a:pt x="362" y="108"/>
                </a:lnTo>
                <a:lnTo>
                  <a:pt x="367" y="101"/>
                </a:lnTo>
                <a:lnTo>
                  <a:pt x="372" y="94"/>
                </a:lnTo>
                <a:lnTo>
                  <a:pt x="379" y="88"/>
                </a:lnTo>
                <a:lnTo>
                  <a:pt x="385" y="83"/>
                </a:lnTo>
                <a:lnTo>
                  <a:pt x="392" y="78"/>
                </a:lnTo>
                <a:lnTo>
                  <a:pt x="400" y="74"/>
                </a:lnTo>
                <a:lnTo>
                  <a:pt x="408" y="70"/>
                </a:lnTo>
                <a:lnTo>
                  <a:pt x="416" y="68"/>
                </a:lnTo>
                <a:lnTo>
                  <a:pt x="425" y="67"/>
                </a:lnTo>
                <a:lnTo>
                  <a:pt x="434" y="66"/>
                </a:lnTo>
                <a:lnTo>
                  <a:pt x="442" y="67"/>
                </a:lnTo>
                <a:lnTo>
                  <a:pt x="447" y="67"/>
                </a:lnTo>
                <a:lnTo>
                  <a:pt x="451" y="68"/>
                </a:lnTo>
                <a:lnTo>
                  <a:pt x="459" y="70"/>
                </a:lnTo>
                <a:lnTo>
                  <a:pt x="467" y="74"/>
                </a:lnTo>
                <a:lnTo>
                  <a:pt x="475" y="78"/>
                </a:lnTo>
                <a:lnTo>
                  <a:pt x="482" y="83"/>
                </a:lnTo>
                <a:lnTo>
                  <a:pt x="489" y="88"/>
                </a:lnTo>
                <a:lnTo>
                  <a:pt x="495" y="94"/>
                </a:lnTo>
                <a:lnTo>
                  <a:pt x="500" y="101"/>
                </a:lnTo>
                <a:lnTo>
                  <a:pt x="505" y="108"/>
                </a:lnTo>
                <a:lnTo>
                  <a:pt x="510" y="116"/>
                </a:lnTo>
                <a:lnTo>
                  <a:pt x="513" y="125"/>
                </a:lnTo>
                <a:lnTo>
                  <a:pt x="516" y="134"/>
                </a:lnTo>
                <a:lnTo>
                  <a:pt x="518" y="143"/>
                </a:lnTo>
                <a:lnTo>
                  <a:pt x="520" y="152"/>
                </a:lnTo>
                <a:lnTo>
                  <a:pt x="520" y="162"/>
                </a:lnTo>
                <a:lnTo>
                  <a:pt x="520" y="172"/>
                </a:lnTo>
                <a:lnTo>
                  <a:pt x="518" y="182"/>
                </a:lnTo>
                <a:lnTo>
                  <a:pt x="517" y="186"/>
                </a:lnTo>
                <a:lnTo>
                  <a:pt x="516" y="191"/>
                </a:lnTo>
                <a:lnTo>
                  <a:pt x="515" y="195"/>
                </a:lnTo>
                <a:lnTo>
                  <a:pt x="513" y="200"/>
                </a:lnTo>
                <a:lnTo>
                  <a:pt x="510" y="208"/>
                </a:lnTo>
                <a:lnTo>
                  <a:pt x="505" y="216"/>
                </a:lnTo>
                <a:lnTo>
                  <a:pt x="500" y="223"/>
                </a:lnTo>
                <a:lnTo>
                  <a:pt x="495" y="230"/>
                </a:lnTo>
                <a:lnTo>
                  <a:pt x="489" y="236"/>
                </a:lnTo>
                <a:lnTo>
                  <a:pt x="482" y="242"/>
                </a:lnTo>
                <a:lnTo>
                  <a:pt x="475" y="247"/>
                </a:lnTo>
                <a:lnTo>
                  <a:pt x="467" y="251"/>
                </a:lnTo>
                <a:lnTo>
                  <a:pt x="459" y="254"/>
                </a:lnTo>
                <a:lnTo>
                  <a:pt x="451" y="256"/>
                </a:lnTo>
                <a:lnTo>
                  <a:pt x="442" y="258"/>
                </a:lnTo>
                <a:lnTo>
                  <a:pt x="434" y="258"/>
                </a:lnTo>
                <a:close/>
                <a:moveTo>
                  <a:pt x="188" y="233"/>
                </a:moveTo>
                <a:lnTo>
                  <a:pt x="177" y="232"/>
                </a:lnTo>
                <a:lnTo>
                  <a:pt x="167" y="231"/>
                </a:lnTo>
                <a:lnTo>
                  <a:pt x="162" y="229"/>
                </a:lnTo>
                <a:lnTo>
                  <a:pt x="157" y="228"/>
                </a:lnTo>
                <a:lnTo>
                  <a:pt x="147" y="224"/>
                </a:lnTo>
                <a:lnTo>
                  <a:pt x="143" y="221"/>
                </a:lnTo>
                <a:lnTo>
                  <a:pt x="138" y="219"/>
                </a:lnTo>
                <a:lnTo>
                  <a:pt x="130" y="213"/>
                </a:lnTo>
                <a:lnTo>
                  <a:pt x="126" y="210"/>
                </a:lnTo>
                <a:lnTo>
                  <a:pt x="122" y="206"/>
                </a:lnTo>
                <a:lnTo>
                  <a:pt x="114" y="199"/>
                </a:lnTo>
                <a:lnTo>
                  <a:pt x="107" y="191"/>
                </a:lnTo>
                <a:lnTo>
                  <a:pt x="104" y="186"/>
                </a:lnTo>
                <a:lnTo>
                  <a:pt x="101" y="182"/>
                </a:lnTo>
                <a:lnTo>
                  <a:pt x="96" y="172"/>
                </a:lnTo>
                <a:lnTo>
                  <a:pt x="92" y="162"/>
                </a:lnTo>
                <a:lnTo>
                  <a:pt x="88" y="151"/>
                </a:lnTo>
                <a:lnTo>
                  <a:pt x="87" y="146"/>
                </a:lnTo>
                <a:lnTo>
                  <a:pt x="86" y="140"/>
                </a:lnTo>
                <a:lnTo>
                  <a:pt x="84" y="128"/>
                </a:lnTo>
                <a:lnTo>
                  <a:pt x="84" y="116"/>
                </a:lnTo>
                <a:lnTo>
                  <a:pt x="84" y="105"/>
                </a:lnTo>
                <a:lnTo>
                  <a:pt x="85" y="99"/>
                </a:lnTo>
                <a:lnTo>
                  <a:pt x="86" y="93"/>
                </a:lnTo>
                <a:lnTo>
                  <a:pt x="88" y="82"/>
                </a:lnTo>
                <a:lnTo>
                  <a:pt x="92" y="71"/>
                </a:lnTo>
                <a:lnTo>
                  <a:pt x="94" y="66"/>
                </a:lnTo>
                <a:lnTo>
                  <a:pt x="96" y="61"/>
                </a:lnTo>
                <a:lnTo>
                  <a:pt x="99" y="56"/>
                </a:lnTo>
                <a:lnTo>
                  <a:pt x="101" y="51"/>
                </a:lnTo>
                <a:lnTo>
                  <a:pt x="107" y="42"/>
                </a:lnTo>
                <a:lnTo>
                  <a:pt x="111" y="38"/>
                </a:lnTo>
                <a:lnTo>
                  <a:pt x="114" y="34"/>
                </a:lnTo>
                <a:lnTo>
                  <a:pt x="118" y="30"/>
                </a:lnTo>
                <a:lnTo>
                  <a:pt x="122" y="27"/>
                </a:lnTo>
                <a:lnTo>
                  <a:pt x="126" y="23"/>
                </a:lnTo>
                <a:lnTo>
                  <a:pt x="130" y="20"/>
                </a:lnTo>
                <a:lnTo>
                  <a:pt x="138" y="14"/>
                </a:lnTo>
                <a:lnTo>
                  <a:pt x="147" y="9"/>
                </a:lnTo>
                <a:lnTo>
                  <a:pt x="157" y="5"/>
                </a:lnTo>
                <a:lnTo>
                  <a:pt x="167" y="2"/>
                </a:lnTo>
                <a:lnTo>
                  <a:pt x="177" y="1"/>
                </a:lnTo>
                <a:lnTo>
                  <a:pt x="183" y="0"/>
                </a:lnTo>
                <a:lnTo>
                  <a:pt x="188" y="0"/>
                </a:lnTo>
                <a:lnTo>
                  <a:pt x="199" y="1"/>
                </a:lnTo>
                <a:lnTo>
                  <a:pt x="209" y="2"/>
                </a:lnTo>
                <a:lnTo>
                  <a:pt x="214" y="4"/>
                </a:lnTo>
                <a:lnTo>
                  <a:pt x="219" y="5"/>
                </a:lnTo>
                <a:lnTo>
                  <a:pt x="228" y="9"/>
                </a:lnTo>
                <a:lnTo>
                  <a:pt x="233" y="11"/>
                </a:lnTo>
                <a:lnTo>
                  <a:pt x="238" y="14"/>
                </a:lnTo>
                <a:lnTo>
                  <a:pt x="246" y="20"/>
                </a:lnTo>
                <a:lnTo>
                  <a:pt x="250" y="23"/>
                </a:lnTo>
                <a:lnTo>
                  <a:pt x="254" y="27"/>
                </a:lnTo>
                <a:lnTo>
                  <a:pt x="262" y="34"/>
                </a:lnTo>
                <a:lnTo>
                  <a:pt x="268" y="42"/>
                </a:lnTo>
                <a:lnTo>
                  <a:pt x="272" y="47"/>
                </a:lnTo>
                <a:lnTo>
                  <a:pt x="275" y="51"/>
                </a:lnTo>
                <a:lnTo>
                  <a:pt x="280" y="61"/>
                </a:lnTo>
                <a:lnTo>
                  <a:pt x="285" y="71"/>
                </a:lnTo>
                <a:lnTo>
                  <a:pt x="288" y="82"/>
                </a:lnTo>
                <a:lnTo>
                  <a:pt x="290" y="87"/>
                </a:lnTo>
                <a:lnTo>
                  <a:pt x="291" y="93"/>
                </a:lnTo>
                <a:lnTo>
                  <a:pt x="293" y="105"/>
                </a:lnTo>
                <a:lnTo>
                  <a:pt x="293" y="116"/>
                </a:lnTo>
                <a:lnTo>
                  <a:pt x="293" y="128"/>
                </a:lnTo>
                <a:lnTo>
                  <a:pt x="292" y="134"/>
                </a:lnTo>
                <a:lnTo>
                  <a:pt x="291" y="140"/>
                </a:lnTo>
                <a:lnTo>
                  <a:pt x="288" y="151"/>
                </a:lnTo>
                <a:lnTo>
                  <a:pt x="285" y="162"/>
                </a:lnTo>
                <a:lnTo>
                  <a:pt x="283" y="167"/>
                </a:lnTo>
                <a:lnTo>
                  <a:pt x="280" y="172"/>
                </a:lnTo>
                <a:lnTo>
                  <a:pt x="278" y="177"/>
                </a:lnTo>
                <a:lnTo>
                  <a:pt x="275" y="182"/>
                </a:lnTo>
                <a:lnTo>
                  <a:pt x="268" y="191"/>
                </a:lnTo>
                <a:lnTo>
                  <a:pt x="265" y="195"/>
                </a:lnTo>
                <a:lnTo>
                  <a:pt x="262" y="199"/>
                </a:lnTo>
                <a:lnTo>
                  <a:pt x="258" y="203"/>
                </a:lnTo>
                <a:lnTo>
                  <a:pt x="254" y="206"/>
                </a:lnTo>
                <a:lnTo>
                  <a:pt x="250" y="210"/>
                </a:lnTo>
                <a:lnTo>
                  <a:pt x="246" y="213"/>
                </a:lnTo>
                <a:lnTo>
                  <a:pt x="238" y="219"/>
                </a:lnTo>
                <a:lnTo>
                  <a:pt x="228" y="224"/>
                </a:lnTo>
                <a:lnTo>
                  <a:pt x="219" y="228"/>
                </a:lnTo>
                <a:lnTo>
                  <a:pt x="209" y="231"/>
                </a:lnTo>
                <a:lnTo>
                  <a:pt x="199" y="232"/>
                </a:lnTo>
                <a:lnTo>
                  <a:pt x="193" y="233"/>
                </a:lnTo>
                <a:lnTo>
                  <a:pt x="188" y="233"/>
                </a:lnTo>
                <a:close/>
                <a:moveTo>
                  <a:pt x="188" y="48"/>
                </a:moveTo>
                <a:lnTo>
                  <a:pt x="182" y="48"/>
                </a:lnTo>
                <a:lnTo>
                  <a:pt x="177" y="49"/>
                </a:lnTo>
                <a:lnTo>
                  <a:pt x="171" y="51"/>
                </a:lnTo>
                <a:lnTo>
                  <a:pt x="166" y="53"/>
                </a:lnTo>
                <a:lnTo>
                  <a:pt x="161" y="56"/>
                </a:lnTo>
                <a:lnTo>
                  <a:pt x="156" y="60"/>
                </a:lnTo>
                <a:lnTo>
                  <a:pt x="152" y="64"/>
                </a:lnTo>
                <a:lnTo>
                  <a:pt x="148" y="68"/>
                </a:lnTo>
                <a:lnTo>
                  <a:pt x="144" y="73"/>
                </a:lnTo>
                <a:lnTo>
                  <a:pt x="141" y="78"/>
                </a:lnTo>
                <a:lnTo>
                  <a:pt x="138" y="84"/>
                </a:lnTo>
                <a:lnTo>
                  <a:pt x="136" y="90"/>
                </a:lnTo>
                <a:lnTo>
                  <a:pt x="134" y="96"/>
                </a:lnTo>
                <a:lnTo>
                  <a:pt x="133" y="103"/>
                </a:lnTo>
                <a:lnTo>
                  <a:pt x="132" y="109"/>
                </a:lnTo>
                <a:lnTo>
                  <a:pt x="132" y="116"/>
                </a:lnTo>
                <a:lnTo>
                  <a:pt x="132" y="123"/>
                </a:lnTo>
                <a:lnTo>
                  <a:pt x="133" y="130"/>
                </a:lnTo>
                <a:lnTo>
                  <a:pt x="133" y="134"/>
                </a:lnTo>
                <a:lnTo>
                  <a:pt x="134" y="137"/>
                </a:lnTo>
                <a:lnTo>
                  <a:pt x="136" y="143"/>
                </a:lnTo>
                <a:lnTo>
                  <a:pt x="138" y="149"/>
                </a:lnTo>
                <a:lnTo>
                  <a:pt x="141" y="155"/>
                </a:lnTo>
                <a:lnTo>
                  <a:pt x="144" y="160"/>
                </a:lnTo>
                <a:lnTo>
                  <a:pt x="148" y="165"/>
                </a:lnTo>
                <a:lnTo>
                  <a:pt x="152" y="169"/>
                </a:lnTo>
                <a:lnTo>
                  <a:pt x="156" y="173"/>
                </a:lnTo>
                <a:lnTo>
                  <a:pt x="161" y="177"/>
                </a:lnTo>
                <a:lnTo>
                  <a:pt x="166" y="180"/>
                </a:lnTo>
                <a:lnTo>
                  <a:pt x="171" y="182"/>
                </a:lnTo>
                <a:lnTo>
                  <a:pt x="177" y="184"/>
                </a:lnTo>
                <a:lnTo>
                  <a:pt x="182" y="185"/>
                </a:lnTo>
                <a:lnTo>
                  <a:pt x="188" y="185"/>
                </a:lnTo>
                <a:lnTo>
                  <a:pt x="194" y="185"/>
                </a:lnTo>
                <a:lnTo>
                  <a:pt x="199" y="184"/>
                </a:lnTo>
                <a:lnTo>
                  <a:pt x="205" y="182"/>
                </a:lnTo>
                <a:lnTo>
                  <a:pt x="210" y="180"/>
                </a:lnTo>
                <a:lnTo>
                  <a:pt x="215" y="177"/>
                </a:lnTo>
                <a:lnTo>
                  <a:pt x="219" y="173"/>
                </a:lnTo>
                <a:lnTo>
                  <a:pt x="224" y="169"/>
                </a:lnTo>
                <a:lnTo>
                  <a:pt x="228" y="165"/>
                </a:lnTo>
                <a:lnTo>
                  <a:pt x="231" y="160"/>
                </a:lnTo>
                <a:lnTo>
                  <a:pt x="234" y="155"/>
                </a:lnTo>
                <a:lnTo>
                  <a:pt x="237" y="149"/>
                </a:lnTo>
                <a:lnTo>
                  <a:pt x="240" y="143"/>
                </a:lnTo>
                <a:lnTo>
                  <a:pt x="242" y="137"/>
                </a:lnTo>
                <a:lnTo>
                  <a:pt x="243" y="130"/>
                </a:lnTo>
                <a:lnTo>
                  <a:pt x="244" y="123"/>
                </a:lnTo>
                <a:lnTo>
                  <a:pt x="244" y="116"/>
                </a:lnTo>
                <a:lnTo>
                  <a:pt x="244" y="109"/>
                </a:lnTo>
                <a:lnTo>
                  <a:pt x="243" y="103"/>
                </a:lnTo>
                <a:lnTo>
                  <a:pt x="242" y="99"/>
                </a:lnTo>
                <a:lnTo>
                  <a:pt x="242" y="96"/>
                </a:lnTo>
                <a:lnTo>
                  <a:pt x="240" y="90"/>
                </a:lnTo>
                <a:lnTo>
                  <a:pt x="237" y="84"/>
                </a:lnTo>
                <a:lnTo>
                  <a:pt x="234" y="78"/>
                </a:lnTo>
                <a:lnTo>
                  <a:pt x="231" y="73"/>
                </a:lnTo>
                <a:lnTo>
                  <a:pt x="228" y="68"/>
                </a:lnTo>
                <a:lnTo>
                  <a:pt x="224" y="64"/>
                </a:lnTo>
                <a:lnTo>
                  <a:pt x="219" y="60"/>
                </a:lnTo>
                <a:lnTo>
                  <a:pt x="215" y="56"/>
                </a:lnTo>
                <a:lnTo>
                  <a:pt x="210" y="53"/>
                </a:lnTo>
                <a:lnTo>
                  <a:pt x="205" y="51"/>
                </a:lnTo>
                <a:lnTo>
                  <a:pt x="199" y="49"/>
                </a:lnTo>
                <a:lnTo>
                  <a:pt x="194" y="48"/>
                </a:lnTo>
                <a:lnTo>
                  <a:pt x="188" y="48"/>
                </a:lnTo>
                <a:close/>
                <a:moveTo>
                  <a:pt x="341" y="496"/>
                </a:moveTo>
                <a:lnTo>
                  <a:pt x="31" y="496"/>
                </a:lnTo>
                <a:lnTo>
                  <a:pt x="27" y="496"/>
                </a:lnTo>
                <a:lnTo>
                  <a:pt x="22" y="494"/>
                </a:lnTo>
                <a:lnTo>
                  <a:pt x="18" y="492"/>
                </a:lnTo>
                <a:lnTo>
                  <a:pt x="15" y="490"/>
                </a:lnTo>
                <a:lnTo>
                  <a:pt x="12" y="486"/>
                </a:lnTo>
                <a:lnTo>
                  <a:pt x="10" y="483"/>
                </a:lnTo>
                <a:lnTo>
                  <a:pt x="9" y="481"/>
                </a:lnTo>
                <a:lnTo>
                  <a:pt x="8" y="478"/>
                </a:lnTo>
                <a:lnTo>
                  <a:pt x="7" y="474"/>
                </a:lnTo>
                <a:lnTo>
                  <a:pt x="1" y="374"/>
                </a:lnTo>
                <a:lnTo>
                  <a:pt x="0" y="367"/>
                </a:lnTo>
                <a:lnTo>
                  <a:pt x="1" y="360"/>
                </a:lnTo>
                <a:lnTo>
                  <a:pt x="2" y="352"/>
                </a:lnTo>
                <a:lnTo>
                  <a:pt x="4" y="345"/>
                </a:lnTo>
                <a:lnTo>
                  <a:pt x="7" y="338"/>
                </a:lnTo>
                <a:lnTo>
                  <a:pt x="10" y="331"/>
                </a:lnTo>
                <a:lnTo>
                  <a:pt x="13" y="324"/>
                </a:lnTo>
                <a:lnTo>
                  <a:pt x="17" y="317"/>
                </a:lnTo>
                <a:lnTo>
                  <a:pt x="22" y="311"/>
                </a:lnTo>
                <a:lnTo>
                  <a:pt x="27" y="305"/>
                </a:lnTo>
                <a:lnTo>
                  <a:pt x="33" y="299"/>
                </a:lnTo>
                <a:lnTo>
                  <a:pt x="38" y="294"/>
                </a:lnTo>
                <a:lnTo>
                  <a:pt x="45" y="290"/>
                </a:lnTo>
                <a:lnTo>
                  <a:pt x="51" y="285"/>
                </a:lnTo>
                <a:lnTo>
                  <a:pt x="58" y="282"/>
                </a:lnTo>
                <a:lnTo>
                  <a:pt x="65" y="279"/>
                </a:lnTo>
                <a:lnTo>
                  <a:pt x="80" y="274"/>
                </a:lnTo>
                <a:lnTo>
                  <a:pt x="94" y="270"/>
                </a:lnTo>
                <a:lnTo>
                  <a:pt x="110" y="266"/>
                </a:lnTo>
                <a:lnTo>
                  <a:pt x="125" y="263"/>
                </a:lnTo>
                <a:lnTo>
                  <a:pt x="140" y="261"/>
                </a:lnTo>
                <a:lnTo>
                  <a:pt x="155" y="259"/>
                </a:lnTo>
                <a:lnTo>
                  <a:pt x="171" y="258"/>
                </a:lnTo>
                <a:lnTo>
                  <a:pt x="186" y="258"/>
                </a:lnTo>
                <a:lnTo>
                  <a:pt x="201" y="258"/>
                </a:lnTo>
                <a:lnTo>
                  <a:pt x="217" y="259"/>
                </a:lnTo>
                <a:lnTo>
                  <a:pt x="232" y="261"/>
                </a:lnTo>
                <a:lnTo>
                  <a:pt x="247" y="263"/>
                </a:lnTo>
                <a:lnTo>
                  <a:pt x="262" y="266"/>
                </a:lnTo>
                <a:lnTo>
                  <a:pt x="278" y="270"/>
                </a:lnTo>
                <a:lnTo>
                  <a:pt x="293" y="274"/>
                </a:lnTo>
                <a:lnTo>
                  <a:pt x="308" y="279"/>
                </a:lnTo>
                <a:lnTo>
                  <a:pt x="315" y="282"/>
                </a:lnTo>
                <a:lnTo>
                  <a:pt x="322" y="285"/>
                </a:lnTo>
                <a:lnTo>
                  <a:pt x="328" y="290"/>
                </a:lnTo>
                <a:lnTo>
                  <a:pt x="334" y="294"/>
                </a:lnTo>
                <a:lnTo>
                  <a:pt x="340" y="299"/>
                </a:lnTo>
                <a:lnTo>
                  <a:pt x="346" y="305"/>
                </a:lnTo>
                <a:lnTo>
                  <a:pt x="351" y="311"/>
                </a:lnTo>
                <a:lnTo>
                  <a:pt x="355" y="317"/>
                </a:lnTo>
                <a:lnTo>
                  <a:pt x="359" y="324"/>
                </a:lnTo>
                <a:lnTo>
                  <a:pt x="363" y="331"/>
                </a:lnTo>
                <a:lnTo>
                  <a:pt x="366" y="338"/>
                </a:lnTo>
                <a:lnTo>
                  <a:pt x="369" y="345"/>
                </a:lnTo>
                <a:lnTo>
                  <a:pt x="370" y="352"/>
                </a:lnTo>
                <a:lnTo>
                  <a:pt x="372" y="360"/>
                </a:lnTo>
                <a:lnTo>
                  <a:pt x="372" y="367"/>
                </a:lnTo>
                <a:lnTo>
                  <a:pt x="372" y="374"/>
                </a:lnTo>
                <a:lnTo>
                  <a:pt x="365" y="474"/>
                </a:lnTo>
                <a:lnTo>
                  <a:pt x="365" y="478"/>
                </a:lnTo>
                <a:lnTo>
                  <a:pt x="363" y="483"/>
                </a:lnTo>
                <a:lnTo>
                  <a:pt x="361" y="486"/>
                </a:lnTo>
                <a:lnTo>
                  <a:pt x="358" y="490"/>
                </a:lnTo>
                <a:lnTo>
                  <a:pt x="354" y="492"/>
                </a:lnTo>
                <a:lnTo>
                  <a:pt x="350" y="494"/>
                </a:lnTo>
                <a:lnTo>
                  <a:pt x="346" y="496"/>
                </a:lnTo>
                <a:lnTo>
                  <a:pt x="341" y="496"/>
                </a:lnTo>
                <a:close/>
                <a:moveTo>
                  <a:pt x="54" y="448"/>
                </a:moveTo>
                <a:lnTo>
                  <a:pt x="319" y="448"/>
                </a:lnTo>
                <a:lnTo>
                  <a:pt x="324" y="371"/>
                </a:lnTo>
                <a:lnTo>
                  <a:pt x="324" y="368"/>
                </a:lnTo>
                <a:lnTo>
                  <a:pt x="324" y="365"/>
                </a:lnTo>
                <a:lnTo>
                  <a:pt x="323" y="361"/>
                </a:lnTo>
                <a:lnTo>
                  <a:pt x="322" y="358"/>
                </a:lnTo>
                <a:lnTo>
                  <a:pt x="319" y="351"/>
                </a:lnTo>
                <a:lnTo>
                  <a:pt x="316" y="344"/>
                </a:lnTo>
                <a:lnTo>
                  <a:pt x="313" y="341"/>
                </a:lnTo>
                <a:lnTo>
                  <a:pt x="311" y="338"/>
                </a:lnTo>
                <a:lnTo>
                  <a:pt x="305" y="332"/>
                </a:lnTo>
                <a:lnTo>
                  <a:pt x="298" y="327"/>
                </a:lnTo>
                <a:lnTo>
                  <a:pt x="295" y="325"/>
                </a:lnTo>
                <a:lnTo>
                  <a:pt x="291" y="324"/>
                </a:lnTo>
                <a:lnTo>
                  <a:pt x="279" y="320"/>
                </a:lnTo>
                <a:lnTo>
                  <a:pt x="265" y="316"/>
                </a:lnTo>
                <a:lnTo>
                  <a:pt x="259" y="314"/>
                </a:lnTo>
                <a:lnTo>
                  <a:pt x="252" y="313"/>
                </a:lnTo>
                <a:lnTo>
                  <a:pt x="239" y="310"/>
                </a:lnTo>
                <a:lnTo>
                  <a:pt x="226" y="308"/>
                </a:lnTo>
                <a:lnTo>
                  <a:pt x="213" y="307"/>
                </a:lnTo>
                <a:lnTo>
                  <a:pt x="199" y="306"/>
                </a:lnTo>
                <a:lnTo>
                  <a:pt x="186" y="306"/>
                </a:lnTo>
                <a:lnTo>
                  <a:pt x="173" y="306"/>
                </a:lnTo>
                <a:lnTo>
                  <a:pt x="159" y="307"/>
                </a:lnTo>
                <a:lnTo>
                  <a:pt x="146" y="308"/>
                </a:lnTo>
                <a:lnTo>
                  <a:pt x="133" y="310"/>
                </a:lnTo>
                <a:lnTo>
                  <a:pt x="120" y="313"/>
                </a:lnTo>
                <a:lnTo>
                  <a:pt x="107" y="316"/>
                </a:lnTo>
                <a:lnTo>
                  <a:pt x="94" y="320"/>
                </a:lnTo>
                <a:lnTo>
                  <a:pt x="81" y="324"/>
                </a:lnTo>
                <a:lnTo>
                  <a:pt x="78" y="325"/>
                </a:lnTo>
                <a:lnTo>
                  <a:pt x="74" y="327"/>
                </a:lnTo>
                <a:lnTo>
                  <a:pt x="68" y="332"/>
                </a:lnTo>
                <a:lnTo>
                  <a:pt x="62" y="338"/>
                </a:lnTo>
                <a:lnTo>
                  <a:pt x="60" y="341"/>
                </a:lnTo>
                <a:lnTo>
                  <a:pt x="57" y="344"/>
                </a:lnTo>
                <a:lnTo>
                  <a:pt x="53" y="351"/>
                </a:lnTo>
                <a:lnTo>
                  <a:pt x="52" y="355"/>
                </a:lnTo>
                <a:lnTo>
                  <a:pt x="50" y="358"/>
                </a:lnTo>
                <a:lnTo>
                  <a:pt x="49" y="365"/>
                </a:lnTo>
                <a:lnTo>
                  <a:pt x="49" y="368"/>
                </a:lnTo>
                <a:lnTo>
                  <a:pt x="49" y="371"/>
                </a:lnTo>
                <a:lnTo>
                  <a:pt x="54" y="448"/>
                </a:lnTo>
                <a:close/>
                <a:moveTo>
                  <a:pt x="528" y="496"/>
                </a:moveTo>
                <a:lnTo>
                  <a:pt x="405" y="496"/>
                </a:lnTo>
                <a:lnTo>
                  <a:pt x="400" y="496"/>
                </a:lnTo>
                <a:lnTo>
                  <a:pt x="396" y="494"/>
                </a:lnTo>
                <a:lnTo>
                  <a:pt x="394" y="493"/>
                </a:lnTo>
                <a:lnTo>
                  <a:pt x="392" y="492"/>
                </a:lnTo>
                <a:lnTo>
                  <a:pt x="390" y="491"/>
                </a:lnTo>
                <a:lnTo>
                  <a:pt x="388" y="489"/>
                </a:lnTo>
                <a:lnTo>
                  <a:pt x="385" y="486"/>
                </a:lnTo>
                <a:lnTo>
                  <a:pt x="383" y="482"/>
                </a:lnTo>
                <a:lnTo>
                  <a:pt x="382" y="477"/>
                </a:lnTo>
                <a:lnTo>
                  <a:pt x="381" y="472"/>
                </a:lnTo>
                <a:lnTo>
                  <a:pt x="382" y="467"/>
                </a:lnTo>
                <a:lnTo>
                  <a:pt x="383" y="463"/>
                </a:lnTo>
                <a:lnTo>
                  <a:pt x="384" y="461"/>
                </a:lnTo>
                <a:lnTo>
                  <a:pt x="385" y="459"/>
                </a:lnTo>
                <a:lnTo>
                  <a:pt x="387" y="457"/>
                </a:lnTo>
                <a:lnTo>
                  <a:pt x="388" y="455"/>
                </a:lnTo>
                <a:lnTo>
                  <a:pt x="392" y="452"/>
                </a:lnTo>
                <a:lnTo>
                  <a:pt x="396" y="450"/>
                </a:lnTo>
                <a:lnTo>
                  <a:pt x="400" y="449"/>
                </a:lnTo>
                <a:lnTo>
                  <a:pt x="405" y="448"/>
                </a:lnTo>
                <a:lnTo>
                  <a:pt x="506" y="448"/>
                </a:lnTo>
                <a:lnTo>
                  <a:pt x="510" y="384"/>
                </a:lnTo>
                <a:lnTo>
                  <a:pt x="510" y="380"/>
                </a:lnTo>
                <a:lnTo>
                  <a:pt x="509" y="374"/>
                </a:lnTo>
                <a:lnTo>
                  <a:pt x="506" y="369"/>
                </a:lnTo>
                <a:lnTo>
                  <a:pt x="503" y="363"/>
                </a:lnTo>
                <a:lnTo>
                  <a:pt x="499" y="358"/>
                </a:lnTo>
                <a:lnTo>
                  <a:pt x="495" y="354"/>
                </a:lnTo>
                <a:lnTo>
                  <a:pt x="492" y="352"/>
                </a:lnTo>
                <a:lnTo>
                  <a:pt x="490" y="350"/>
                </a:lnTo>
                <a:lnTo>
                  <a:pt x="484" y="347"/>
                </a:lnTo>
                <a:lnTo>
                  <a:pt x="474" y="344"/>
                </a:lnTo>
                <a:lnTo>
                  <a:pt x="464" y="341"/>
                </a:lnTo>
                <a:lnTo>
                  <a:pt x="453" y="338"/>
                </a:lnTo>
                <a:lnTo>
                  <a:pt x="443" y="336"/>
                </a:lnTo>
                <a:lnTo>
                  <a:pt x="421" y="333"/>
                </a:lnTo>
                <a:lnTo>
                  <a:pt x="411" y="332"/>
                </a:lnTo>
                <a:lnTo>
                  <a:pt x="400" y="332"/>
                </a:lnTo>
                <a:lnTo>
                  <a:pt x="395" y="331"/>
                </a:lnTo>
                <a:lnTo>
                  <a:pt x="391" y="330"/>
                </a:lnTo>
                <a:lnTo>
                  <a:pt x="387" y="328"/>
                </a:lnTo>
                <a:lnTo>
                  <a:pt x="383" y="325"/>
                </a:lnTo>
                <a:lnTo>
                  <a:pt x="380" y="321"/>
                </a:lnTo>
                <a:lnTo>
                  <a:pt x="378" y="317"/>
                </a:lnTo>
                <a:lnTo>
                  <a:pt x="377" y="312"/>
                </a:lnTo>
                <a:lnTo>
                  <a:pt x="376" y="308"/>
                </a:lnTo>
                <a:lnTo>
                  <a:pt x="377" y="303"/>
                </a:lnTo>
                <a:lnTo>
                  <a:pt x="378" y="298"/>
                </a:lnTo>
                <a:lnTo>
                  <a:pt x="381" y="294"/>
                </a:lnTo>
                <a:lnTo>
                  <a:pt x="384" y="291"/>
                </a:lnTo>
                <a:lnTo>
                  <a:pt x="387" y="288"/>
                </a:lnTo>
                <a:lnTo>
                  <a:pt x="391" y="285"/>
                </a:lnTo>
                <a:lnTo>
                  <a:pt x="396" y="284"/>
                </a:lnTo>
                <a:lnTo>
                  <a:pt x="401" y="284"/>
                </a:lnTo>
                <a:lnTo>
                  <a:pt x="426" y="285"/>
                </a:lnTo>
                <a:lnTo>
                  <a:pt x="439" y="287"/>
                </a:lnTo>
                <a:lnTo>
                  <a:pt x="451" y="289"/>
                </a:lnTo>
                <a:lnTo>
                  <a:pt x="464" y="291"/>
                </a:lnTo>
                <a:lnTo>
                  <a:pt x="476" y="294"/>
                </a:lnTo>
                <a:lnTo>
                  <a:pt x="488" y="298"/>
                </a:lnTo>
                <a:lnTo>
                  <a:pt x="500" y="302"/>
                </a:lnTo>
                <a:lnTo>
                  <a:pt x="507" y="305"/>
                </a:lnTo>
                <a:lnTo>
                  <a:pt x="513" y="308"/>
                </a:lnTo>
                <a:lnTo>
                  <a:pt x="519" y="312"/>
                </a:lnTo>
                <a:lnTo>
                  <a:pt x="524" y="316"/>
                </a:lnTo>
                <a:lnTo>
                  <a:pt x="530" y="321"/>
                </a:lnTo>
                <a:lnTo>
                  <a:pt x="534" y="326"/>
                </a:lnTo>
                <a:lnTo>
                  <a:pt x="539" y="331"/>
                </a:lnTo>
                <a:lnTo>
                  <a:pt x="543" y="337"/>
                </a:lnTo>
                <a:lnTo>
                  <a:pt x="547" y="343"/>
                </a:lnTo>
                <a:lnTo>
                  <a:pt x="550" y="349"/>
                </a:lnTo>
                <a:lnTo>
                  <a:pt x="553" y="355"/>
                </a:lnTo>
                <a:lnTo>
                  <a:pt x="555" y="362"/>
                </a:lnTo>
                <a:lnTo>
                  <a:pt x="557" y="368"/>
                </a:lnTo>
                <a:lnTo>
                  <a:pt x="558" y="375"/>
                </a:lnTo>
                <a:lnTo>
                  <a:pt x="558" y="381"/>
                </a:lnTo>
                <a:lnTo>
                  <a:pt x="558" y="388"/>
                </a:lnTo>
                <a:lnTo>
                  <a:pt x="552" y="474"/>
                </a:lnTo>
                <a:lnTo>
                  <a:pt x="551" y="478"/>
                </a:lnTo>
                <a:lnTo>
                  <a:pt x="550" y="483"/>
                </a:lnTo>
                <a:lnTo>
                  <a:pt x="548" y="486"/>
                </a:lnTo>
                <a:lnTo>
                  <a:pt x="545" y="490"/>
                </a:lnTo>
                <a:lnTo>
                  <a:pt x="541" y="492"/>
                </a:lnTo>
                <a:lnTo>
                  <a:pt x="537" y="494"/>
                </a:lnTo>
                <a:lnTo>
                  <a:pt x="533" y="496"/>
                </a:lnTo>
                <a:lnTo>
                  <a:pt x="528" y="4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2049" name="Freeform 10"/>
          <p:cNvSpPr>
            <a:spLocks noChangeAspect="1" noEditPoints="1"/>
          </p:cNvSpPr>
          <p:nvPr/>
        </p:nvSpPr>
        <p:spPr bwMode="auto">
          <a:xfrm>
            <a:off x="551440" y="3573016"/>
            <a:ext cx="504000" cy="505813"/>
          </a:xfrm>
          <a:custGeom>
            <a:avLst/>
            <a:gdLst>
              <a:gd name="T0" fmla="*/ 81 w 556"/>
              <a:gd name="T1" fmla="*/ 287 h 558"/>
              <a:gd name="T2" fmla="*/ 42 w 556"/>
              <a:gd name="T3" fmla="*/ 254 h 558"/>
              <a:gd name="T4" fmla="*/ 25 w 556"/>
              <a:gd name="T5" fmla="*/ 199 h 558"/>
              <a:gd name="T6" fmla="*/ 35 w 556"/>
              <a:gd name="T7" fmla="*/ 56 h 558"/>
              <a:gd name="T8" fmla="*/ 69 w 556"/>
              <a:gd name="T9" fmla="*/ 17 h 558"/>
              <a:gd name="T10" fmla="*/ 123 w 556"/>
              <a:gd name="T11" fmla="*/ 0 h 558"/>
              <a:gd name="T12" fmla="*/ 170 w 556"/>
              <a:gd name="T13" fmla="*/ 12 h 558"/>
              <a:gd name="T14" fmla="*/ 210 w 556"/>
              <a:gd name="T15" fmla="*/ 51 h 558"/>
              <a:gd name="T16" fmla="*/ 222 w 556"/>
              <a:gd name="T17" fmla="*/ 199 h 558"/>
              <a:gd name="T18" fmla="*/ 210 w 556"/>
              <a:gd name="T19" fmla="*/ 246 h 558"/>
              <a:gd name="T20" fmla="*/ 170 w 556"/>
              <a:gd name="T21" fmla="*/ 285 h 558"/>
              <a:gd name="T22" fmla="*/ 123 w 556"/>
              <a:gd name="T23" fmla="*/ 48 h 558"/>
              <a:gd name="T24" fmla="*/ 96 w 556"/>
              <a:gd name="T25" fmla="*/ 57 h 558"/>
              <a:gd name="T26" fmla="*/ 77 w 556"/>
              <a:gd name="T27" fmla="*/ 79 h 558"/>
              <a:gd name="T28" fmla="*/ 74 w 556"/>
              <a:gd name="T29" fmla="*/ 204 h 558"/>
              <a:gd name="T30" fmla="*/ 85 w 556"/>
              <a:gd name="T31" fmla="*/ 231 h 558"/>
              <a:gd name="T32" fmla="*/ 109 w 556"/>
              <a:gd name="T33" fmla="*/ 247 h 558"/>
              <a:gd name="T34" fmla="*/ 138 w 556"/>
              <a:gd name="T35" fmla="*/ 247 h 558"/>
              <a:gd name="T36" fmla="*/ 162 w 556"/>
              <a:gd name="T37" fmla="*/ 231 h 558"/>
              <a:gd name="T38" fmla="*/ 173 w 556"/>
              <a:gd name="T39" fmla="*/ 204 h 558"/>
              <a:gd name="T40" fmla="*/ 170 w 556"/>
              <a:gd name="T41" fmla="*/ 79 h 558"/>
              <a:gd name="T42" fmla="*/ 151 w 556"/>
              <a:gd name="T43" fmla="*/ 57 h 558"/>
              <a:gd name="T44" fmla="*/ 123 w 556"/>
              <a:gd name="T45" fmla="*/ 48 h 558"/>
              <a:gd name="T46" fmla="*/ 390 w 556"/>
              <a:gd name="T47" fmla="*/ 539 h 558"/>
              <a:gd name="T48" fmla="*/ 351 w 556"/>
              <a:gd name="T49" fmla="*/ 506 h 558"/>
              <a:gd name="T50" fmla="*/ 334 w 556"/>
              <a:gd name="T51" fmla="*/ 451 h 558"/>
              <a:gd name="T52" fmla="*/ 344 w 556"/>
              <a:gd name="T53" fmla="*/ 308 h 558"/>
              <a:gd name="T54" fmla="*/ 378 w 556"/>
              <a:gd name="T55" fmla="*/ 269 h 558"/>
              <a:gd name="T56" fmla="*/ 432 w 556"/>
              <a:gd name="T57" fmla="*/ 252 h 558"/>
              <a:gd name="T58" fmla="*/ 479 w 556"/>
              <a:gd name="T59" fmla="*/ 264 h 558"/>
              <a:gd name="T60" fmla="*/ 519 w 556"/>
              <a:gd name="T61" fmla="*/ 303 h 558"/>
              <a:gd name="T62" fmla="*/ 531 w 556"/>
              <a:gd name="T63" fmla="*/ 451 h 558"/>
              <a:gd name="T64" fmla="*/ 519 w 556"/>
              <a:gd name="T65" fmla="*/ 498 h 558"/>
              <a:gd name="T66" fmla="*/ 479 w 556"/>
              <a:gd name="T67" fmla="*/ 537 h 558"/>
              <a:gd name="T68" fmla="*/ 432 w 556"/>
              <a:gd name="T69" fmla="*/ 300 h 558"/>
              <a:gd name="T70" fmla="*/ 405 w 556"/>
              <a:gd name="T71" fmla="*/ 309 h 558"/>
              <a:gd name="T72" fmla="*/ 386 w 556"/>
              <a:gd name="T73" fmla="*/ 331 h 558"/>
              <a:gd name="T74" fmla="*/ 383 w 556"/>
              <a:gd name="T75" fmla="*/ 456 h 558"/>
              <a:gd name="T76" fmla="*/ 394 w 556"/>
              <a:gd name="T77" fmla="*/ 483 h 558"/>
              <a:gd name="T78" fmla="*/ 418 w 556"/>
              <a:gd name="T79" fmla="*/ 499 h 558"/>
              <a:gd name="T80" fmla="*/ 447 w 556"/>
              <a:gd name="T81" fmla="*/ 499 h 558"/>
              <a:gd name="T82" fmla="*/ 471 w 556"/>
              <a:gd name="T83" fmla="*/ 483 h 558"/>
              <a:gd name="T84" fmla="*/ 482 w 556"/>
              <a:gd name="T85" fmla="*/ 456 h 558"/>
              <a:gd name="T86" fmla="*/ 479 w 556"/>
              <a:gd name="T87" fmla="*/ 331 h 558"/>
              <a:gd name="T88" fmla="*/ 460 w 556"/>
              <a:gd name="T89" fmla="*/ 309 h 558"/>
              <a:gd name="T90" fmla="*/ 432 w 556"/>
              <a:gd name="T91" fmla="*/ 300 h 558"/>
              <a:gd name="T92" fmla="*/ 516 w 556"/>
              <a:gd name="T93" fmla="*/ 191 h 558"/>
              <a:gd name="T94" fmla="*/ 508 w 556"/>
              <a:gd name="T95" fmla="*/ 85 h 558"/>
              <a:gd name="T96" fmla="*/ 24 w 556"/>
              <a:gd name="T97" fmla="*/ 558 h 558"/>
              <a:gd name="T98" fmla="*/ 3 w 556"/>
              <a:gd name="T99" fmla="*/ 545 h 558"/>
              <a:gd name="T100" fmla="*/ 4 w 556"/>
              <a:gd name="T101" fmla="*/ 521 h 558"/>
              <a:gd name="T102" fmla="*/ 374 w 556"/>
              <a:gd name="T103" fmla="*/ 48 h 558"/>
              <a:gd name="T104" fmla="*/ 362 w 556"/>
              <a:gd name="T105" fmla="*/ 31 h 558"/>
              <a:gd name="T106" fmla="*/ 367 w 556"/>
              <a:gd name="T107" fmla="*/ 11 h 558"/>
              <a:gd name="T108" fmla="*/ 531 w 556"/>
              <a:gd name="T109" fmla="*/ 3 h 558"/>
              <a:gd name="T110" fmla="*/ 548 w 556"/>
              <a:gd name="T111" fmla="*/ 10 h 558"/>
              <a:gd name="T112" fmla="*/ 555 w 556"/>
              <a:gd name="T113" fmla="*/ 178 h 558"/>
              <a:gd name="T114" fmla="*/ 545 w 556"/>
              <a:gd name="T115" fmla="*/ 19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6" h="558">
                <a:moveTo>
                  <a:pt x="123" y="297"/>
                </a:moveTo>
                <a:lnTo>
                  <a:pt x="113" y="297"/>
                </a:lnTo>
                <a:lnTo>
                  <a:pt x="104" y="295"/>
                </a:lnTo>
                <a:lnTo>
                  <a:pt x="94" y="293"/>
                </a:lnTo>
                <a:lnTo>
                  <a:pt x="85" y="289"/>
                </a:lnTo>
                <a:lnTo>
                  <a:pt x="81" y="287"/>
                </a:lnTo>
                <a:lnTo>
                  <a:pt x="77" y="285"/>
                </a:lnTo>
                <a:lnTo>
                  <a:pt x="69" y="280"/>
                </a:lnTo>
                <a:lnTo>
                  <a:pt x="61" y="275"/>
                </a:lnTo>
                <a:lnTo>
                  <a:pt x="54" y="268"/>
                </a:lnTo>
                <a:lnTo>
                  <a:pt x="48" y="261"/>
                </a:lnTo>
                <a:lnTo>
                  <a:pt x="42" y="254"/>
                </a:lnTo>
                <a:lnTo>
                  <a:pt x="37" y="246"/>
                </a:lnTo>
                <a:lnTo>
                  <a:pt x="33" y="237"/>
                </a:lnTo>
                <a:lnTo>
                  <a:pt x="30" y="228"/>
                </a:lnTo>
                <a:lnTo>
                  <a:pt x="27" y="219"/>
                </a:lnTo>
                <a:lnTo>
                  <a:pt x="26" y="209"/>
                </a:lnTo>
                <a:lnTo>
                  <a:pt x="25" y="199"/>
                </a:lnTo>
                <a:lnTo>
                  <a:pt x="25" y="98"/>
                </a:lnTo>
                <a:lnTo>
                  <a:pt x="26" y="88"/>
                </a:lnTo>
                <a:lnTo>
                  <a:pt x="27" y="78"/>
                </a:lnTo>
                <a:lnTo>
                  <a:pt x="30" y="69"/>
                </a:lnTo>
                <a:lnTo>
                  <a:pt x="33" y="60"/>
                </a:lnTo>
                <a:lnTo>
                  <a:pt x="35" y="56"/>
                </a:lnTo>
                <a:lnTo>
                  <a:pt x="37" y="51"/>
                </a:lnTo>
                <a:lnTo>
                  <a:pt x="42" y="43"/>
                </a:lnTo>
                <a:lnTo>
                  <a:pt x="48" y="36"/>
                </a:lnTo>
                <a:lnTo>
                  <a:pt x="54" y="29"/>
                </a:lnTo>
                <a:lnTo>
                  <a:pt x="61" y="23"/>
                </a:lnTo>
                <a:lnTo>
                  <a:pt x="69" y="17"/>
                </a:lnTo>
                <a:lnTo>
                  <a:pt x="77" y="12"/>
                </a:lnTo>
                <a:lnTo>
                  <a:pt x="85" y="8"/>
                </a:lnTo>
                <a:lnTo>
                  <a:pt x="94" y="5"/>
                </a:lnTo>
                <a:lnTo>
                  <a:pt x="104" y="2"/>
                </a:lnTo>
                <a:lnTo>
                  <a:pt x="113" y="1"/>
                </a:lnTo>
                <a:lnTo>
                  <a:pt x="123" y="0"/>
                </a:lnTo>
                <a:lnTo>
                  <a:pt x="133" y="1"/>
                </a:lnTo>
                <a:lnTo>
                  <a:pt x="143" y="2"/>
                </a:lnTo>
                <a:lnTo>
                  <a:pt x="153" y="5"/>
                </a:lnTo>
                <a:lnTo>
                  <a:pt x="162" y="8"/>
                </a:lnTo>
                <a:lnTo>
                  <a:pt x="166" y="10"/>
                </a:lnTo>
                <a:lnTo>
                  <a:pt x="170" y="12"/>
                </a:lnTo>
                <a:lnTo>
                  <a:pt x="178" y="17"/>
                </a:lnTo>
                <a:lnTo>
                  <a:pt x="186" y="23"/>
                </a:lnTo>
                <a:lnTo>
                  <a:pt x="193" y="29"/>
                </a:lnTo>
                <a:lnTo>
                  <a:pt x="199" y="36"/>
                </a:lnTo>
                <a:lnTo>
                  <a:pt x="205" y="43"/>
                </a:lnTo>
                <a:lnTo>
                  <a:pt x="210" y="51"/>
                </a:lnTo>
                <a:lnTo>
                  <a:pt x="214" y="60"/>
                </a:lnTo>
                <a:lnTo>
                  <a:pt x="217" y="69"/>
                </a:lnTo>
                <a:lnTo>
                  <a:pt x="220" y="78"/>
                </a:lnTo>
                <a:lnTo>
                  <a:pt x="221" y="88"/>
                </a:lnTo>
                <a:lnTo>
                  <a:pt x="222" y="98"/>
                </a:lnTo>
                <a:lnTo>
                  <a:pt x="222" y="199"/>
                </a:lnTo>
                <a:lnTo>
                  <a:pt x="221" y="209"/>
                </a:lnTo>
                <a:lnTo>
                  <a:pt x="220" y="219"/>
                </a:lnTo>
                <a:lnTo>
                  <a:pt x="217" y="228"/>
                </a:lnTo>
                <a:lnTo>
                  <a:pt x="214" y="237"/>
                </a:lnTo>
                <a:lnTo>
                  <a:pt x="212" y="242"/>
                </a:lnTo>
                <a:lnTo>
                  <a:pt x="210" y="246"/>
                </a:lnTo>
                <a:lnTo>
                  <a:pt x="205" y="254"/>
                </a:lnTo>
                <a:lnTo>
                  <a:pt x="199" y="261"/>
                </a:lnTo>
                <a:lnTo>
                  <a:pt x="193" y="268"/>
                </a:lnTo>
                <a:lnTo>
                  <a:pt x="186" y="275"/>
                </a:lnTo>
                <a:lnTo>
                  <a:pt x="178" y="280"/>
                </a:lnTo>
                <a:lnTo>
                  <a:pt x="170" y="285"/>
                </a:lnTo>
                <a:lnTo>
                  <a:pt x="162" y="289"/>
                </a:lnTo>
                <a:lnTo>
                  <a:pt x="153" y="293"/>
                </a:lnTo>
                <a:lnTo>
                  <a:pt x="143" y="295"/>
                </a:lnTo>
                <a:lnTo>
                  <a:pt x="133" y="297"/>
                </a:lnTo>
                <a:lnTo>
                  <a:pt x="123" y="297"/>
                </a:lnTo>
                <a:close/>
                <a:moveTo>
                  <a:pt x="123" y="48"/>
                </a:moveTo>
                <a:lnTo>
                  <a:pt x="118" y="48"/>
                </a:lnTo>
                <a:lnTo>
                  <a:pt x="113" y="49"/>
                </a:lnTo>
                <a:lnTo>
                  <a:pt x="109" y="50"/>
                </a:lnTo>
                <a:lnTo>
                  <a:pt x="104" y="52"/>
                </a:lnTo>
                <a:lnTo>
                  <a:pt x="100" y="54"/>
                </a:lnTo>
                <a:lnTo>
                  <a:pt x="96" y="57"/>
                </a:lnTo>
                <a:lnTo>
                  <a:pt x="92" y="60"/>
                </a:lnTo>
                <a:lnTo>
                  <a:pt x="88" y="63"/>
                </a:lnTo>
                <a:lnTo>
                  <a:pt x="85" y="66"/>
                </a:lnTo>
                <a:lnTo>
                  <a:pt x="82" y="70"/>
                </a:lnTo>
                <a:lnTo>
                  <a:pt x="79" y="74"/>
                </a:lnTo>
                <a:lnTo>
                  <a:pt x="77" y="79"/>
                </a:lnTo>
                <a:lnTo>
                  <a:pt x="76" y="83"/>
                </a:lnTo>
                <a:lnTo>
                  <a:pt x="74" y="88"/>
                </a:lnTo>
                <a:lnTo>
                  <a:pt x="74" y="93"/>
                </a:lnTo>
                <a:lnTo>
                  <a:pt x="73" y="98"/>
                </a:lnTo>
                <a:lnTo>
                  <a:pt x="73" y="199"/>
                </a:lnTo>
                <a:lnTo>
                  <a:pt x="74" y="204"/>
                </a:lnTo>
                <a:lnTo>
                  <a:pt x="74" y="209"/>
                </a:lnTo>
                <a:lnTo>
                  <a:pt x="76" y="214"/>
                </a:lnTo>
                <a:lnTo>
                  <a:pt x="77" y="219"/>
                </a:lnTo>
                <a:lnTo>
                  <a:pt x="79" y="223"/>
                </a:lnTo>
                <a:lnTo>
                  <a:pt x="82" y="227"/>
                </a:lnTo>
                <a:lnTo>
                  <a:pt x="85" y="231"/>
                </a:lnTo>
                <a:lnTo>
                  <a:pt x="88" y="234"/>
                </a:lnTo>
                <a:lnTo>
                  <a:pt x="92" y="238"/>
                </a:lnTo>
                <a:lnTo>
                  <a:pt x="96" y="241"/>
                </a:lnTo>
                <a:lnTo>
                  <a:pt x="100" y="243"/>
                </a:lnTo>
                <a:lnTo>
                  <a:pt x="104" y="245"/>
                </a:lnTo>
                <a:lnTo>
                  <a:pt x="109" y="247"/>
                </a:lnTo>
                <a:lnTo>
                  <a:pt x="113" y="248"/>
                </a:lnTo>
                <a:lnTo>
                  <a:pt x="118" y="249"/>
                </a:lnTo>
                <a:lnTo>
                  <a:pt x="123" y="249"/>
                </a:lnTo>
                <a:lnTo>
                  <a:pt x="129" y="249"/>
                </a:lnTo>
                <a:lnTo>
                  <a:pt x="134" y="248"/>
                </a:lnTo>
                <a:lnTo>
                  <a:pt x="138" y="247"/>
                </a:lnTo>
                <a:lnTo>
                  <a:pt x="143" y="245"/>
                </a:lnTo>
                <a:lnTo>
                  <a:pt x="147" y="243"/>
                </a:lnTo>
                <a:lnTo>
                  <a:pt x="151" y="241"/>
                </a:lnTo>
                <a:lnTo>
                  <a:pt x="155" y="238"/>
                </a:lnTo>
                <a:lnTo>
                  <a:pt x="159" y="234"/>
                </a:lnTo>
                <a:lnTo>
                  <a:pt x="162" y="231"/>
                </a:lnTo>
                <a:lnTo>
                  <a:pt x="165" y="227"/>
                </a:lnTo>
                <a:lnTo>
                  <a:pt x="167" y="223"/>
                </a:lnTo>
                <a:lnTo>
                  <a:pt x="170" y="219"/>
                </a:lnTo>
                <a:lnTo>
                  <a:pt x="171" y="214"/>
                </a:lnTo>
                <a:lnTo>
                  <a:pt x="172" y="209"/>
                </a:lnTo>
                <a:lnTo>
                  <a:pt x="173" y="204"/>
                </a:lnTo>
                <a:lnTo>
                  <a:pt x="174" y="199"/>
                </a:lnTo>
                <a:lnTo>
                  <a:pt x="174" y="98"/>
                </a:lnTo>
                <a:lnTo>
                  <a:pt x="173" y="93"/>
                </a:lnTo>
                <a:lnTo>
                  <a:pt x="172" y="88"/>
                </a:lnTo>
                <a:lnTo>
                  <a:pt x="171" y="83"/>
                </a:lnTo>
                <a:lnTo>
                  <a:pt x="170" y="79"/>
                </a:lnTo>
                <a:lnTo>
                  <a:pt x="167" y="74"/>
                </a:lnTo>
                <a:lnTo>
                  <a:pt x="165" y="70"/>
                </a:lnTo>
                <a:lnTo>
                  <a:pt x="162" y="66"/>
                </a:lnTo>
                <a:lnTo>
                  <a:pt x="159" y="63"/>
                </a:lnTo>
                <a:lnTo>
                  <a:pt x="155" y="60"/>
                </a:lnTo>
                <a:lnTo>
                  <a:pt x="151" y="57"/>
                </a:lnTo>
                <a:lnTo>
                  <a:pt x="147" y="54"/>
                </a:lnTo>
                <a:lnTo>
                  <a:pt x="143" y="52"/>
                </a:lnTo>
                <a:lnTo>
                  <a:pt x="138" y="50"/>
                </a:lnTo>
                <a:lnTo>
                  <a:pt x="134" y="49"/>
                </a:lnTo>
                <a:lnTo>
                  <a:pt x="129" y="48"/>
                </a:lnTo>
                <a:lnTo>
                  <a:pt x="123" y="48"/>
                </a:lnTo>
                <a:close/>
                <a:moveTo>
                  <a:pt x="432" y="549"/>
                </a:moveTo>
                <a:lnTo>
                  <a:pt x="422" y="549"/>
                </a:lnTo>
                <a:lnTo>
                  <a:pt x="413" y="547"/>
                </a:lnTo>
                <a:lnTo>
                  <a:pt x="403" y="545"/>
                </a:lnTo>
                <a:lnTo>
                  <a:pt x="394" y="541"/>
                </a:lnTo>
                <a:lnTo>
                  <a:pt x="390" y="539"/>
                </a:lnTo>
                <a:lnTo>
                  <a:pt x="386" y="537"/>
                </a:lnTo>
                <a:lnTo>
                  <a:pt x="378" y="532"/>
                </a:lnTo>
                <a:lnTo>
                  <a:pt x="370" y="527"/>
                </a:lnTo>
                <a:lnTo>
                  <a:pt x="363" y="520"/>
                </a:lnTo>
                <a:lnTo>
                  <a:pt x="357" y="513"/>
                </a:lnTo>
                <a:lnTo>
                  <a:pt x="351" y="506"/>
                </a:lnTo>
                <a:lnTo>
                  <a:pt x="346" y="498"/>
                </a:lnTo>
                <a:lnTo>
                  <a:pt x="342" y="489"/>
                </a:lnTo>
                <a:lnTo>
                  <a:pt x="339" y="480"/>
                </a:lnTo>
                <a:lnTo>
                  <a:pt x="336" y="471"/>
                </a:lnTo>
                <a:lnTo>
                  <a:pt x="335" y="461"/>
                </a:lnTo>
                <a:lnTo>
                  <a:pt x="334" y="451"/>
                </a:lnTo>
                <a:lnTo>
                  <a:pt x="334" y="350"/>
                </a:lnTo>
                <a:lnTo>
                  <a:pt x="335" y="340"/>
                </a:lnTo>
                <a:lnTo>
                  <a:pt x="336" y="330"/>
                </a:lnTo>
                <a:lnTo>
                  <a:pt x="339" y="321"/>
                </a:lnTo>
                <a:lnTo>
                  <a:pt x="342" y="312"/>
                </a:lnTo>
                <a:lnTo>
                  <a:pt x="344" y="308"/>
                </a:lnTo>
                <a:lnTo>
                  <a:pt x="346" y="303"/>
                </a:lnTo>
                <a:lnTo>
                  <a:pt x="351" y="295"/>
                </a:lnTo>
                <a:lnTo>
                  <a:pt x="357" y="288"/>
                </a:lnTo>
                <a:lnTo>
                  <a:pt x="363" y="281"/>
                </a:lnTo>
                <a:lnTo>
                  <a:pt x="370" y="275"/>
                </a:lnTo>
                <a:lnTo>
                  <a:pt x="378" y="269"/>
                </a:lnTo>
                <a:lnTo>
                  <a:pt x="386" y="264"/>
                </a:lnTo>
                <a:lnTo>
                  <a:pt x="394" y="260"/>
                </a:lnTo>
                <a:lnTo>
                  <a:pt x="403" y="257"/>
                </a:lnTo>
                <a:lnTo>
                  <a:pt x="413" y="254"/>
                </a:lnTo>
                <a:lnTo>
                  <a:pt x="422" y="253"/>
                </a:lnTo>
                <a:lnTo>
                  <a:pt x="432" y="252"/>
                </a:lnTo>
                <a:lnTo>
                  <a:pt x="442" y="253"/>
                </a:lnTo>
                <a:lnTo>
                  <a:pt x="452" y="254"/>
                </a:lnTo>
                <a:lnTo>
                  <a:pt x="462" y="257"/>
                </a:lnTo>
                <a:lnTo>
                  <a:pt x="471" y="260"/>
                </a:lnTo>
                <a:lnTo>
                  <a:pt x="475" y="262"/>
                </a:lnTo>
                <a:lnTo>
                  <a:pt x="479" y="264"/>
                </a:lnTo>
                <a:lnTo>
                  <a:pt x="487" y="269"/>
                </a:lnTo>
                <a:lnTo>
                  <a:pt x="495" y="275"/>
                </a:lnTo>
                <a:lnTo>
                  <a:pt x="502" y="281"/>
                </a:lnTo>
                <a:lnTo>
                  <a:pt x="508" y="288"/>
                </a:lnTo>
                <a:lnTo>
                  <a:pt x="514" y="295"/>
                </a:lnTo>
                <a:lnTo>
                  <a:pt x="519" y="303"/>
                </a:lnTo>
                <a:lnTo>
                  <a:pt x="523" y="312"/>
                </a:lnTo>
                <a:lnTo>
                  <a:pt x="526" y="321"/>
                </a:lnTo>
                <a:lnTo>
                  <a:pt x="529" y="330"/>
                </a:lnTo>
                <a:lnTo>
                  <a:pt x="530" y="340"/>
                </a:lnTo>
                <a:lnTo>
                  <a:pt x="531" y="350"/>
                </a:lnTo>
                <a:lnTo>
                  <a:pt x="531" y="451"/>
                </a:lnTo>
                <a:lnTo>
                  <a:pt x="530" y="461"/>
                </a:lnTo>
                <a:lnTo>
                  <a:pt x="529" y="471"/>
                </a:lnTo>
                <a:lnTo>
                  <a:pt x="526" y="480"/>
                </a:lnTo>
                <a:lnTo>
                  <a:pt x="523" y="489"/>
                </a:lnTo>
                <a:lnTo>
                  <a:pt x="521" y="494"/>
                </a:lnTo>
                <a:lnTo>
                  <a:pt x="519" y="498"/>
                </a:lnTo>
                <a:lnTo>
                  <a:pt x="514" y="506"/>
                </a:lnTo>
                <a:lnTo>
                  <a:pt x="508" y="513"/>
                </a:lnTo>
                <a:lnTo>
                  <a:pt x="502" y="520"/>
                </a:lnTo>
                <a:lnTo>
                  <a:pt x="495" y="527"/>
                </a:lnTo>
                <a:lnTo>
                  <a:pt x="487" y="532"/>
                </a:lnTo>
                <a:lnTo>
                  <a:pt x="479" y="537"/>
                </a:lnTo>
                <a:lnTo>
                  <a:pt x="471" y="541"/>
                </a:lnTo>
                <a:lnTo>
                  <a:pt x="462" y="545"/>
                </a:lnTo>
                <a:lnTo>
                  <a:pt x="452" y="547"/>
                </a:lnTo>
                <a:lnTo>
                  <a:pt x="442" y="549"/>
                </a:lnTo>
                <a:lnTo>
                  <a:pt x="432" y="549"/>
                </a:lnTo>
                <a:close/>
                <a:moveTo>
                  <a:pt x="432" y="300"/>
                </a:moveTo>
                <a:lnTo>
                  <a:pt x="427" y="300"/>
                </a:lnTo>
                <a:lnTo>
                  <a:pt x="422" y="301"/>
                </a:lnTo>
                <a:lnTo>
                  <a:pt x="418" y="302"/>
                </a:lnTo>
                <a:lnTo>
                  <a:pt x="413" y="304"/>
                </a:lnTo>
                <a:lnTo>
                  <a:pt x="409" y="306"/>
                </a:lnTo>
                <a:lnTo>
                  <a:pt x="405" y="309"/>
                </a:lnTo>
                <a:lnTo>
                  <a:pt x="401" y="312"/>
                </a:lnTo>
                <a:lnTo>
                  <a:pt x="397" y="315"/>
                </a:lnTo>
                <a:lnTo>
                  <a:pt x="394" y="318"/>
                </a:lnTo>
                <a:lnTo>
                  <a:pt x="391" y="322"/>
                </a:lnTo>
                <a:lnTo>
                  <a:pt x="388" y="326"/>
                </a:lnTo>
                <a:lnTo>
                  <a:pt x="386" y="331"/>
                </a:lnTo>
                <a:lnTo>
                  <a:pt x="385" y="335"/>
                </a:lnTo>
                <a:lnTo>
                  <a:pt x="383" y="340"/>
                </a:lnTo>
                <a:lnTo>
                  <a:pt x="383" y="345"/>
                </a:lnTo>
                <a:lnTo>
                  <a:pt x="382" y="350"/>
                </a:lnTo>
                <a:lnTo>
                  <a:pt x="382" y="451"/>
                </a:lnTo>
                <a:lnTo>
                  <a:pt x="383" y="456"/>
                </a:lnTo>
                <a:lnTo>
                  <a:pt x="383" y="461"/>
                </a:lnTo>
                <a:lnTo>
                  <a:pt x="385" y="466"/>
                </a:lnTo>
                <a:lnTo>
                  <a:pt x="386" y="471"/>
                </a:lnTo>
                <a:lnTo>
                  <a:pt x="388" y="475"/>
                </a:lnTo>
                <a:lnTo>
                  <a:pt x="391" y="479"/>
                </a:lnTo>
                <a:lnTo>
                  <a:pt x="394" y="483"/>
                </a:lnTo>
                <a:lnTo>
                  <a:pt x="397" y="486"/>
                </a:lnTo>
                <a:lnTo>
                  <a:pt x="401" y="490"/>
                </a:lnTo>
                <a:lnTo>
                  <a:pt x="405" y="493"/>
                </a:lnTo>
                <a:lnTo>
                  <a:pt x="409" y="495"/>
                </a:lnTo>
                <a:lnTo>
                  <a:pt x="413" y="497"/>
                </a:lnTo>
                <a:lnTo>
                  <a:pt x="418" y="499"/>
                </a:lnTo>
                <a:lnTo>
                  <a:pt x="422" y="500"/>
                </a:lnTo>
                <a:lnTo>
                  <a:pt x="427" y="501"/>
                </a:lnTo>
                <a:lnTo>
                  <a:pt x="432" y="501"/>
                </a:lnTo>
                <a:lnTo>
                  <a:pt x="438" y="501"/>
                </a:lnTo>
                <a:lnTo>
                  <a:pt x="443" y="500"/>
                </a:lnTo>
                <a:lnTo>
                  <a:pt x="447" y="499"/>
                </a:lnTo>
                <a:lnTo>
                  <a:pt x="452" y="497"/>
                </a:lnTo>
                <a:lnTo>
                  <a:pt x="456" y="495"/>
                </a:lnTo>
                <a:lnTo>
                  <a:pt x="460" y="493"/>
                </a:lnTo>
                <a:lnTo>
                  <a:pt x="464" y="490"/>
                </a:lnTo>
                <a:lnTo>
                  <a:pt x="468" y="486"/>
                </a:lnTo>
                <a:lnTo>
                  <a:pt x="471" y="483"/>
                </a:lnTo>
                <a:lnTo>
                  <a:pt x="474" y="479"/>
                </a:lnTo>
                <a:lnTo>
                  <a:pt x="476" y="475"/>
                </a:lnTo>
                <a:lnTo>
                  <a:pt x="479" y="471"/>
                </a:lnTo>
                <a:lnTo>
                  <a:pt x="480" y="466"/>
                </a:lnTo>
                <a:lnTo>
                  <a:pt x="481" y="461"/>
                </a:lnTo>
                <a:lnTo>
                  <a:pt x="482" y="456"/>
                </a:lnTo>
                <a:lnTo>
                  <a:pt x="483" y="451"/>
                </a:lnTo>
                <a:lnTo>
                  <a:pt x="483" y="350"/>
                </a:lnTo>
                <a:lnTo>
                  <a:pt x="482" y="345"/>
                </a:lnTo>
                <a:lnTo>
                  <a:pt x="481" y="340"/>
                </a:lnTo>
                <a:lnTo>
                  <a:pt x="480" y="335"/>
                </a:lnTo>
                <a:lnTo>
                  <a:pt x="479" y="331"/>
                </a:lnTo>
                <a:lnTo>
                  <a:pt x="476" y="326"/>
                </a:lnTo>
                <a:lnTo>
                  <a:pt x="474" y="322"/>
                </a:lnTo>
                <a:lnTo>
                  <a:pt x="471" y="318"/>
                </a:lnTo>
                <a:lnTo>
                  <a:pt x="468" y="315"/>
                </a:lnTo>
                <a:lnTo>
                  <a:pt x="464" y="312"/>
                </a:lnTo>
                <a:lnTo>
                  <a:pt x="460" y="309"/>
                </a:lnTo>
                <a:lnTo>
                  <a:pt x="456" y="306"/>
                </a:lnTo>
                <a:lnTo>
                  <a:pt x="452" y="304"/>
                </a:lnTo>
                <a:lnTo>
                  <a:pt x="447" y="302"/>
                </a:lnTo>
                <a:lnTo>
                  <a:pt x="443" y="301"/>
                </a:lnTo>
                <a:lnTo>
                  <a:pt x="438" y="300"/>
                </a:lnTo>
                <a:lnTo>
                  <a:pt x="432" y="300"/>
                </a:lnTo>
                <a:close/>
                <a:moveTo>
                  <a:pt x="532" y="197"/>
                </a:moveTo>
                <a:lnTo>
                  <a:pt x="527" y="196"/>
                </a:lnTo>
                <a:lnTo>
                  <a:pt x="522" y="195"/>
                </a:lnTo>
                <a:lnTo>
                  <a:pt x="520" y="194"/>
                </a:lnTo>
                <a:lnTo>
                  <a:pt x="518" y="193"/>
                </a:lnTo>
                <a:lnTo>
                  <a:pt x="516" y="191"/>
                </a:lnTo>
                <a:lnTo>
                  <a:pt x="515" y="190"/>
                </a:lnTo>
                <a:lnTo>
                  <a:pt x="512" y="186"/>
                </a:lnTo>
                <a:lnTo>
                  <a:pt x="509" y="182"/>
                </a:lnTo>
                <a:lnTo>
                  <a:pt x="508" y="178"/>
                </a:lnTo>
                <a:lnTo>
                  <a:pt x="508" y="173"/>
                </a:lnTo>
                <a:lnTo>
                  <a:pt x="508" y="85"/>
                </a:lnTo>
                <a:lnTo>
                  <a:pt x="41" y="551"/>
                </a:lnTo>
                <a:lnTo>
                  <a:pt x="38" y="554"/>
                </a:lnTo>
                <a:lnTo>
                  <a:pt x="36" y="555"/>
                </a:lnTo>
                <a:lnTo>
                  <a:pt x="33" y="556"/>
                </a:lnTo>
                <a:lnTo>
                  <a:pt x="29" y="557"/>
                </a:lnTo>
                <a:lnTo>
                  <a:pt x="24" y="558"/>
                </a:lnTo>
                <a:lnTo>
                  <a:pt x="20" y="557"/>
                </a:lnTo>
                <a:lnTo>
                  <a:pt x="15" y="556"/>
                </a:lnTo>
                <a:lnTo>
                  <a:pt x="11" y="554"/>
                </a:lnTo>
                <a:lnTo>
                  <a:pt x="7" y="551"/>
                </a:lnTo>
                <a:lnTo>
                  <a:pt x="4" y="547"/>
                </a:lnTo>
                <a:lnTo>
                  <a:pt x="3" y="545"/>
                </a:lnTo>
                <a:lnTo>
                  <a:pt x="2" y="543"/>
                </a:lnTo>
                <a:lnTo>
                  <a:pt x="1" y="538"/>
                </a:lnTo>
                <a:lnTo>
                  <a:pt x="0" y="534"/>
                </a:lnTo>
                <a:lnTo>
                  <a:pt x="1" y="529"/>
                </a:lnTo>
                <a:lnTo>
                  <a:pt x="2" y="525"/>
                </a:lnTo>
                <a:lnTo>
                  <a:pt x="4" y="521"/>
                </a:lnTo>
                <a:lnTo>
                  <a:pt x="7" y="517"/>
                </a:lnTo>
                <a:lnTo>
                  <a:pt x="474" y="51"/>
                </a:lnTo>
                <a:lnTo>
                  <a:pt x="385" y="51"/>
                </a:lnTo>
                <a:lnTo>
                  <a:pt x="380" y="50"/>
                </a:lnTo>
                <a:lnTo>
                  <a:pt x="376" y="49"/>
                </a:lnTo>
                <a:lnTo>
                  <a:pt x="374" y="48"/>
                </a:lnTo>
                <a:lnTo>
                  <a:pt x="372" y="46"/>
                </a:lnTo>
                <a:lnTo>
                  <a:pt x="370" y="45"/>
                </a:lnTo>
                <a:lnTo>
                  <a:pt x="368" y="44"/>
                </a:lnTo>
                <a:lnTo>
                  <a:pt x="365" y="40"/>
                </a:lnTo>
                <a:lnTo>
                  <a:pt x="363" y="36"/>
                </a:lnTo>
                <a:lnTo>
                  <a:pt x="362" y="31"/>
                </a:lnTo>
                <a:lnTo>
                  <a:pt x="361" y="27"/>
                </a:lnTo>
                <a:lnTo>
                  <a:pt x="362" y="22"/>
                </a:lnTo>
                <a:lnTo>
                  <a:pt x="363" y="17"/>
                </a:lnTo>
                <a:lnTo>
                  <a:pt x="364" y="15"/>
                </a:lnTo>
                <a:lnTo>
                  <a:pt x="365" y="13"/>
                </a:lnTo>
                <a:lnTo>
                  <a:pt x="367" y="11"/>
                </a:lnTo>
                <a:lnTo>
                  <a:pt x="368" y="10"/>
                </a:lnTo>
                <a:lnTo>
                  <a:pt x="372" y="7"/>
                </a:lnTo>
                <a:lnTo>
                  <a:pt x="376" y="4"/>
                </a:lnTo>
                <a:lnTo>
                  <a:pt x="381" y="3"/>
                </a:lnTo>
                <a:lnTo>
                  <a:pt x="385" y="3"/>
                </a:lnTo>
                <a:lnTo>
                  <a:pt x="531" y="3"/>
                </a:lnTo>
                <a:lnTo>
                  <a:pt x="536" y="3"/>
                </a:lnTo>
                <a:lnTo>
                  <a:pt x="541" y="5"/>
                </a:lnTo>
                <a:lnTo>
                  <a:pt x="543" y="6"/>
                </a:lnTo>
                <a:lnTo>
                  <a:pt x="545" y="7"/>
                </a:lnTo>
                <a:lnTo>
                  <a:pt x="547" y="8"/>
                </a:lnTo>
                <a:lnTo>
                  <a:pt x="548" y="10"/>
                </a:lnTo>
                <a:lnTo>
                  <a:pt x="551" y="13"/>
                </a:lnTo>
                <a:lnTo>
                  <a:pt x="554" y="17"/>
                </a:lnTo>
                <a:lnTo>
                  <a:pt x="555" y="22"/>
                </a:lnTo>
                <a:lnTo>
                  <a:pt x="555" y="27"/>
                </a:lnTo>
                <a:lnTo>
                  <a:pt x="556" y="173"/>
                </a:lnTo>
                <a:lnTo>
                  <a:pt x="555" y="178"/>
                </a:lnTo>
                <a:lnTo>
                  <a:pt x="554" y="182"/>
                </a:lnTo>
                <a:lnTo>
                  <a:pt x="553" y="184"/>
                </a:lnTo>
                <a:lnTo>
                  <a:pt x="551" y="186"/>
                </a:lnTo>
                <a:lnTo>
                  <a:pt x="550" y="188"/>
                </a:lnTo>
                <a:lnTo>
                  <a:pt x="549" y="190"/>
                </a:lnTo>
                <a:lnTo>
                  <a:pt x="545" y="193"/>
                </a:lnTo>
                <a:lnTo>
                  <a:pt x="541" y="195"/>
                </a:lnTo>
                <a:lnTo>
                  <a:pt x="536" y="196"/>
                </a:lnTo>
                <a:lnTo>
                  <a:pt x="532" y="1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2053" name="Freeform 12"/>
          <p:cNvSpPr>
            <a:spLocks noChangeAspect="1" noEditPoints="1"/>
          </p:cNvSpPr>
          <p:nvPr/>
        </p:nvSpPr>
        <p:spPr bwMode="auto">
          <a:xfrm>
            <a:off x="550863" y="2133600"/>
            <a:ext cx="504000" cy="366161"/>
          </a:xfrm>
          <a:custGeom>
            <a:avLst/>
            <a:gdLst>
              <a:gd name="T0" fmla="*/ 128 w 596"/>
              <a:gd name="T1" fmla="*/ 332 h 433"/>
              <a:gd name="T2" fmla="*/ 152 w 596"/>
              <a:gd name="T3" fmla="*/ 433 h 433"/>
              <a:gd name="T4" fmla="*/ 15 w 596"/>
              <a:gd name="T5" fmla="*/ 431 h 433"/>
              <a:gd name="T6" fmla="*/ 9 w 596"/>
              <a:gd name="T7" fmla="*/ 427 h 433"/>
              <a:gd name="T8" fmla="*/ 2 w 596"/>
              <a:gd name="T9" fmla="*/ 418 h 433"/>
              <a:gd name="T10" fmla="*/ 0 w 596"/>
              <a:gd name="T11" fmla="*/ 308 h 433"/>
              <a:gd name="T12" fmla="*/ 3 w 596"/>
              <a:gd name="T13" fmla="*/ 297 h 433"/>
              <a:gd name="T14" fmla="*/ 7 w 596"/>
              <a:gd name="T15" fmla="*/ 291 h 433"/>
              <a:gd name="T16" fmla="*/ 19 w 596"/>
              <a:gd name="T17" fmla="*/ 285 h 433"/>
              <a:gd name="T18" fmla="*/ 157 w 596"/>
              <a:gd name="T19" fmla="*/ 285 h 433"/>
              <a:gd name="T20" fmla="*/ 166 w 596"/>
              <a:gd name="T21" fmla="*/ 288 h 433"/>
              <a:gd name="T22" fmla="*/ 172 w 596"/>
              <a:gd name="T23" fmla="*/ 295 h 433"/>
              <a:gd name="T24" fmla="*/ 176 w 596"/>
              <a:gd name="T25" fmla="*/ 308 h 433"/>
              <a:gd name="T26" fmla="*/ 174 w 596"/>
              <a:gd name="T27" fmla="*/ 418 h 433"/>
              <a:gd name="T28" fmla="*/ 171 w 596"/>
              <a:gd name="T29" fmla="*/ 424 h 433"/>
              <a:gd name="T30" fmla="*/ 161 w 596"/>
              <a:gd name="T31" fmla="*/ 431 h 433"/>
              <a:gd name="T32" fmla="*/ 258 w 596"/>
              <a:gd name="T33" fmla="*/ 385 h 433"/>
              <a:gd name="T34" fmla="*/ 258 w 596"/>
              <a:gd name="T35" fmla="*/ 213 h 433"/>
              <a:gd name="T36" fmla="*/ 234 w 596"/>
              <a:gd name="T37" fmla="*/ 433 h 433"/>
              <a:gd name="T38" fmla="*/ 223 w 596"/>
              <a:gd name="T39" fmla="*/ 430 h 433"/>
              <a:gd name="T40" fmla="*/ 217 w 596"/>
              <a:gd name="T41" fmla="*/ 426 h 433"/>
              <a:gd name="T42" fmla="*/ 211 w 596"/>
              <a:gd name="T43" fmla="*/ 414 h 433"/>
              <a:gd name="T44" fmla="*/ 211 w 596"/>
              <a:gd name="T45" fmla="*/ 184 h 433"/>
              <a:gd name="T46" fmla="*/ 214 w 596"/>
              <a:gd name="T47" fmla="*/ 175 h 433"/>
              <a:gd name="T48" fmla="*/ 221 w 596"/>
              <a:gd name="T49" fmla="*/ 169 h 433"/>
              <a:gd name="T50" fmla="*/ 234 w 596"/>
              <a:gd name="T51" fmla="*/ 165 h 433"/>
              <a:gd name="T52" fmla="*/ 371 w 596"/>
              <a:gd name="T53" fmla="*/ 167 h 433"/>
              <a:gd name="T54" fmla="*/ 377 w 596"/>
              <a:gd name="T55" fmla="*/ 170 h 433"/>
              <a:gd name="T56" fmla="*/ 384 w 596"/>
              <a:gd name="T57" fmla="*/ 179 h 433"/>
              <a:gd name="T58" fmla="*/ 386 w 596"/>
              <a:gd name="T59" fmla="*/ 409 h 433"/>
              <a:gd name="T60" fmla="*/ 383 w 596"/>
              <a:gd name="T61" fmla="*/ 420 h 433"/>
              <a:gd name="T62" fmla="*/ 379 w 596"/>
              <a:gd name="T63" fmla="*/ 426 h 433"/>
              <a:gd name="T64" fmla="*/ 367 w 596"/>
              <a:gd name="T65" fmla="*/ 432 h 433"/>
              <a:gd name="T66" fmla="*/ 548 w 596"/>
              <a:gd name="T67" fmla="*/ 385 h 433"/>
              <a:gd name="T68" fmla="*/ 468 w 596"/>
              <a:gd name="T69" fmla="*/ 385 h 433"/>
              <a:gd name="T70" fmla="*/ 439 w 596"/>
              <a:gd name="T71" fmla="*/ 432 h 433"/>
              <a:gd name="T72" fmla="*/ 431 w 596"/>
              <a:gd name="T73" fmla="*/ 429 h 433"/>
              <a:gd name="T74" fmla="*/ 424 w 596"/>
              <a:gd name="T75" fmla="*/ 422 h 433"/>
              <a:gd name="T76" fmla="*/ 420 w 596"/>
              <a:gd name="T77" fmla="*/ 409 h 433"/>
              <a:gd name="T78" fmla="*/ 422 w 596"/>
              <a:gd name="T79" fmla="*/ 15 h 433"/>
              <a:gd name="T80" fmla="*/ 426 w 596"/>
              <a:gd name="T81" fmla="*/ 9 h 433"/>
              <a:gd name="T82" fmla="*/ 435 w 596"/>
              <a:gd name="T83" fmla="*/ 2 h 433"/>
              <a:gd name="T84" fmla="*/ 572 w 596"/>
              <a:gd name="T85" fmla="*/ 0 h 433"/>
              <a:gd name="T86" fmla="*/ 584 w 596"/>
              <a:gd name="T87" fmla="*/ 3 h 433"/>
              <a:gd name="T88" fmla="*/ 589 w 596"/>
              <a:gd name="T89" fmla="*/ 7 h 433"/>
              <a:gd name="T90" fmla="*/ 596 w 596"/>
              <a:gd name="T91" fmla="*/ 19 h 433"/>
              <a:gd name="T92" fmla="*/ 596 w 596"/>
              <a:gd name="T93" fmla="*/ 414 h 433"/>
              <a:gd name="T94" fmla="*/ 592 w 596"/>
              <a:gd name="T95" fmla="*/ 422 h 433"/>
              <a:gd name="T96" fmla="*/ 586 w 596"/>
              <a:gd name="T97" fmla="*/ 429 h 433"/>
              <a:gd name="T98" fmla="*/ 572 w 596"/>
              <a:gd name="T99"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6" h="433">
                <a:moveTo>
                  <a:pt x="48" y="385"/>
                </a:moveTo>
                <a:lnTo>
                  <a:pt x="128" y="385"/>
                </a:lnTo>
                <a:lnTo>
                  <a:pt x="128" y="332"/>
                </a:lnTo>
                <a:lnTo>
                  <a:pt x="48" y="332"/>
                </a:lnTo>
                <a:lnTo>
                  <a:pt x="48" y="385"/>
                </a:lnTo>
                <a:close/>
                <a:moveTo>
                  <a:pt x="152" y="433"/>
                </a:moveTo>
                <a:lnTo>
                  <a:pt x="24" y="433"/>
                </a:lnTo>
                <a:lnTo>
                  <a:pt x="19" y="432"/>
                </a:lnTo>
                <a:lnTo>
                  <a:pt x="15" y="431"/>
                </a:lnTo>
                <a:lnTo>
                  <a:pt x="13" y="430"/>
                </a:lnTo>
                <a:lnTo>
                  <a:pt x="11" y="429"/>
                </a:lnTo>
                <a:lnTo>
                  <a:pt x="9" y="427"/>
                </a:lnTo>
                <a:lnTo>
                  <a:pt x="7" y="426"/>
                </a:lnTo>
                <a:lnTo>
                  <a:pt x="4" y="422"/>
                </a:lnTo>
                <a:lnTo>
                  <a:pt x="2" y="418"/>
                </a:lnTo>
                <a:lnTo>
                  <a:pt x="1" y="414"/>
                </a:lnTo>
                <a:lnTo>
                  <a:pt x="0" y="409"/>
                </a:lnTo>
                <a:lnTo>
                  <a:pt x="0" y="308"/>
                </a:lnTo>
                <a:lnTo>
                  <a:pt x="1" y="303"/>
                </a:lnTo>
                <a:lnTo>
                  <a:pt x="2" y="299"/>
                </a:lnTo>
                <a:lnTo>
                  <a:pt x="3" y="297"/>
                </a:lnTo>
                <a:lnTo>
                  <a:pt x="4" y="295"/>
                </a:lnTo>
                <a:lnTo>
                  <a:pt x="6" y="293"/>
                </a:lnTo>
                <a:lnTo>
                  <a:pt x="7" y="291"/>
                </a:lnTo>
                <a:lnTo>
                  <a:pt x="11" y="288"/>
                </a:lnTo>
                <a:lnTo>
                  <a:pt x="15" y="286"/>
                </a:lnTo>
                <a:lnTo>
                  <a:pt x="19" y="285"/>
                </a:lnTo>
                <a:lnTo>
                  <a:pt x="24" y="284"/>
                </a:lnTo>
                <a:lnTo>
                  <a:pt x="152" y="284"/>
                </a:lnTo>
                <a:lnTo>
                  <a:pt x="157" y="285"/>
                </a:lnTo>
                <a:lnTo>
                  <a:pt x="161" y="286"/>
                </a:lnTo>
                <a:lnTo>
                  <a:pt x="164" y="287"/>
                </a:lnTo>
                <a:lnTo>
                  <a:pt x="166" y="288"/>
                </a:lnTo>
                <a:lnTo>
                  <a:pt x="167" y="290"/>
                </a:lnTo>
                <a:lnTo>
                  <a:pt x="169" y="291"/>
                </a:lnTo>
                <a:lnTo>
                  <a:pt x="172" y="295"/>
                </a:lnTo>
                <a:lnTo>
                  <a:pt x="174" y="299"/>
                </a:lnTo>
                <a:lnTo>
                  <a:pt x="176" y="303"/>
                </a:lnTo>
                <a:lnTo>
                  <a:pt x="176" y="308"/>
                </a:lnTo>
                <a:lnTo>
                  <a:pt x="176" y="409"/>
                </a:lnTo>
                <a:lnTo>
                  <a:pt x="176" y="414"/>
                </a:lnTo>
                <a:lnTo>
                  <a:pt x="174" y="418"/>
                </a:lnTo>
                <a:lnTo>
                  <a:pt x="173" y="420"/>
                </a:lnTo>
                <a:lnTo>
                  <a:pt x="172" y="422"/>
                </a:lnTo>
                <a:lnTo>
                  <a:pt x="171" y="424"/>
                </a:lnTo>
                <a:lnTo>
                  <a:pt x="169" y="426"/>
                </a:lnTo>
                <a:lnTo>
                  <a:pt x="166" y="429"/>
                </a:lnTo>
                <a:lnTo>
                  <a:pt x="161" y="431"/>
                </a:lnTo>
                <a:lnTo>
                  <a:pt x="157" y="432"/>
                </a:lnTo>
                <a:lnTo>
                  <a:pt x="152" y="433"/>
                </a:lnTo>
                <a:close/>
                <a:moveTo>
                  <a:pt x="258" y="385"/>
                </a:moveTo>
                <a:lnTo>
                  <a:pt x="338" y="385"/>
                </a:lnTo>
                <a:lnTo>
                  <a:pt x="338" y="213"/>
                </a:lnTo>
                <a:lnTo>
                  <a:pt x="258" y="213"/>
                </a:lnTo>
                <a:lnTo>
                  <a:pt x="258" y="385"/>
                </a:lnTo>
                <a:close/>
                <a:moveTo>
                  <a:pt x="362" y="433"/>
                </a:moveTo>
                <a:lnTo>
                  <a:pt x="234" y="433"/>
                </a:lnTo>
                <a:lnTo>
                  <a:pt x="229" y="432"/>
                </a:lnTo>
                <a:lnTo>
                  <a:pt x="225" y="431"/>
                </a:lnTo>
                <a:lnTo>
                  <a:pt x="223" y="430"/>
                </a:lnTo>
                <a:lnTo>
                  <a:pt x="221" y="429"/>
                </a:lnTo>
                <a:lnTo>
                  <a:pt x="219" y="427"/>
                </a:lnTo>
                <a:lnTo>
                  <a:pt x="217" y="426"/>
                </a:lnTo>
                <a:lnTo>
                  <a:pt x="214" y="422"/>
                </a:lnTo>
                <a:lnTo>
                  <a:pt x="212" y="418"/>
                </a:lnTo>
                <a:lnTo>
                  <a:pt x="211" y="414"/>
                </a:lnTo>
                <a:lnTo>
                  <a:pt x="210" y="409"/>
                </a:lnTo>
                <a:lnTo>
                  <a:pt x="210" y="189"/>
                </a:lnTo>
                <a:lnTo>
                  <a:pt x="211" y="184"/>
                </a:lnTo>
                <a:lnTo>
                  <a:pt x="212" y="179"/>
                </a:lnTo>
                <a:lnTo>
                  <a:pt x="213" y="177"/>
                </a:lnTo>
                <a:lnTo>
                  <a:pt x="214" y="175"/>
                </a:lnTo>
                <a:lnTo>
                  <a:pt x="216" y="173"/>
                </a:lnTo>
                <a:lnTo>
                  <a:pt x="217" y="172"/>
                </a:lnTo>
                <a:lnTo>
                  <a:pt x="221" y="169"/>
                </a:lnTo>
                <a:lnTo>
                  <a:pt x="225" y="167"/>
                </a:lnTo>
                <a:lnTo>
                  <a:pt x="229" y="165"/>
                </a:lnTo>
                <a:lnTo>
                  <a:pt x="234" y="165"/>
                </a:lnTo>
                <a:lnTo>
                  <a:pt x="362" y="165"/>
                </a:lnTo>
                <a:lnTo>
                  <a:pt x="367" y="165"/>
                </a:lnTo>
                <a:lnTo>
                  <a:pt x="371" y="167"/>
                </a:lnTo>
                <a:lnTo>
                  <a:pt x="374" y="168"/>
                </a:lnTo>
                <a:lnTo>
                  <a:pt x="376" y="169"/>
                </a:lnTo>
                <a:lnTo>
                  <a:pt x="377" y="170"/>
                </a:lnTo>
                <a:lnTo>
                  <a:pt x="379" y="172"/>
                </a:lnTo>
                <a:lnTo>
                  <a:pt x="382" y="175"/>
                </a:lnTo>
                <a:lnTo>
                  <a:pt x="384" y="179"/>
                </a:lnTo>
                <a:lnTo>
                  <a:pt x="386" y="184"/>
                </a:lnTo>
                <a:lnTo>
                  <a:pt x="386" y="189"/>
                </a:lnTo>
                <a:lnTo>
                  <a:pt x="386" y="409"/>
                </a:lnTo>
                <a:lnTo>
                  <a:pt x="386" y="414"/>
                </a:lnTo>
                <a:lnTo>
                  <a:pt x="384" y="418"/>
                </a:lnTo>
                <a:lnTo>
                  <a:pt x="383" y="420"/>
                </a:lnTo>
                <a:lnTo>
                  <a:pt x="382" y="422"/>
                </a:lnTo>
                <a:lnTo>
                  <a:pt x="381" y="424"/>
                </a:lnTo>
                <a:lnTo>
                  <a:pt x="379" y="426"/>
                </a:lnTo>
                <a:lnTo>
                  <a:pt x="376" y="429"/>
                </a:lnTo>
                <a:lnTo>
                  <a:pt x="371" y="431"/>
                </a:lnTo>
                <a:lnTo>
                  <a:pt x="367" y="432"/>
                </a:lnTo>
                <a:lnTo>
                  <a:pt x="362" y="433"/>
                </a:lnTo>
                <a:close/>
                <a:moveTo>
                  <a:pt x="468" y="385"/>
                </a:moveTo>
                <a:lnTo>
                  <a:pt x="548" y="385"/>
                </a:lnTo>
                <a:lnTo>
                  <a:pt x="548" y="48"/>
                </a:lnTo>
                <a:lnTo>
                  <a:pt x="468" y="48"/>
                </a:lnTo>
                <a:lnTo>
                  <a:pt x="468" y="385"/>
                </a:lnTo>
                <a:close/>
                <a:moveTo>
                  <a:pt x="572" y="433"/>
                </a:moveTo>
                <a:lnTo>
                  <a:pt x="444" y="433"/>
                </a:lnTo>
                <a:lnTo>
                  <a:pt x="439" y="432"/>
                </a:lnTo>
                <a:lnTo>
                  <a:pt x="435" y="431"/>
                </a:lnTo>
                <a:lnTo>
                  <a:pt x="433" y="430"/>
                </a:lnTo>
                <a:lnTo>
                  <a:pt x="431" y="429"/>
                </a:lnTo>
                <a:lnTo>
                  <a:pt x="429" y="427"/>
                </a:lnTo>
                <a:lnTo>
                  <a:pt x="427" y="426"/>
                </a:lnTo>
                <a:lnTo>
                  <a:pt x="424" y="422"/>
                </a:lnTo>
                <a:lnTo>
                  <a:pt x="422" y="418"/>
                </a:lnTo>
                <a:lnTo>
                  <a:pt x="421" y="414"/>
                </a:lnTo>
                <a:lnTo>
                  <a:pt x="420" y="409"/>
                </a:lnTo>
                <a:lnTo>
                  <a:pt x="420" y="24"/>
                </a:lnTo>
                <a:lnTo>
                  <a:pt x="421" y="19"/>
                </a:lnTo>
                <a:lnTo>
                  <a:pt x="422" y="15"/>
                </a:lnTo>
                <a:lnTo>
                  <a:pt x="423" y="13"/>
                </a:lnTo>
                <a:lnTo>
                  <a:pt x="424" y="11"/>
                </a:lnTo>
                <a:lnTo>
                  <a:pt x="426" y="9"/>
                </a:lnTo>
                <a:lnTo>
                  <a:pt x="427" y="7"/>
                </a:lnTo>
                <a:lnTo>
                  <a:pt x="431" y="4"/>
                </a:lnTo>
                <a:lnTo>
                  <a:pt x="435" y="2"/>
                </a:lnTo>
                <a:lnTo>
                  <a:pt x="439" y="1"/>
                </a:lnTo>
                <a:lnTo>
                  <a:pt x="444" y="0"/>
                </a:lnTo>
                <a:lnTo>
                  <a:pt x="572" y="0"/>
                </a:lnTo>
                <a:lnTo>
                  <a:pt x="577" y="1"/>
                </a:lnTo>
                <a:lnTo>
                  <a:pt x="581" y="2"/>
                </a:lnTo>
                <a:lnTo>
                  <a:pt x="584" y="3"/>
                </a:lnTo>
                <a:lnTo>
                  <a:pt x="586" y="4"/>
                </a:lnTo>
                <a:lnTo>
                  <a:pt x="587" y="6"/>
                </a:lnTo>
                <a:lnTo>
                  <a:pt x="589" y="7"/>
                </a:lnTo>
                <a:lnTo>
                  <a:pt x="592" y="11"/>
                </a:lnTo>
                <a:lnTo>
                  <a:pt x="594" y="15"/>
                </a:lnTo>
                <a:lnTo>
                  <a:pt x="596" y="19"/>
                </a:lnTo>
                <a:lnTo>
                  <a:pt x="596" y="24"/>
                </a:lnTo>
                <a:lnTo>
                  <a:pt x="596" y="409"/>
                </a:lnTo>
                <a:lnTo>
                  <a:pt x="596" y="414"/>
                </a:lnTo>
                <a:lnTo>
                  <a:pt x="594" y="418"/>
                </a:lnTo>
                <a:lnTo>
                  <a:pt x="593" y="420"/>
                </a:lnTo>
                <a:lnTo>
                  <a:pt x="592" y="422"/>
                </a:lnTo>
                <a:lnTo>
                  <a:pt x="591" y="424"/>
                </a:lnTo>
                <a:lnTo>
                  <a:pt x="589" y="426"/>
                </a:lnTo>
                <a:lnTo>
                  <a:pt x="586" y="429"/>
                </a:lnTo>
                <a:lnTo>
                  <a:pt x="581" y="431"/>
                </a:lnTo>
                <a:lnTo>
                  <a:pt x="577" y="432"/>
                </a:lnTo>
                <a:lnTo>
                  <a:pt x="572" y="4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2056" name="Freeform 15"/>
          <p:cNvSpPr>
            <a:spLocks noChangeAspect="1" noEditPoints="1"/>
          </p:cNvSpPr>
          <p:nvPr/>
        </p:nvSpPr>
        <p:spPr bwMode="auto">
          <a:xfrm>
            <a:off x="9120336" y="3573016"/>
            <a:ext cx="504001" cy="504000"/>
          </a:xfrm>
          <a:custGeom>
            <a:avLst/>
            <a:gdLst>
              <a:gd name="T0" fmla="*/ 512 w 567"/>
              <a:gd name="T1" fmla="*/ 55 h 567"/>
              <a:gd name="T2" fmla="*/ 519 w 567"/>
              <a:gd name="T3" fmla="*/ 77 h 567"/>
              <a:gd name="T4" fmla="*/ 508 w 567"/>
              <a:gd name="T5" fmla="*/ 113 h 567"/>
              <a:gd name="T6" fmla="*/ 461 w 567"/>
              <a:gd name="T7" fmla="*/ 179 h 567"/>
              <a:gd name="T8" fmla="*/ 452 w 567"/>
              <a:gd name="T9" fmla="*/ 258 h 567"/>
              <a:gd name="T10" fmla="*/ 470 w 567"/>
              <a:gd name="T11" fmla="*/ 265 h 567"/>
              <a:gd name="T12" fmla="*/ 454 w 567"/>
              <a:gd name="T13" fmla="*/ 288 h 567"/>
              <a:gd name="T14" fmla="*/ 495 w 567"/>
              <a:gd name="T15" fmla="*/ 330 h 567"/>
              <a:gd name="T16" fmla="*/ 498 w 567"/>
              <a:gd name="T17" fmla="*/ 350 h 567"/>
              <a:gd name="T18" fmla="*/ 354 w 567"/>
              <a:gd name="T19" fmla="*/ 279 h 567"/>
              <a:gd name="T20" fmla="*/ 195 w 567"/>
              <a:gd name="T21" fmla="*/ 519 h 567"/>
              <a:gd name="T22" fmla="*/ 126 w 567"/>
              <a:gd name="T23" fmla="*/ 436 h 567"/>
              <a:gd name="T24" fmla="*/ 222 w 567"/>
              <a:gd name="T25" fmla="*/ 297 h 567"/>
              <a:gd name="T26" fmla="*/ 205 w 567"/>
              <a:gd name="T27" fmla="*/ 81 h 567"/>
              <a:gd name="T28" fmla="*/ 230 w 567"/>
              <a:gd name="T29" fmla="*/ 67 h 567"/>
              <a:gd name="T30" fmla="*/ 236 w 567"/>
              <a:gd name="T31" fmla="*/ 79 h 567"/>
              <a:gd name="T32" fmla="*/ 284 w 567"/>
              <a:gd name="T33" fmla="*/ 107 h 567"/>
              <a:gd name="T34" fmla="*/ 304 w 567"/>
              <a:gd name="T35" fmla="*/ 98 h 567"/>
              <a:gd name="T36" fmla="*/ 310 w 567"/>
              <a:gd name="T37" fmla="*/ 111 h 567"/>
              <a:gd name="T38" fmla="*/ 358 w 567"/>
              <a:gd name="T39" fmla="*/ 133 h 567"/>
              <a:gd name="T40" fmla="*/ 431 w 567"/>
              <a:gd name="T41" fmla="*/ 74 h 567"/>
              <a:gd name="T42" fmla="*/ 480 w 567"/>
              <a:gd name="T43" fmla="*/ 50 h 567"/>
              <a:gd name="T44" fmla="*/ 467 w 567"/>
              <a:gd name="T45" fmla="*/ 3 h 567"/>
              <a:gd name="T46" fmla="*/ 412 w 567"/>
              <a:gd name="T47" fmla="*/ 28 h 567"/>
              <a:gd name="T48" fmla="*/ 345 w 567"/>
              <a:gd name="T49" fmla="*/ 71 h 567"/>
              <a:gd name="T50" fmla="*/ 317 w 567"/>
              <a:gd name="T51" fmla="*/ 52 h 567"/>
              <a:gd name="T52" fmla="*/ 280 w 567"/>
              <a:gd name="T53" fmla="*/ 53 h 567"/>
              <a:gd name="T54" fmla="*/ 259 w 567"/>
              <a:gd name="T55" fmla="*/ 28 h 567"/>
              <a:gd name="T56" fmla="*/ 226 w 567"/>
              <a:gd name="T57" fmla="*/ 18 h 567"/>
              <a:gd name="T58" fmla="*/ 162 w 567"/>
              <a:gd name="T59" fmla="*/ 10 h 567"/>
              <a:gd name="T60" fmla="*/ 76 w 567"/>
              <a:gd name="T61" fmla="*/ 3 h 567"/>
              <a:gd name="T62" fmla="*/ 53 w 567"/>
              <a:gd name="T63" fmla="*/ 12 h 567"/>
              <a:gd name="T64" fmla="*/ 36 w 567"/>
              <a:gd name="T65" fmla="*/ 40 h 567"/>
              <a:gd name="T66" fmla="*/ 43 w 567"/>
              <a:gd name="T67" fmla="*/ 76 h 567"/>
              <a:gd name="T68" fmla="*/ 146 w 567"/>
              <a:gd name="T69" fmla="*/ 319 h 567"/>
              <a:gd name="T70" fmla="*/ 17 w 567"/>
              <a:gd name="T71" fmla="*/ 334 h 567"/>
              <a:gd name="T72" fmla="*/ 2 w 567"/>
              <a:gd name="T73" fmla="*/ 356 h 567"/>
              <a:gd name="T74" fmla="*/ 1 w 567"/>
              <a:gd name="T75" fmla="*/ 383 h 567"/>
              <a:gd name="T76" fmla="*/ 17 w 567"/>
              <a:gd name="T77" fmla="*/ 408 h 567"/>
              <a:gd name="T78" fmla="*/ 78 w 567"/>
              <a:gd name="T79" fmla="*/ 456 h 567"/>
              <a:gd name="T80" fmla="*/ 93 w 567"/>
              <a:gd name="T81" fmla="*/ 478 h 567"/>
              <a:gd name="T82" fmla="*/ 123 w 567"/>
              <a:gd name="T83" fmla="*/ 490 h 567"/>
              <a:gd name="T84" fmla="*/ 177 w 567"/>
              <a:gd name="T85" fmla="*/ 563 h 567"/>
              <a:gd name="T86" fmla="*/ 214 w 567"/>
              <a:gd name="T87" fmla="*/ 563 h 567"/>
              <a:gd name="T88" fmla="*/ 238 w 567"/>
              <a:gd name="T89" fmla="*/ 540 h 567"/>
              <a:gd name="T90" fmla="*/ 271 w 567"/>
              <a:gd name="T91" fmla="*/ 403 h 567"/>
              <a:gd name="T92" fmla="*/ 492 w 567"/>
              <a:gd name="T93" fmla="*/ 524 h 567"/>
              <a:gd name="T94" fmla="*/ 526 w 567"/>
              <a:gd name="T95" fmla="*/ 530 h 567"/>
              <a:gd name="T96" fmla="*/ 553 w 567"/>
              <a:gd name="T97" fmla="*/ 515 h 567"/>
              <a:gd name="T98" fmla="*/ 565 w 567"/>
              <a:gd name="T99" fmla="*/ 488 h 567"/>
              <a:gd name="T100" fmla="*/ 558 w 567"/>
              <a:gd name="T101" fmla="*/ 404 h 567"/>
              <a:gd name="T102" fmla="*/ 549 w 567"/>
              <a:gd name="T103" fmla="*/ 345 h 567"/>
              <a:gd name="T104" fmla="*/ 540 w 567"/>
              <a:gd name="T105" fmla="*/ 309 h 567"/>
              <a:gd name="T106" fmla="*/ 514 w 567"/>
              <a:gd name="T107" fmla="*/ 286 h 567"/>
              <a:gd name="T108" fmla="*/ 516 w 567"/>
              <a:gd name="T109" fmla="*/ 252 h 567"/>
              <a:gd name="T110" fmla="*/ 496 w 567"/>
              <a:gd name="T111" fmla="*/ 221 h 567"/>
              <a:gd name="T112" fmla="*/ 549 w 567"/>
              <a:gd name="T113" fmla="*/ 137 h 567"/>
              <a:gd name="T114" fmla="*/ 567 w 567"/>
              <a:gd name="T115" fmla="*/ 83 h 567"/>
              <a:gd name="T116" fmla="*/ 563 w 567"/>
              <a:gd name="T117" fmla="*/ 49 h 567"/>
              <a:gd name="T118" fmla="*/ 542 w 567"/>
              <a:gd name="T119" fmla="*/ 17 h 567"/>
              <a:gd name="T120" fmla="*/ 503 w 567"/>
              <a:gd name="T1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 h="567">
                <a:moveTo>
                  <a:pt x="493" y="48"/>
                </a:moveTo>
                <a:lnTo>
                  <a:pt x="499" y="48"/>
                </a:lnTo>
                <a:lnTo>
                  <a:pt x="504" y="50"/>
                </a:lnTo>
                <a:lnTo>
                  <a:pt x="506" y="51"/>
                </a:lnTo>
                <a:lnTo>
                  <a:pt x="508" y="52"/>
                </a:lnTo>
                <a:lnTo>
                  <a:pt x="512" y="55"/>
                </a:lnTo>
                <a:lnTo>
                  <a:pt x="514" y="57"/>
                </a:lnTo>
                <a:lnTo>
                  <a:pt x="516" y="60"/>
                </a:lnTo>
                <a:lnTo>
                  <a:pt x="517" y="63"/>
                </a:lnTo>
                <a:lnTo>
                  <a:pt x="518" y="66"/>
                </a:lnTo>
                <a:lnTo>
                  <a:pt x="519" y="73"/>
                </a:lnTo>
                <a:lnTo>
                  <a:pt x="519" y="77"/>
                </a:lnTo>
                <a:lnTo>
                  <a:pt x="519" y="80"/>
                </a:lnTo>
                <a:lnTo>
                  <a:pt x="518" y="85"/>
                </a:lnTo>
                <a:lnTo>
                  <a:pt x="517" y="89"/>
                </a:lnTo>
                <a:lnTo>
                  <a:pt x="514" y="98"/>
                </a:lnTo>
                <a:lnTo>
                  <a:pt x="510" y="108"/>
                </a:lnTo>
                <a:lnTo>
                  <a:pt x="508" y="113"/>
                </a:lnTo>
                <a:lnTo>
                  <a:pt x="505" y="119"/>
                </a:lnTo>
                <a:lnTo>
                  <a:pt x="498" y="130"/>
                </a:lnTo>
                <a:lnTo>
                  <a:pt x="491" y="141"/>
                </a:lnTo>
                <a:lnTo>
                  <a:pt x="482" y="153"/>
                </a:lnTo>
                <a:lnTo>
                  <a:pt x="472" y="166"/>
                </a:lnTo>
                <a:lnTo>
                  <a:pt x="461" y="179"/>
                </a:lnTo>
                <a:lnTo>
                  <a:pt x="450" y="192"/>
                </a:lnTo>
                <a:lnTo>
                  <a:pt x="437" y="205"/>
                </a:lnTo>
                <a:lnTo>
                  <a:pt x="424" y="219"/>
                </a:lnTo>
                <a:lnTo>
                  <a:pt x="443" y="264"/>
                </a:lnTo>
                <a:lnTo>
                  <a:pt x="448" y="260"/>
                </a:lnTo>
                <a:lnTo>
                  <a:pt x="452" y="258"/>
                </a:lnTo>
                <a:lnTo>
                  <a:pt x="456" y="256"/>
                </a:lnTo>
                <a:lnTo>
                  <a:pt x="459" y="256"/>
                </a:lnTo>
                <a:lnTo>
                  <a:pt x="463" y="257"/>
                </a:lnTo>
                <a:lnTo>
                  <a:pt x="467" y="259"/>
                </a:lnTo>
                <a:lnTo>
                  <a:pt x="469" y="262"/>
                </a:lnTo>
                <a:lnTo>
                  <a:pt x="470" y="265"/>
                </a:lnTo>
                <a:lnTo>
                  <a:pt x="469" y="269"/>
                </a:lnTo>
                <a:lnTo>
                  <a:pt x="468" y="273"/>
                </a:lnTo>
                <a:lnTo>
                  <a:pt x="466" y="277"/>
                </a:lnTo>
                <a:lnTo>
                  <a:pt x="463" y="281"/>
                </a:lnTo>
                <a:lnTo>
                  <a:pt x="459" y="284"/>
                </a:lnTo>
                <a:lnTo>
                  <a:pt x="454" y="288"/>
                </a:lnTo>
                <a:lnTo>
                  <a:pt x="476" y="337"/>
                </a:lnTo>
                <a:lnTo>
                  <a:pt x="480" y="334"/>
                </a:lnTo>
                <a:lnTo>
                  <a:pt x="484" y="332"/>
                </a:lnTo>
                <a:lnTo>
                  <a:pt x="488" y="330"/>
                </a:lnTo>
                <a:lnTo>
                  <a:pt x="491" y="330"/>
                </a:lnTo>
                <a:lnTo>
                  <a:pt x="495" y="330"/>
                </a:lnTo>
                <a:lnTo>
                  <a:pt x="499" y="333"/>
                </a:lnTo>
                <a:lnTo>
                  <a:pt x="501" y="335"/>
                </a:lnTo>
                <a:lnTo>
                  <a:pt x="502" y="339"/>
                </a:lnTo>
                <a:lnTo>
                  <a:pt x="501" y="342"/>
                </a:lnTo>
                <a:lnTo>
                  <a:pt x="500" y="346"/>
                </a:lnTo>
                <a:lnTo>
                  <a:pt x="498" y="350"/>
                </a:lnTo>
                <a:lnTo>
                  <a:pt x="495" y="354"/>
                </a:lnTo>
                <a:lnTo>
                  <a:pt x="491" y="358"/>
                </a:lnTo>
                <a:lnTo>
                  <a:pt x="486" y="362"/>
                </a:lnTo>
                <a:lnTo>
                  <a:pt x="514" y="423"/>
                </a:lnTo>
                <a:lnTo>
                  <a:pt x="517" y="483"/>
                </a:lnTo>
                <a:lnTo>
                  <a:pt x="354" y="279"/>
                </a:lnTo>
                <a:lnTo>
                  <a:pt x="350" y="282"/>
                </a:lnTo>
                <a:lnTo>
                  <a:pt x="308" y="315"/>
                </a:lnTo>
                <a:lnTo>
                  <a:pt x="269" y="345"/>
                </a:lnTo>
                <a:lnTo>
                  <a:pt x="233" y="372"/>
                </a:lnTo>
                <a:lnTo>
                  <a:pt x="200" y="395"/>
                </a:lnTo>
                <a:lnTo>
                  <a:pt x="195" y="519"/>
                </a:lnTo>
                <a:lnTo>
                  <a:pt x="145" y="433"/>
                </a:lnTo>
                <a:lnTo>
                  <a:pt x="132" y="440"/>
                </a:lnTo>
                <a:lnTo>
                  <a:pt x="128" y="441"/>
                </a:lnTo>
                <a:lnTo>
                  <a:pt x="125" y="442"/>
                </a:lnTo>
                <a:lnTo>
                  <a:pt x="124" y="440"/>
                </a:lnTo>
                <a:lnTo>
                  <a:pt x="126" y="436"/>
                </a:lnTo>
                <a:lnTo>
                  <a:pt x="129" y="430"/>
                </a:lnTo>
                <a:lnTo>
                  <a:pt x="134" y="422"/>
                </a:lnTo>
                <a:lnTo>
                  <a:pt x="47" y="371"/>
                </a:lnTo>
                <a:lnTo>
                  <a:pt x="171" y="366"/>
                </a:lnTo>
                <a:lnTo>
                  <a:pt x="195" y="334"/>
                </a:lnTo>
                <a:lnTo>
                  <a:pt x="222" y="297"/>
                </a:lnTo>
                <a:lnTo>
                  <a:pt x="252" y="258"/>
                </a:lnTo>
                <a:lnTo>
                  <a:pt x="284" y="216"/>
                </a:lnTo>
                <a:lnTo>
                  <a:pt x="288" y="212"/>
                </a:lnTo>
                <a:lnTo>
                  <a:pt x="83" y="50"/>
                </a:lnTo>
                <a:lnTo>
                  <a:pt x="143" y="54"/>
                </a:lnTo>
                <a:lnTo>
                  <a:pt x="205" y="81"/>
                </a:lnTo>
                <a:lnTo>
                  <a:pt x="210" y="74"/>
                </a:lnTo>
                <a:lnTo>
                  <a:pt x="216" y="70"/>
                </a:lnTo>
                <a:lnTo>
                  <a:pt x="221" y="67"/>
                </a:lnTo>
                <a:lnTo>
                  <a:pt x="224" y="66"/>
                </a:lnTo>
                <a:lnTo>
                  <a:pt x="226" y="66"/>
                </a:lnTo>
                <a:lnTo>
                  <a:pt x="230" y="67"/>
                </a:lnTo>
                <a:lnTo>
                  <a:pt x="232" y="67"/>
                </a:lnTo>
                <a:lnTo>
                  <a:pt x="234" y="69"/>
                </a:lnTo>
                <a:lnTo>
                  <a:pt x="235" y="71"/>
                </a:lnTo>
                <a:lnTo>
                  <a:pt x="236" y="73"/>
                </a:lnTo>
                <a:lnTo>
                  <a:pt x="237" y="76"/>
                </a:lnTo>
                <a:lnTo>
                  <a:pt x="236" y="79"/>
                </a:lnTo>
                <a:lnTo>
                  <a:pt x="235" y="82"/>
                </a:lnTo>
                <a:lnTo>
                  <a:pt x="234" y="85"/>
                </a:lnTo>
                <a:lnTo>
                  <a:pt x="232" y="88"/>
                </a:lnTo>
                <a:lnTo>
                  <a:pt x="229" y="92"/>
                </a:lnTo>
                <a:lnTo>
                  <a:pt x="278" y="113"/>
                </a:lnTo>
                <a:lnTo>
                  <a:pt x="284" y="107"/>
                </a:lnTo>
                <a:lnTo>
                  <a:pt x="286" y="104"/>
                </a:lnTo>
                <a:lnTo>
                  <a:pt x="289" y="102"/>
                </a:lnTo>
                <a:lnTo>
                  <a:pt x="295" y="99"/>
                </a:lnTo>
                <a:lnTo>
                  <a:pt x="298" y="98"/>
                </a:lnTo>
                <a:lnTo>
                  <a:pt x="300" y="98"/>
                </a:lnTo>
                <a:lnTo>
                  <a:pt x="304" y="98"/>
                </a:lnTo>
                <a:lnTo>
                  <a:pt x="306" y="99"/>
                </a:lnTo>
                <a:lnTo>
                  <a:pt x="308" y="101"/>
                </a:lnTo>
                <a:lnTo>
                  <a:pt x="309" y="103"/>
                </a:lnTo>
                <a:lnTo>
                  <a:pt x="310" y="105"/>
                </a:lnTo>
                <a:lnTo>
                  <a:pt x="310" y="108"/>
                </a:lnTo>
                <a:lnTo>
                  <a:pt x="310" y="111"/>
                </a:lnTo>
                <a:lnTo>
                  <a:pt x="309" y="114"/>
                </a:lnTo>
                <a:lnTo>
                  <a:pt x="307" y="117"/>
                </a:lnTo>
                <a:lnTo>
                  <a:pt x="305" y="121"/>
                </a:lnTo>
                <a:lnTo>
                  <a:pt x="302" y="124"/>
                </a:lnTo>
                <a:lnTo>
                  <a:pt x="348" y="144"/>
                </a:lnTo>
                <a:lnTo>
                  <a:pt x="358" y="133"/>
                </a:lnTo>
                <a:lnTo>
                  <a:pt x="370" y="123"/>
                </a:lnTo>
                <a:lnTo>
                  <a:pt x="381" y="113"/>
                </a:lnTo>
                <a:lnTo>
                  <a:pt x="391" y="104"/>
                </a:lnTo>
                <a:lnTo>
                  <a:pt x="411" y="87"/>
                </a:lnTo>
                <a:lnTo>
                  <a:pt x="421" y="80"/>
                </a:lnTo>
                <a:lnTo>
                  <a:pt x="431" y="74"/>
                </a:lnTo>
                <a:lnTo>
                  <a:pt x="440" y="68"/>
                </a:lnTo>
                <a:lnTo>
                  <a:pt x="449" y="63"/>
                </a:lnTo>
                <a:lnTo>
                  <a:pt x="457" y="58"/>
                </a:lnTo>
                <a:lnTo>
                  <a:pt x="465" y="55"/>
                </a:lnTo>
                <a:lnTo>
                  <a:pt x="473" y="52"/>
                </a:lnTo>
                <a:lnTo>
                  <a:pt x="480" y="50"/>
                </a:lnTo>
                <a:lnTo>
                  <a:pt x="487" y="48"/>
                </a:lnTo>
                <a:lnTo>
                  <a:pt x="493" y="48"/>
                </a:lnTo>
                <a:close/>
                <a:moveTo>
                  <a:pt x="493" y="0"/>
                </a:moveTo>
                <a:lnTo>
                  <a:pt x="484" y="0"/>
                </a:lnTo>
                <a:lnTo>
                  <a:pt x="476" y="1"/>
                </a:lnTo>
                <a:lnTo>
                  <a:pt x="467" y="3"/>
                </a:lnTo>
                <a:lnTo>
                  <a:pt x="458" y="6"/>
                </a:lnTo>
                <a:lnTo>
                  <a:pt x="449" y="9"/>
                </a:lnTo>
                <a:lnTo>
                  <a:pt x="440" y="13"/>
                </a:lnTo>
                <a:lnTo>
                  <a:pt x="430" y="18"/>
                </a:lnTo>
                <a:lnTo>
                  <a:pt x="421" y="23"/>
                </a:lnTo>
                <a:lnTo>
                  <a:pt x="412" y="28"/>
                </a:lnTo>
                <a:lnTo>
                  <a:pt x="403" y="34"/>
                </a:lnTo>
                <a:lnTo>
                  <a:pt x="394" y="41"/>
                </a:lnTo>
                <a:lnTo>
                  <a:pt x="385" y="47"/>
                </a:lnTo>
                <a:lnTo>
                  <a:pt x="367" y="61"/>
                </a:lnTo>
                <a:lnTo>
                  <a:pt x="349" y="76"/>
                </a:lnTo>
                <a:lnTo>
                  <a:pt x="345" y="71"/>
                </a:lnTo>
                <a:lnTo>
                  <a:pt x="341" y="67"/>
                </a:lnTo>
                <a:lnTo>
                  <a:pt x="337" y="63"/>
                </a:lnTo>
                <a:lnTo>
                  <a:pt x="333" y="59"/>
                </a:lnTo>
                <a:lnTo>
                  <a:pt x="328" y="57"/>
                </a:lnTo>
                <a:lnTo>
                  <a:pt x="323" y="54"/>
                </a:lnTo>
                <a:lnTo>
                  <a:pt x="317" y="52"/>
                </a:lnTo>
                <a:lnTo>
                  <a:pt x="312" y="51"/>
                </a:lnTo>
                <a:lnTo>
                  <a:pt x="306" y="50"/>
                </a:lnTo>
                <a:lnTo>
                  <a:pt x="300" y="50"/>
                </a:lnTo>
                <a:lnTo>
                  <a:pt x="290" y="51"/>
                </a:lnTo>
                <a:lnTo>
                  <a:pt x="285" y="52"/>
                </a:lnTo>
                <a:lnTo>
                  <a:pt x="280" y="53"/>
                </a:lnTo>
                <a:lnTo>
                  <a:pt x="278" y="48"/>
                </a:lnTo>
                <a:lnTo>
                  <a:pt x="275" y="43"/>
                </a:lnTo>
                <a:lnTo>
                  <a:pt x="271" y="39"/>
                </a:lnTo>
                <a:lnTo>
                  <a:pt x="268" y="35"/>
                </a:lnTo>
                <a:lnTo>
                  <a:pt x="263" y="31"/>
                </a:lnTo>
                <a:lnTo>
                  <a:pt x="259" y="28"/>
                </a:lnTo>
                <a:lnTo>
                  <a:pt x="254" y="25"/>
                </a:lnTo>
                <a:lnTo>
                  <a:pt x="249" y="22"/>
                </a:lnTo>
                <a:lnTo>
                  <a:pt x="243" y="20"/>
                </a:lnTo>
                <a:lnTo>
                  <a:pt x="238" y="19"/>
                </a:lnTo>
                <a:lnTo>
                  <a:pt x="232" y="18"/>
                </a:lnTo>
                <a:lnTo>
                  <a:pt x="226" y="18"/>
                </a:lnTo>
                <a:lnTo>
                  <a:pt x="219" y="18"/>
                </a:lnTo>
                <a:lnTo>
                  <a:pt x="211" y="20"/>
                </a:lnTo>
                <a:lnTo>
                  <a:pt x="208" y="21"/>
                </a:lnTo>
                <a:lnTo>
                  <a:pt x="204" y="22"/>
                </a:lnTo>
                <a:lnTo>
                  <a:pt x="197" y="25"/>
                </a:lnTo>
                <a:lnTo>
                  <a:pt x="162" y="10"/>
                </a:lnTo>
                <a:lnTo>
                  <a:pt x="154" y="7"/>
                </a:lnTo>
                <a:lnTo>
                  <a:pt x="150" y="6"/>
                </a:lnTo>
                <a:lnTo>
                  <a:pt x="146" y="6"/>
                </a:lnTo>
                <a:lnTo>
                  <a:pt x="86" y="2"/>
                </a:lnTo>
                <a:lnTo>
                  <a:pt x="83" y="2"/>
                </a:lnTo>
                <a:lnTo>
                  <a:pt x="76" y="3"/>
                </a:lnTo>
                <a:lnTo>
                  <a:pt x="72" y="3"/>
                </a:lnTo>
                <a:lnTo>
                  <a:pt x="69" y="4"/>
                </a:lnTo>
                <a:lnTo>
                  <a:pt x="65" y="5"/>
                </a:lnTo>
                <a:lnTo>
                  <a:pt x="62" y="7"/>
                </a:lnTo>
                <a:lnTo>
                  <a:pt x="56" y="10"/>
                </a:lnTo>
                <a:lnTo>
                  <a:pt x="53" y="12"/>
                </a:lnTo>
                <a:lnTo>
                  <a:pt x="50" y="15"/>
                </a:lnTo>
                <a:lnTo>
                  <a:pt x="48" y="17"/>
                </a:lnTo>
                <a:lnTo>
                  <a:pt x="46" y="20"/>
                </a:lnTo>
                <a:lnTo>
                  <a:pt x="42" y="26"/>
                </a:lnTo>
                <a:lnTo>
                  <a:pt x="38" y="33"/>
                </a:lnTo>
                <a:lnTo>
                  <a:pt x="36" y="40"/>
                </a:lnTo>
                <a:lnTo>
                  <a:pt x="35" y="48"/>
                </a:lnTo>
                <a:lnTo>
                  <a:pt x="35" y="55"/>
                </a:lnTo>
                <a:lnTo>
                  <a:pt x="36" y="59"/>
                </a:lnTo>
                <a:lnTo>
                  <a:pt x="37" y="63"/>
                </a:lnTo>
                <a:lnTo>
                  <a:pt x="39" y="70"/>
                </a:lnTo>
                <a:lnTo>
                  <a:pt x="43" y="76"/>
                </a:lnTo>
                <a:lnTo>
                  <a:pt x="48" y="82"/>
                </a:lnTo>
                <a:lnTo>
                  <a:pt x="50" y="85"/>
                </a:lnTo>
                <a:lnTo>
                  <a:pt x="53" y="88"/>
                </a:lnTo>
                <a:lnTo>
                  <a:pt x="220" y="220"/>
                </a:lnTo>
                <a:lnTo>
                  <a:pt x="181" y="272"/>
                </a:lnTo>
                <a:lnTo>
                  <a:pt x="146" y="319"/>
                </a:lnTo>
                <a:lnTo>
                  <a:pt x="45" y="323"/>
                </a:lnTo>
                <a:lnTo>
                  <a:pt x="41" y="324"/>
                </a:lnTo>
                <a:lnTo>
                  <a:pt x="38" y="324"/>
                </a:lnTo>
                <a:lnTo>
                  <a:pt x="30" y="326"/>
                </a:lnTo>
                <a:lnTo>
                  <a:pt x="23" y="330"/>
                </a:lnTo>
                <a:lnTo>
                  <a:pt x="17" y="334"/>
                </a:lnTo>
                <a:lnTo>
                  <a:pt x="14" y="337"/>
                </a:lnTo>
                <a:lnTo>
                  <a:pt x="12" y="339"/>
                </a:lnTo>
                <a:lnTo>
                  <a:pt x="7" y="345"/>
                </a:lnTo>
                <a:lnTo>
                  <a:pt x="5" y="349"/>
                </a:lnTo>
                <a:lnTo>
                  <a:pt x="3" y="352"/>
                </a:lnTo>
                <a:lnTo>
                  <a:pt x="2" y="356"/>
                </a:lnTo>
                <a:lnTo>
                  <a:pt x="1" y="360"/>
                </a:lnTo>
                <a:lnTo>
                  <a:pt x="0" y="364"/>
                </a:lnTo>
                <a:lnTo>
                  <a:pt x="0" y="367"/>
                </a:lnTo>
                <a:lnTo>
                  <a:pt x="0" y="375"/>
                </a:lnTo>
                <a:lnTo>
                  <a:pt x="0" y="379"/>
                </a:lnTo>
                <a:lnTo>
                  <a:pt x="1" y="383"/>
                </a:lnTo>
                <a:lnTo>
                  <a:pt x="2" y="386"/>
                </a:lnTo>
                <a:lnTo>
                  <a:pt x="3" y="390"/>
                </a:lnTo>
                <a:lnTo>
                  <a:pt x="7" y="397"/>
                </a:lnTo>
                <a:lnTo>
                  <a:pt x="9" y="400"/>
                </a:lnTo>
                <a:lnTo>
                  <a:pt x="11" y="403"/>
                </a:lnTo>
                <a:lnTo>
                  <a:pt x="17" y="408"/>
                </a:lnTo>
                <a:lnTo>
                  <a:pt x="20" y="411"/>
                </a:lnTo>
                <a:lnTo>
                  <a:pt x="23" y="413"/>
                </a:lnTo>
                <a:lnTo>
                  <a:pt x="76" y="444"/>
                </a:lnTo>
                <a:lnTo>
                  <a:pt x="77" y="448"/>
                </a:lnTo>
                <a:lnTo>
                  <a:pt x="77" y="452"/>
                </a:lnTo>
                <a:lnTo>
                  <a:pt x="78" y="456"/>
                </a:lnTo>
                <a:lnTo>
                  <a:pt x="80" y="460"/>
                </a:lnTo>
                <a:lnTo>
                  <a:pt x="81" y="464"/>
                </a:lnTo>
                <a:lnTo>
                  <a:pt x="84" y="467"/>
                </a:lnTo>
                <a:lnTo>
                  <a:pt x="87" y="471"/>
                </a:lnTo>
                <a:lnTo>
                  <a:pt x="90" y="475"/>
                </a:lnTo>
                <a:lnTo>
                  <a:pt x="93" y="478"/>
                </a:lnTo>
                <a:lnTo>
                  <a:pt x="97" y="481"/>
                </a:lnTo>
                <a:lnTo>
                  <a:pt x="101" y="483"/>
                </a:lnTo>
                <a:lnTo>
                  <a:pt x="105" y="486"/>
                </a:lnTo>
                <a:lnTo>
                  <a:pt x="109" y="487"/>
                </a:lnTo>
                <a:lnTo>
                  <a:pt x="114" y="489"/>
                </a:lnTo>
                <a:lnTo>
                  <a:pt x="123" y="490"/>
                </a:lnTo>
                <a:lnTo>
                  <a:pt x="154" y="543"/>
                </a:lnTo>
                <a:lnTo>
                  <a:pt x="157" y="548"/>
                </a:lnTo>
                <a:lnTo>
                  <a:pt x="161" y="553"/>
                </a:lnTo>
                <a:lnTo>
                  <a:pt x="166" y="557"/>
                </a:lnTo>
                <a:lnTo>
                  <a:pt x="171" y="561"/>
                </a:lnTo>
                <a:lnTo>
                  <a:pt x="177" y="563"/>
                </a:lnTo>
                <a:lnTo>
                  <a:pt x="183" y="565"/>
                </a:lnTo>
                <a:lnTo>
                  <a:pt x="189" y="566"/>
                </a:lnTo>
                <a:lnTo>
                  <a:pt x="195" y="567"/>
                </a:lnTo>
                <a:lnTo>
                  <a:pt x="201" y="567"/>
                </a:lnTo>
                <a:lnTo>
                  <a:pt x="207" y="565"/>
                </a:lnTo>
                <a:lnTo>
                  <a:pt x="214" y="563"/>
                </a:lnTo>
                <a:lnTo>
                  <a:pt x="221" y="559"/>
                </a:lnTo>
                <a:lnTo>
                  <a:pt x="227" y="555"/>
                </a:lnTo>
                <a:lnTo>
                  <a:pt x="230" y="552"/>
                </a:lnTo>
                <a:lnTo>
                  <a:pt x="232" y="549"/>
                </a:lnTo>
                <a:lnTo>
                  <a:pt x="237" y="543"/>
                </a:lnTo>
                <a:lnTo>
                  <a:pt x="238" y="540"/>
                </a:lnTo>
                <a:lnTo>
                  <a:pt x="240" y="536"/>
                </a:lnTo>
                <a:lnTo>
                  <a:pt x="241" y="533"/>
                </a:lnTo>
                <a:lnTo>
                  <a:pt x="242" y="529"/>
                </a:lnTo>
                <a:lnTo>
                  <a:pt x="243" y="521"/>
                </a:lnTo>
                <a:lnTo>
                  <a:pt x="247" y="420"/>
                </a:lnTo>
                <a:lnTo>
                  <a:pt x="271" y="403"/>
                </a:lnTo>
                <a:lnTo>
                  <a:pt x="295" y="385"/>
                </a:lnTo>
                <a:lnTo>
                  <a:pt x="346" y="346"/>
                </a:lnTo>
                <a:lnTo>
                  <a:pt x="480" y="513"/>
                </a:lnTo>
                <a:lnTo>
                  <a:pt x="483" y="517"/>
                </a:lnTo>
                <a:lnTo>
                  <a:pt x="488" y="521"/>
                </a:lnTo>
                <a:lnTo>
                  <a:pt x="492" y="524"/>
                </a:lnTo>
                <a:lnTo>
                  <a:pt x="497" y="527"/>
                </a:lnTo>
                <a:lnTo>
                  <a:pt x="502" y="529"/>
                </a:lnTo>
                <a:lnTo>
                  <a:pt x="507" y="530"/>
                </a:lnTo>
                <a:lnTo>
                  <a:pt x="512" y="531"/>
                </a:lnTo>
                <a:lnTo>
                  <a:pt x="517" y="531"/>
                </a:lnTo>
                <a:lnTo>
                  <a:pt x="526" y="530"/>
                </a:lnTo>
                <a:lnTo>
                  <a:pt x="530" y="529"/>
                </a:lnTo>
                <a:lnTo>
                  <a:pt x="535" y="528"/>
                </a:lnTo>
                <a:lnTo>
                  <a:pt x="542" y="525"/>
                </a:lnTo>
                <a:lnTo>
                  <a:pt x="548" y="520"/>
                </a:lnTo>
                <a:lnTo>
                  <a:pt x="551" y="518"/>
                </a:lnTo>
                <a:lnTo>
                  <a:pt x="553" y="515"/>
                </a:lnTo>
                <a:lnTo>
                  <a:pt x="556" y="512"/>
                </a:lnTo>
                <a:lnTo>
                  <a:pt x="558" y="509"/>
                </a:lnTo>
                <a:lnTo>
                  <a:pt x="561" y="503"/>
                </a:lnTo>
                <a:lnTo>
                  <a:pt x="564" y="495"/>
                </a:lnTo>
                <a:lnTo>
                  <a:pt x="565" y="492"/>
                </a:lnTo>
                <a:lnTo>
                  <a:pt x="565" y="488"/>
                </a:lnTo>
                <a:lnTo>
                  <a:pt x="565" y="480"/>
                </a:lnTo>
                <a:lnTo>
                  <a:pt x="562" y="420"/>
                </a:lnTo>
                <a:lnTo>
                  <a:pt x="561" y="416"/>
                </a:lnTo>
                <a:lnTo>
                  <a:pt x="560" y="412"/>
                </a:lnTo>
                <a:lnTo>
                  <a:pt x="559" y="408"/>
                </a:lnTo>
                <a:lnTo>
                  <a:pt x="558" y="404"/>
                </a:lnTo>
                <a:lnTo>
                  <a:pt x="542" y="369"/>
                </a:lnTo>
                <a:lnTo>
                  <a:pt x="545" y="363"/>
                </a:lnTo>
                <a:lnTo>
                  <a:pt x="547" y="357"/>
                </a:lnTo>
                <a:lnTo>
                  <a:pt x="549" y="351"/>
                </a:lnTo>
                <a:lnTo>
                  <a:pt x="549" y="348"/>
                </a:lnTo>
                <a:lnTo>
                  <a:pt x="549" y="345"/>
                </a:lnTo>
                <a:lnTo>
                  <a:pt x="550" y="339"/>
                </a:lnTo>
                <a:lnTo>
                  <a:pt x="549" y="332"/>
                </a:lnTo>
                <a:lnTo>
                  <a:pt x="548" y="326"/>
                </a:lnTo>
                <a:lnTo>
                  <a:pt x="546" y="320"/>
                </a:lnTo>
                <a:lnTo>
                  <a:pt x="544" y="314"/>
                </a:lnTo>
                <a:lnTo>
                  <a:pt x="540" y="309"/>
                </a:lnTo>
                <a:lnTo>
                  <a:pt x="537" y="303"/>
                </a:lnTo>
                <a:lnTo>
                  <a:pt x="533" y="299"/>
                </a:lnTo>
                <a:lnTo>
                  <a:pt x="528" y="295"/>
                </a:lnTo>
                <a:lnTo>
                  <a:pt x="524" y="292"/>
                </a:lnTo>
                <a:lnTo>
                  <a:pt x="519" y="289"/>
                </a:lnTo>
                <a:lnTo>
                  <a:pt x="514" y="286"/>
                </a:lnTo>
                <a:lnTo>
                  <a:pt x="516" y="279"/>
                </a:lnTo>
                <a:lnTo>
                  <a:pt x="517" y="275"/>
                </a:lnTo>
                <a:lnTo>
                  <a:pt x="517" y="272"/>
                </a:lnTo>
                <a:lnTo>
                  <a:pt x="518" y="265"/>
                </a:lnTo>
                <a:lnTo>
                  <a:pt x="517" y="259"/>
                </a:lnTo>
                <a:lnTo>
                  <a:pt x="516" y="252"/>
                </a:lnTo>
                <a:lnTo>
                  <a:pt x="514" y="246"/>
                </a:lnTo>
                <a:lnTo>
                  <a:pt x="512" y="241"/>
                </a:lnTo>
                <a:lnTo>
                  <a:pt x="509" y="235"/>
                </a:lnTo>
                <a:lnTo>
                  <a:pt x="505" y="230"/>
                </a:lnTo>
                <a:lnTo>
                  <a:pt x="501" y="225"/>
                </a:lnTo>
                <a:lnTo>
                  <a:pt x="496" y="221"/>
                </a:lnTo>
                <a:lnTo>
                  <a:pt x="491" y="217"/>
                </a:lnTo>
                <a:lnTo>
                  <a:pt x="506" y="200"/>
                </a:lnTo>
                <a:lnTo>
                  <a:pt x="520" y="183"/>
                </a:lnTo>
                <a:lnTo>
                  <a:pt x="533" y="165"/>
                </a:lnTo>
                <a:lnTo>
                  <a:pt x="544" y="146"/>
                </a:lnTo>
                <a:lnTo>
                  <a:pt x="549" y="137"/>
                </a:lnTo>
                <a:lnTo>
                  <a:pt x="554" y="128"/>
                </a:lnTo>
                <a:lnTo>
                  <a:pt x="558" y="119"/>
                </a:lnTo>
                <a:lnTo>
                  <a:pt x="561" y="110"/>
                </a:lnTo>
                <a:lnTo>
                  <a:pt x="564" y="101"/>
                </a:lnTo>
                <a:lnTo>
                  <a:pt x="566" y="92"/>
                </a:lnTo>
                <a:lnTo>
                  <a:pt x="567" y="83"/>
                </a:lnTo>
                <a:lnTo>
                  <a:pt x="567" y="75"/>
                </a:lnTo>
                <a:lnTo>
                  <a:pt x="567" y="65"/>
                </a:lnTo>
                <a:lnTo>
                  <a:pt x="566" y="61"/>
                </a:lnTo>
                <a:lnTo>
                  <a:pt x="566" y="56"/>
                </a:lnTo>
                <a:lnTo>
                  <a:pt x="565" y="52"/>
                </a:lnTo>
                <a:lnTo>
                  <a:pt x="563" y="49"/>
                </a:lnTo>
                <a:lnTo>
                  <a:pt x="561" y="42"/>
                </a:lnTo>
                <a:lnTo>
                  <a:pt x="557" y="35"/>
                </a:lnTo>
                <a:lnTo>
                  <a:pt x="554" y="30"/>
                </a:lnTo>
                <a:lnTo>
                  <a:pt x="550" y="25"/>
                </a:lnTo>
                <a:lnTo>
                  <a:pt x="546" y="21"/>
                </a:lnTo>
                <a:lnTo>
                  <a:pt x="542" y="17"/>
                </a:lnTo>
                <a:lnTo>
                  <a:pt x="538" y="14"/>
                </a:lnTo>
                <a:lnTo>
                  <a:pt x="532" y="10"/>
                </a:lnTo>
                <a:lnTo>
                  <a:pt x="526" y="7"/>
                </a:lnTo>
                <a:lnTo>
                  <a:pt x="519" y="4"/>
                </a:lnTo>
                <a:lnTo>
                  <a:pt x="511" y="2"/>
                </a:lnTo>
                <a:lnTo>
                  <a:pt x="503" y="0"/>
                </a:lnTo>
                <a:lnTo>
                  <a:pt x="49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52" name="Oval 51"/>
          <p:cNvSpPr/>
          <p:nvPr/>
        </p:nvSpPr>
        <p:spPr>
          <a:xfrm>
            <a:off x="4662125" y="5376991"/>
            <a:ext cx="288032" cy="2880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i-FI" sz="800">
                <a:solidFill>
                  <a:schemeClr val="tx1"/>
                </a:solidFill>
              </a:rPr>
              <a:t>2006</a:t>
            </a:r>
          </a:p>
        </p:txBody>
      </p:sp>
      <p:sp>
        <p:nvSpPr>
          <p:cNvPr id="54" name="Oval 53"/>
          <p:cNvSpPr/>
          <p:nvPr/>
        </p:nvSpPr>
        <p:spPr>
          <a:xfrm>
            <a:off x="5371288" y="5376991"/>
            <a:ext cx="288032" cy="2880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i-FI" sz="800">
                <a:solidFill>
                  <a:schemeClr val="tx1"/>
                </a:solidFill>
              </a:rPr>
              <a:t>2008</a:t>
            </a:r>
          </a:p>
        </p:txBody>
      </p:sp>
      <p:sp>
        <p:nvSpPr>
          <p:cNvPr id="57" name="Oval 56"/>
          <p:cNvSpPr/>
          <p:nvPr/>
        </p:nvSpPr>
        <p:spPr>
          <a:xfrm>
            <a:off x="6079573" y="5376991"/>
            <a:ext cx="288032" cy="2880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i-FI" sz="800">
                <a:solidFill>
                  <a:schemeClr val="tx1"/>
                </a:solidFill>
              </a:rPr>
              <a:t>2011</a:t>
            </a:r>
          </a:p>
        </p:txBody>
      </p:sp>
      <p:sp>
        <p:nvSpPr>
          <p:cNvPr id="61" name="Oval 60"/>
          <p:cNvSpPr/>
          <p:nvPr/>
        </p:nvSpPr>
        <p:spPr>
          <a:xfrm>
            <a:off x="6459247" y="5376991"/>
            <a:ext cx="288032" cy="2880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i-FI" sz="800">
                <a:solidFill>
                  <a:schemeClr val="tx1"/>
                </a:solidFill>
              </a:rPr>
              <a:t>2012</a:t>
            </a:r>
          </a:p>
        </p:txBody>
      </p:sp>
      <p:sp>
        <p:nvSpPr>
          <p:cNvPr id="64" name="Oval 63"/>
          <p:cNvSpPr/>
          <p:nvPr/>
        </p:nvSpPr>
        <p:spPr>
          <a:xfrm>
            <a:off x="7182405" y="5376991"/>
            <a:ext cx="288032" cy="2880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i-FI" sz="800">
                <a:solidFill>
                  <a:schemeClr val="tx1"/>
                </a:solidFill>
              </a:rPr>
              <a:t>2015</a:t>
            </a:r>
          </a:p>
        </p:txBody>
      </p:sp>
      <p:sp>
        <p:nvSpPr>
          <p:cNvPr id="65" name="Oval 64"/>
          <p:cNvSpPr/>
          <p:nvPr/>
        </p:nvSpPr>
        <p:spPr>
          <a:xfrm>
            <a:off x="7542445" y="5376991"/>
            <a:ext cx="288032" cy="288032"/>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fi-FI" sz="800">
                <a:solidFill>
                  <a:schemeClr val="tx1"/>
                </a:solidFill>
              </a:rPr>
              <a:t>2016</a:t>
            </a:r>
          </a:p>
        </p:txBody>
      </p:sp>
      <p:cxnSp>
        <p:nvCxnSpPr>
          <p:cNvPr id="15" name="Straight Connector 14"/>
          <p:cNvCxnSpPr>
            <a:stCxn id="27" idx="0"/>
          </p:cNvCxnSpPr>
          <p:nvPr/>
        </p:nvCxnSpPr>
        <p:spPr>
          <a:xfrm flipV="1">
            <a:off x="4079776" y="5304983"/>
            <a:ext cx="0" cy="7200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806141" y="5665023"/>
            <a:ext cx="0" cy="7200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95800" y="5758517"/>
            <a:ext cx="1014397" cy="338554"/>
          </a:xfrm>
          <a:prstGeom prst="rect">
            <a:avLst/>
          </a:prstGeom>
          <a:noFill/>
        </p:spPr>
        <p:txBody>
          <a:bodyPr wrap="square" rtlCol="0">
            <a:spAutoFit/>
          </a:bodyPr>
          <a:lstStyle/>
          <a:p>
            <a:pPr algn="ctr"/>
            <a:r>
              <a:rPr lang="fi-FI" sz="800" err="1">
                <a:solidFill>
                  <a:schemeClr val="bg1"/>
                </a:solidFill>
              </a:rPr>
              <a:t>Trolltech</a:t>
            </a:r>
            <a:r>
              <a:rPr lang="fi-FI" sz="800">
                <a:solidFill>
                  <a:schemeClr val="bg1"/>
                </a:solidFill>
              </a:rPr>
              <a:t> IPO</a:t>
            </a:r>
            <a:br>
              <a:rPr lang="fi-FI" sz="800">
                <a:solidFill>
                  <a:schemeClr val="bg1"/>
                </a:solidFill>
              </a:rPr>
            </a:br>
            <a:r>
              <a:rPr lang="fi-FI" sz="800">
                <a:solidFill>
                  <a:schemeClr val="bg1"/>
                </a:solidFill>
              </a:rPr>
              <a:t>to Oslo exchange</a:t>
            </a:r>
          </a:p>
        </p:txBody>
      </p:sp>
      <p:sp>
        <p:nvSpPr>
          <p:cNvPr id="68" name="TextBox 67"/>
          <p:cNvSpPr txBox="1"/>
          <p:nvPr/>
        </p:nvSpPr>
        <p:spPr>
          <a:xfrm>
            <a:off x="3588047" y="4800927"/>
            <a:ext cx="995785" cy="461665"/>
          </a:xfrm>
          <a:prstGeom prst="rect">
            <a:avLst/>
          </a:prstGeom>
          <a:noFill/>
        </p:spPr>
        <p:txBody>
          <a:bodyPr wrap="none" rtlCol="0">
            <a:spAutoFit/>
          </a:bodyPr>
          <a:lstStyle/>
          <a:p>
            <a:pPr algn="ctr"/>
            <a:r>
              <a:rPr lang="en-US" sz="800">
                <a:solidFill>
                  <a:schemeClr val="bg1"/>
                </a:solidFill>
              </a:rPr>
              <a:t>First public version</a:t>
            </a:r>
            <a:br>
              <a:rPr lang="en-US" sz="800">
                <a:solidFill>
                  <a:schemeClr val="bg1"/>
                </a:solidFill>
              </a:rPr>
            </a:br>
            <a:r>
              <a:rPr lang="en-US" sz="800">
                <a:solidFill>
                  <a:schemeClr val="bg1"/>
                </a:solidFill>
              </a:rPr>
              <a:t>of Qt released by</a:t>
            </a:r>
            <a:br>
              <a:rPr lang="en-US" sz="800">
                <a:solidFill>
                  <a:schemeClr val="bg1"/>
                </a:solidFill>
              </a:rPr>
            </a:br>
            <a:r>
              <a:rPr lang="en-US" sz="800" err="1">
                <a:solidFill>
                  <a:schemeClr val="bg1"/>
                </a:solidFill>
              </a:rPr>
              <a:t>Trolltech</a:t>
            </a:r>
            <a:r>
              <a:rPr lang="en-US" sz="800">
                <a:solidFill>
                  <a:schemeClr val="bg1"/>
                </a:solidFill>
              </a:rPr>
              <a:t> (Norway)</a:t>
            </a:r>
          </a:p>
        </p:txBody>
      </p:sp>
      <p:sp>
        <p:nvSpPr>
          <p:cNvPr id="69" name="TextBox 68"/>
          <p:cNvSpPr txBox="1"/>
          <p:nvPr/>
        </p:nvSpPr>
        <p:spPr>
          <a:xfrm>
            <a:off x="5015880" y="4944943"/>
            <a:ext cx="949299" cy="338554"/>
          </a:xfrm>
          <a:prstGeom prst="rect">
            <a:avLst/>
          </a:prstGeom>
          <a:noFill/>
        </p:spPr>
        <p:txBody>
          <a:bodyPr wrap="none" rtlCol="0">
            <a:spAutoFit/>
          </a:bodyPr>
          <a:lstStyle/>
          <a:p>
            <a:pPr algn="ctr"/>
            <a:r>
              <a:rPr lang="en-US" sz="800" err="1">
                <a:solidFill>
                  <a:schemeClr val="bg1"/>
                </a:solidFill>
              </a:rPr>
              <a:t>Trolltech</a:t>
            </a:r>
            <a:br>
              <a:rPr lang="en-US" sz="800">
                <a:solidFill>
                  <a:schemeClr val="bg1"/>
                </a:solidFill>
              </a:rPr>
            </a:br>
            <a:r>
              <a:rPr lang="en-US" sz="800">
                <a:solidFill>
                  <a:schemeClr val="bg1"/>
                </a:solidFill>
              </a:rPr>
              <a:t>acquired by Nokia</a:t>
            </a:r>
          </a:p>
        </p:txBody>
      </p:sp>
      <p:sp>
        <p:nvSpPr>
          <p:cNvPr id="70" name="TextBox 69"/>
          <p:cNvSpPr txBox="1"/>
          <p:nvPr/>
        </p:nvSpPr>
        <p:spPr>
          <a:xfrm>
            <a:off x="5663952" y="5779422"/>
            <a:ext cx="1135702" cy="461665"/>
          </a:xfrm>
          <a:prstGeom prst="rect">
            <a:avLst/>
          </a:prstGeom>
          <a:noFill/>
        </p:spPr>
        <p:txBody>
          <a:bodyPr wrap="square" rtlCol="0">
            <a:spAutoFit/>
          </a:bodyPr>
          <a:lstStyle/>
          <a:p>
            <a:pPr algn="ctr"/>
            <a:r>
              <a:rPr lang="en-US" sz="800" err="1">
                <a:solidFill>
                  <a:schemeClr val="bg1"/>
                </a:solidFill>
              </a:rPr>
              <a:t>Digia</a:t>
            </a:r>
            <a:r>
              <a:rPr lang="en-US" sz="800">
                <a:solidFill>
                  <a:schemeClr val="bg1"/>
                </a:solidFill>
              </a:rPr>
              <a:t> acquired Qt Commercial licensing business from Nokia</a:t>
            </a:r>
          </a:p>
        </p:txBody>
      </p:sp>
      <p:cxnSp>
        <p:nvCxnSpPr>
          <p:cNvPr id="71" name="Straight Connector 70"/>
          <p:cNvCxnSpPr/>
          <p:nvPr/>
        </p:nvCxnSpPr>
        <p:spPr>
          <a:xfrm flipV="1">
            <a:off x="5515304" y="5304983"/>
            <a:ext cx="0" cy="7200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6223589" y="5665023"/>
            <a:ext cx="0" cy="7200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136876" y="4797152"/>
            <a:ext cx="878767" cy="461665"/>
          </a:xfrm>
          <a:prstGeom prst="rect">
            <a:avLst/>
          </a:prstGeom>
          <a:noFill/>
        </p:spPr>
        <p:txBody>
          <a:bodyPr wrap="none" rtlCol="0">
            <a:spAutoFit/>
          </a:bodyPr>
          <a:lstStyle/>
          <a:p>
            <a:pPr algn="ctr"/>
            <a:r>
              <a:rPr lang="en-US" sz="800" err="1">
                <a:solidFill>
                  <a:schemeClr val="bg1"/>
                </a:solidFill>
              </a:rPr>
              <a:t>Digia</a:t>
            </a:r>
            <a:r>
              <a:rPr lang="en-US" sz="800">
                <a:solidFill>
                  <a:schemeClr val="bg1"/>
                </a:solidFill>
              </a:rPr>
              <a:t> acquired</a:t>
            </a:r>
            <a:br>
              <a:rPr lang="en-US" sz="800">
                <a:solidFill>
                  <a:schemeClr val="bg1"/>
                </a:solidFill>
              </a:rPr>
            </a:br>
            <a:r>
              <a:rPr lang="en-US" sz="800">
                <a:solidFill>
                  <a:schemeClr val="bg1"/>
                </a:solidFill>
              </a:rPr>
              <a:t>”All rights to Qt”</a:t>
            </a:r>
            <a:br>
              <a:rPr lang="en-US" sz="800">
                <a:solidFill>
                  <a:schemeClr val="bg1"/>
                </a:solidFill>
              </a:rPr>
            </a:br>
            <a:r>
              <a:rPr lang="en-US" sz="800">
                <a:solidFill>
                  <a:schemeClr val="bg1"/>
                </a:solidFill>
              </a:rPr>
              <a:t>from Nokia</a:t>
            </a:r>
          </a:p>
        </p:txBody>
      </p:sp>
      <p:cxnSp>
        <p:nvCxnSpPr>
          <p:cNvPr id="74" name="Straight Connector 73"/>
          <p:cNvCxnSpPr/>
          <p:nvPr/>
        </p:nvCxnSpPr>
        <p:spPr>
          <a:xfrm flipV="1">
            <a:off x="6603263" y="5304983"/>
            <a:ext cx="0" cy="7200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326421" y="5665023"/>
            <a:ext cx="0" cy="7200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6600056" y="5779422"/>
            <a:ext cx="1440160" cy="461665"/>
          </a:xfrm>
          <a:prstGeom prst="rect">
            <a:avLst/>
          </a:prstGeom>
          <a:noFill/>
        </p:spPr>
        <p:txBody>
          <a:bodyPr wrap="square" rtlCol="0">
            <a:spAutoFit/>
          </a:bodyPr>
          <a:lstStyle/>
          <a:p>
            <a:pPr algn="ctr"/>
            <a:r>
              <a:rPr lang="en-US" sz="800">
                <a:solidFill>
                  <a:schemeClr val="bg1"/>
                </a:solidFill>
              </a:rPr>
              <a:t>”The </a:t>
            </a:r>
            <a:r>
              <a:rPr lang="en-US" sz="800" err="1">
                <a:solidFill>
                  <a:schemeClr val="bg1"/>
                </a:solidFill>
              </a:rPr>
              <a:t>Qt</a:t>
            </a:r>
            <a:r>
              <a:rPr lang="en-US" sz="800">
                <a:solidFill>
                  <a:schemeClr val="bg1"/>
                </a:solidFill>
              </a:rPr>
              <a:t> Company”</a:t>
            </a:r>
            <a:br>
              <a:rPr lang="en-US" sz="800">
                <a:solidFill>
                  <a:schemeClr val="bg1"/>
                </a:solidFill>
              </a:rPr>
            </a:br>
            <a:r>
              <a:rPr lang="en-US" sz="800">
                <a:solidFill>
                  <a:schemeClr val="bg1"/>
                </a:solidFill>
              </a:rPr>
              <a:t>becomes its own entity,</a:t>
            </a:r>
            <a:br>
              <a:rPr lang="en-US" sz="800">
                <a:solidFill>
                  <a:schemeClr val="bg1"/>
                </a:solidFill>
              </a:rPr>
            </a:br>
            <a:r>
              <a:rPr lang="en-US" sz="800">
                <a:solidFill>
                  <a:schemeClr val="bg1"/>
                </a:solidFill>
              </a:rPr>
              <a:t>a subsidiary of </a:t>
            </a:r>
            <a:r>
              <a:rPr lang="en-US" sz="800" err="1">
                <a:solidFill>
                  <a:schemeClr val="bg1"/>
                </a:solidFill>
              </a:rPr>
              <a:t>Digia</a:t>
            </a:r>
            <a:endParaRPr lang="en-US" sz="800">
              <a:solidFill>
                <a:schemeClr val="bg1"/>
              </a:solidFill>
            </a:endParaRPr>
          </a:p>
        </p:txBody>
      </p:sp>
      <p:cxnSp>
        <p:nvCxnSpPr>
          <p:cNvPr id="77" name="Straight Connector 76"/>
          <p:cNvCxnSpPr/>
          <p:nvPr/>
        </p:nvCxnSpPr>
        <p:spPr>
          <a:xfrm flipV="1">
            <a:off x="7686461" y="5304983"/>
            <a:ext cx="0" cy="7200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16080" y="4800927"/>
            <a:ext cx="1760138" cy="461665"/>
          </a:xfrm>
          <a:prstGeom prst="rect">
            <a:avLst/>
          </a:prstGeom>
          <a:noFill/>
        </p:spPr>
        <p:txBody>
          <a:bodyPr wrap="square" rtlCol="0">
            <a:spAutoFit/>
          </a:bodyPr>
          <a:lstStyle/>
          <a:p>
            <a:pPr algn="ctr"/>
            <a:r>
              <a:rPr lang="en-US" sz="800">
                <a:solidFill>
                  <a:schemeClr val="bg1"/>
                </a:solidFill>
              </a:rPr>
              <a:t>Qt Group Plc demerger from </a:t>
            </a:r>
            <a:br>
              <a:rPr lang="en-US" sz="800">
                <a:solidFill>
                  <a:schemeClr val="bg1"/>
                </a:solidFill>
              </a:rPr>
            </a:br>
            <a:r>
              <a:rPr lang="en-US" sz="800" err="1">
                <a:solidFill>
                  <a:schemeClr val="bg1"/>
                </a:solidFill>
              </a:rPr>
              <a:t>Digia</a:t>
            </a:r>
            <a:r>
              <a:rPr lang="en-US" sz="800">
                <a:solidFill>
                  <a:schemeClr val="bg1"/>
                </a:solidFill>
              </a:rPr>
              <a:t>, listed independently in  NASDAQ Helsinki</a:t>
            </a:r>
          </a:p>
        </p:txBody>
      </p:sp>
      <p:sp>
        <p:nvSpPr>
          <p:cNvPr id="17" name="Freeform 11"/>
          <p:cNvSpPr>
            <a:spLocks noEditPoints="1"/>
          </p:cNvSpPr>
          <p:nvPr/>
        </p:nvSpPr>
        <p:spPr bwMode="auto">
          <a:xfrm>
            <a:off x="551384" y="5013176"/>
            <a:ext cx="558429" cy="636316"/>
          </a:xfrm>
          <a:custGeom>
            <a:avLst/>
            <a:gdLst>
              <a:gd name="T0" fmla="*/ 464 w 1520"/>
              <a:gd name="T1" fmla="*/ 1672 h 1732"/>
              <a:gd name="T2" fmla="*/ 210 w 1520"/>
              <a:gd name="T3" fmla="*/ 1496 h 1732"/>
              <a:gd name="T4" fmla="*/ 34 w 1520"/>
              <a:gd name="T5" fmla="*/ 1198 h 1732"/>
              <a:gd name="T6" fmla="*/ 9 w 1520"/>
              <a:gd name="T7" fmla="*/ 939 h 1732"/>
              <a:gd name="T8" fmla="*/ 111 w 1520"/>
              <a:gd name="T9" fmla="*/ 914 h 1732"/>
              <a:gd name="T10" fmla="*/ 152 w 1520"/>
              <a:gd name="T11" fmla="*/ 1082 h 1732"/>
              <a:gd name="T12" fmla="*/ 303 w 1520"/>
              <a:gd name="T13" fmla="*/ 1387 h 1732"/>
              <a:gd name="T14" fmla="*/ 548 w 1520"/>
              <a:gd name="T15" fmla="*/ 1552 h 1732"/>
              <a:gd name="T16" fmla="*/ 900 w 1520"/>
              <a:gd name="T17" fmla="*/ 1574 h 1732"/>
              <a:gd name="T18" fmla="*/ 1217 w 1520"/>
              <a:gd name="T19" fmla="*/ 1387 h 1732"/>
              <a:gd name="T20" fmla="*/ 1350 w 1520"/>
              <a:gd name="T21" fmla="*/ 1156 h 1732"/>
              <a:gd name="T22" fmla="*/ 1340 w 1520"/>
              <a:gd name="T23" fmla="*/ 759 h 1732"/>
              <a:gd name="T24" fmla="*/ 1157 w 1520"/>
              <a:gd name="T25" fmla="*/ 499 h 1732"/>
              <a:gd name="T26" fmla="*/ 837 w 1520"/>
              <a:gd name="T27" fmla="*/ 359 h 1732"/>
              <a:gd name="T28" fmla="*/ 915 w 1520"/>
              <a:gd name="T29" fmla="*/ 546 h 1732"/>
              <a:gd name="T30" fmla="*/ 810 w 1520"/>
              <a:gd name="T31" fmla="*/ 557 h 1732"/>
              <a:gd name="T32" fmla="*/ 605 w 1520"/>
              <a:gd name="T33" fmla="*/ 245 h 1732"/>
              <a:gd name="T34" fmla="*/ 899 w 1520"/>
              <a:gd name="T35" fmla="*/ 13 h 1732"/>
              <a:gd name="T36" fmla="*/ 915 w 1520"/>
              <a:gd name="T37" fmla="*/ 113 h 1732"/>
              <a:gd name="T38" fmla="*/ 1097 w 1520"/>
              <a:gd name="T39" fmla="*/ 291 h 1732"/>
              <a:gd name="T40" fmla="*/ 1352 w 1520"/>
              <a:gd name="T41" fmla="*/ 496 h 1732"/>
              <a:gd name="T42" fmla="*/ 1489 w 1520"/>
              <a:gd name="T43" fmla="*/ 757 h 1732"/>
              <a:gd name="T44" fmla="*/ 1514 w 1520"/>
              <a:gd name="T45" fmla="*/ 1069 h 1732"/>
              <a:gd name="T46" fmla="*/ 1410 w 1520"/>
              <a:gd name="T47" fmla="*/ 1366 h 1732"/>
              <a:gd name="T48" fmla="*/ 1185 w 1520"/>
              <a:gd name="T49" fmla="*/ 1602 h 1732"/>
              <a:gd name="T50" fmla="*/ 895 w 1520"/>
              <a:gd name="T51" fmla="*/ 1720 h 1732"/>
              <a:gd name="T52" fmla="*/ 727 w 1520"/>
              <a:gd name="T53" fmla="*/ 610 h 1732"/>
              <a:gd name="T54" fmla="*/ 797 w 1520"/>
              <a:gd name="T55" fmla="*/ 616 h 1732"/>
              <a:gd name="T56" fmla="*/ 651 w 1520"/>
              <a:gd name="T57" fmla="*/ 1140 h 1732"/>
              <a:gd name="T58" fmla="*/ 580 w 1520"/>
              <a:gd name="T59" fmla="*/ 1122 h 1732"/>
              <a:gd name="T60" fmla="*/ 741 w 1520"/>
              <a:gd name="T61" fmla="*/ 1492 h 1732"/>
              <a:gd name="T62" fmla="*/ 719 w 1520"/>
              <a:gd name="T63" fmla="*/ 1400 h 1732"/>
              <a:gd name="T64" fmla="*/ 789 w 1520"/>
              <a:gd name="T65" fmla="*/ 1387 h 1732"/>
              <a:gd name="T66" fmla="*/ 792 w 1520"/>
              <a:gd name="T67" fmla="*/ 1483 h 1732"/>
              <a:gd name="T68" fmla="*/ 1181 w 1520"/>
              <a:gd name="T69" fmla="*/ 1001 h 1732"/>
              <a:gd name="T70" fmla="*/ 1187 w 1520"/>
              <a:gd name="T71" fmla="*/ 931 h 1732"/>
              <a:gd name="T72" fmla="*/ 1283 w 1520"/>
              <a:gd name="T73" fmla="*/ 951 h 1732"/>
              <a:gd name="T74" fmla="*/ 1251 w 1520"/>
              <a:gd name="T75" fmla="*/ 1013 h 1732"/>
              <a:gd name="T76" fmla="*/ 232 w 1520"/>
              <a:gd name="T77" fmla="*/ 978 h 1732"/>
              <a:gd name="T78" fmla="*/ 277 w 1520"/>
              <a:gd name="T79" fmla="*/ 923 h 1732"/>
              <a:gd name="T80" fmla="*/ 351 w 1520"/>
              <a:gd name="T81" fmla="*/ 973 h 1732"/>
              <a:gd name="T82" fmla="*/ 957 w 1520"/>
              <a:gd name="T83" fmla="*/ 633 h 1732"/>
              <a:gd name="T84" fmla="*/ 977 w 1520"/>
              <a:gd name="T85" fmla="*/ 566 h 1732"/>
              <a:gd name="T86" fmla="*/ 978 w 1520"/>
              <a:gd name="T87" fmla="*/ 630 h 1732"/>
              <a:gd name="T88" fmla="*/ 520 w 1520"/>
              <a:gd name="T89" fmla="*/ 1337 h 1732"/>
              <a:gd name="T90" fmla="*/ 576 w 1520"/>
              <a:gd name="T91" fmla="*/ 1327 h 1732"/>
              <a:gd name="T92" fmla="*/ 1101 w 1520"/>
              <a:gd name="T93" fmla="*/ 1191 h 1732"/>
              <a:gd name="T94" fmla="*/ 1127 w 1520"/>
              <a:gd name="T95" fmla="*/ 1155 h 1732"/>
              <a:gd name="T96" fmla="*/ 1145 w 1520"/>
              <a:gd name="T97" fmla="*/ 1209 h 1732"/>
              <a:gd name="T98" fmla="*/ 364 w 1520"/>
              <a:gd name="T99" fmla="*/ 732 h 1732"/>
              <a:gd name="T100" fmla="*/ 422 w 1520"/>
              <a:gd name="T101" fmla="*/ 773 h 1732"/>
              <a:gd name="T102" fmla="*/ 519 w 1520"/>
              <a:gd name="T103" fmla="*/ 596 h 1732"/>
              <a:gd name="T104" fmla="*/ 557 w 1520"/>
              <a:gd name="T105" fmla="*/ 574 h 1732"/>
              <a:gd name="T106" fmla="*/ 973 w 1520"/>
              <a:gd name="T107" fmla="*/ 1370 h 1732"/>
              <a:gd name="T108" fmla="*/ 958 w 1520"/>
              <a:gd name="T109" fmla="*/ 1303 h 1732"/>
              <a:gd name="T110" fmla="*/ 999 w 1520"/>
              <a:gd name="T111" fmla="*/ 1358 h 1732"/>
              <a:gd name="T112" fmla="*/ 358 w 1520"/>
              <a:gd name="T113" fmla="*/ 1184 h 1732"/>
              <a:gd name="T114" fmla="*/ 424 w 1520"/>
              <a:gd name="T115" fmla="*/ 1167 h 1732"/>
              <a:gd name="T116" fmla="*/ 1100 w 1520"/>
              <a:gd name="T117" fmla="*/ 778 h 1732"/>
              <a:gd name="T118" fmla="*/ 1145 w 1520"/>
              <a:gd name="T119" fmla="*/ 727 h 1732"/>
              <a:gd name="T120" fmla="*/ 1122 w 1520"/>
              <a:gd name="T121" fmla="*/ 784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0" h="1732">
                <a:moveTo>
                  <a:pt x="761" y="1732"/>
                </a:moveTo>
                <a:lnTo>
                  <a:pt x="740" y="1732"/>
                </a:lnTo>
                <a:lnTo>
                  <a:pt x="721" y="1731"/>
                </a:lnTo>
                <a:lnTo>
                  <a:pt x="701" y="1730"/>
                </a:lnTo>
                <a:lnTo>
                  <a:pt x="682" y="1728"/>
                </a:lnTo>
                <a:lnTo>
                  <a:pt x="663" y="1726"/>
                </a:lnTo>
                <a:lnTo>
                  <a:pt x="644" y="1723"/>
                </a:lnTo>
                <a:lnTo>
                  <a:pt x="625" y="1720"/>
                </a:lnTo>
                <a:lnTo>
                  <a:pt x="607" y="1717"/>
                </a:lnTo>
                <a:lnTo>
                  <a:pt x="588" y="1713"/>
                </a:lnTo>
                <a:lnTo>
                  <a:pt x="570" y="1708"/>
                </a:lnTo>
                <a:lnTo>
                  <a:pt x="552" y="1703"/>
                </a:lnTo>
                <a:lnTo>
                  <a:pt x="534" y="1698"/>
                </a:lnTo>
                <a:lnTo>
                  <a:pt x="516" y="1692"/>
                </a:lnTo>
                <a:lnTo>
                  <a:pt x="499" y="1686"/>
                </a:lnTo>
                <a:lnTo>
                  <a:pt x="481" y="1679"/>
                </a:lnTo>
                <a:lnTo>
                  <a:pt x="464" y="1672"/>
                </a:lnTo>
                <a:lnTo>
                  <a:pt x="447" y="1665"/>
                </a:lnTo>
                <a:lnTo>
                  <a:pt x="431" y="1657"/>
                </a:lnTo>
                <a:lnTo>
                  <a:pt x="414" y="1649"/>
                </a:lnTo>
                <a:lnTo>
                  <a:pt x="398" y="1640"/>
                </a:lnTo>
                <a:lnTo>
                  <a:pt x="382" y="1631"/>
                </a:lnTo>
                <a:lnTo>
                  <a:pt x="366" y="1622"/>
                </a:lnTo>
                <a:lnTo>
                  <a:pt x="351" y="1612"/>
                </a:lnTo>
                <a:lnTo>
                  <a:pt x="335" y="1602"/>
                </a:lnTo>
                <a:lnTo>
                  <a:pt x="320" y="1592"/>
                </a:lnTo>
                <a:lnTo>
                  <a:pt x="305" y="1581"/>
                </a:lnTo>
                <a:lnTo>
                  <a:pt x="291" y="1570"/>
                </a:lnTo>
                <a:lnTo>
                  <a:pt x="277" y="1559"/>
                </a:lnTo>
                <a:lnTo>
                  <a:pt x="263" y="1547"/>
                </a:lnTo>
                <a:lnTo>
                  <a:pt x="249" y="1535"/>
                </a:lnTo>
                <a:lnTo>
                  <a:pt x="236" y="1522"/>
                </a:lnTo>
                <a:lnTo>
                  <a:pt x="223" y="1509"/>
                </a:lnTo>
                <a:lnTo>
                  <a:pt x="210" y="1496"/>
                </a:lnTo>
                <a:lnTo>
                  <a:pt x="198" y="1483"/>
                </a:lnTo>
                <a:lnTo>
                  <a:pt x="186" y="1469"/>
                </a:lnTo>
                <a:lnTo>
                  <a:pt x="174" y="1456"/>
                </a:lnTo>
                <a:lnTo>
                  <a:pt x="162" y="1441"/>
                </a:lnTo>
                <a:lnTo>
                  <a:pt x="151" y="1427"/>
                </a:lnTo>
                <a:lnTo>
                  <a:pt x="130" y="1397"/>
                </a:lnTo>
                <a:lnTo>
                  <a:pt x="120" y="1382"/>
                </a:lnTo>
                <a:lnTo>
                  <a:pt x="110" y="1366"/>
                </a:lnTo>
                <a:lnTo>
                  <a:pt x="101" y="1350"/>
                </a:lnTo>
                <a:lnTo>
                  <a:pt x="92" y="1334"/>
                </a:lnTo>
                <a:lnTo>
                  <a:pt x="83" y="1318"/>
                </a:lnTo>
                <a:lnTo>
                  <a:pt x="75" y="1302"/>
                </a:lnTo>
                <a:lnTo>
                  <a:pt x="67" y="1285"/>
                </a:lnTo>
                <a:lnTo>
                  <a:pt x="60" y="1268"/>
                </a:lnTo>
                <a:lnTo>
                  <a:pt x="53" y="1251"/>
                </a:lnTo>
                <a:lnTo>
                  <a:pt x="46" y="1234"/>
                </a:lnTo>
                <a:lnTo>
                  <a:pt x="34" y="1198"/>
                </a:lnTo>
                <a:lnTo>
                  <a:pt x="29" y="1180"/>
                </a:lnTo>
                <a:lnTo>
                  <a:pt x="24" y="1162"/>
                </a:lnTo>
                <a:lnTo>
                  <a:pt x="20" y="1144"/>
                </a:lnTo>
                <a:lnTo>
                  <a:pt x="16" y="1126"/>
                </a:lnTo>
                <a:lnTo>
                  <a:pt x="12" y="1107"/>
                </a:lnTo>
                <a:lnTo>
                  <a:pt x="9" y="1088"/>
                </a:lnTo>
                <a:lnTo>
                  <a:pt x="6" y="1069"/>
                </a:lnTo>
                <a:lnTo>
                  <a:pt x="4" y="1050"/>
                </a:lnTo>
                <a:lnTo>
                  <a:pt x="2" y="1031"/>
                </a:lnTo>
                <a:lnTo>
                  <a:pt x="1" y="1012"/>
                </a:lnTo>
                <a:lnTo>
                  <a:pt x="0" y="992"/>
                </a:lnTo>
                <a:lnTo>
                  <a:pt x="0" y="973"/>
                </a:lnTo>
                <a:lnTo>
                  <a:pt x="0" y="965"/>
                </a:lnTo>
                <a:lnTo>
                  <a:pt x="2" y="958"/>
                </a:lnTo>
                <a:lnTo>
                  <a:pt x="3" y="952"/>
                </a:lnTo>
                <a:lnTo>
                  <a:pt x="6" y="945"/>
                </a:lnTo>
                <a:lnTo>
                  <a:pt x="9" y="939"/>
                </a:lnTo>
                <a:lnTo>
                  <a:pt x="12" y="933"/>
                </a:lnTo>
                <a:lnTo>
                  <a:pt x="16" y="927"/>
                </a:lnTo>
                <a:lnTo>
                  <a:pt x="21" y="922"/>
                </a:lnTo>
                <a:lnTo>
                  <a:pt x="26" y="918"/>
                </a:lnTo>
                <a:lnTo>
                  <a:pt x="32" y="914"/>
                </a:lnTo>
                <a:lnTo>
                  <a:pt x="37" y="910"/>
                </a:lnTo>
                <a:lnTo>
                  <a:pt x="44" y="907"/>
                </a:lnTo>
                <a:lnTo>
                  <a:pt x="50" y="905"/>
                </a:lnTo>
                <a:lnTo>
                  <a:pt x="57" y="903"/>
                </a:lnTo>
                <a:lnTo>
                  <a:pt x="64" y="902"/>
                </a:lnTo>
                <a:lnTo>
                  <a:pt x="71" y="901"/>
                </a:lnTo>
                <a:lnTo>
                  <a:pt x="79" y="902"/>
                </a:lnTo>
                <a:lnTo>
                  <a:pt x="86" y="903"/>
                </a:lnTo>
                <a:lnTo>
                  <a:pt x="93" y="905"/>
                </a:lnTo>
                <a:lnTo>
                  <a:pt x="99" y="907"/>
                </a:lnTo>
                <a:lnTo>
                  <a:pt x="105" y="910"/>
                </a:lnTo>
                <a:lnTo>
                  <a:pt x="111" y="914"/>
                </a:lnTo>
                <a:lnTo>
                  <a:pt x="117" y="918"/>
                </a:lnTo>
                <a:lnTo>
                  <a:pt x="122" y="922"/>
                </a:lnTo>
                <a:lnTo>
                  <a:pt x="126" y="927"/>
                </a:lnTo>
                <a:lnTo>
                  <a:pt x="130" y="933"/>
                </a:lnTo>
                <a:lnTo>
                  <a:pt x="134" y="939"/>
                </a:lnTo>
                <a:lnTo>
                  <a:pt x="137" y="945"/>
                </a:lnTo>
                <a:lnTo>
                  <a:pt x="139" y="952"/>
                </a:lnTo>
                <a:lnTo>
                  <a:pt x="141" y="958"/>
                </a:lnTo>
                <a:lnTo>
                  <a:pt x="142" y="965"/>
                </a:lnTo>
                <a:lnTo>
                  <a:pt x="143" y="973"/>
                </a:lnTo>
                <a:lnTo>
                  <a:pt x="143" y="989"/>
                </a:lnTo>
                <a:lnTo>
                  <a:pt x="143" y="1004"/>
                </a:lnTo>
                <a:lnTo>
                  <a:pt x="144" y="1020"/>
                </a:lnTo>
                <a:lnTo>
                  <a:pt x="146" y="1036"/>
                </a:lnTo>
                <a:lnTo>
                  <a:pt x="148" y="1051"/>
                </a:lnTo>
                <a:lnTo>
                  <a:pt x="150" y="1067"/>
                </a:lnTo>
                <a:lnTo>
                  <a:pt x="152" y="1082"/>
                </a:lnTo>
                <a:lnTo>
                  <a:pt x="155" y="1097"/>
                </a:lnTo>
                <a:lnTo>
                  <a:pt x="158" y="1112"/>
                </a:lnTo>
                <a:lnTo>
                  <a:pt x="162" y="1127"/>
                </a:lnTo>
                <a:lnTo>
                  <a:pt x="170" y="1156"/>
                </a:lnTo>
                <a:lnTo>
                  <a:pt x="175" y="1170"/>
                </a:lnTo>
                <a:lnTo>
                  <a:pt x="180" y="1185"/>
                </a:lnTo>
                <a:lnTo>
                  <a:pt x="191" y="1213"/>
                </a:lnTo>
                <a:lnTo>
                  <a:pt x="204" y="1240"/>
                </a:lnTo>
                <a:lnTo>
                  <a:pt x="210" y="1253"/>
                </a:lnTo>
                <a:lnTo>
                  <a:pt x="217" y="1267"/>
                </a:lnTo>
                <a:lnTo>
                  <a:pt x="232" y="1292"/>
                </a:lnTo>
                <a:lnTo>
                  <a:pt x="248" y="1317"/>
                </a:lnTo>
                <a:lnTo>
                  <a:pt x="257" y="1330"/>
                </a:lnTo>
                <a:lnTo>
                  <a:pt x="265" y="1342"/>
                </a:lnTo>
                <a:lnTo>
                  <a:pt x="274" y="1353"/>
                </a:lnTo>
                <a:lnTo>
                  <a:pt x="284" y="1365"/>
                </a:lnTo>
                <a:lnTo>
                  <a:pt x="303" y="1387"/>
                </a:lnTo>
                <a:lnTo>
                  <a:pt x="323" y="1409"/>
                </a:lnTo>
                <a:lnTo>
                  <a:pt x="345" y="1429"/>
                </a:lnTo>
                <a:lnTo>
                  <a:pt x="356" y="1439"/>
                </a:lnTo>
                <a:lnTo>
                  <a:pt x="367" y="1449"/>
                </a:lnTo>
                <a:lnTo>
                  <a:pt x="379" y="1458"/>
                </a:lnTo>
                <a:lnTo>
                  <a:pt x="391" y="1467"/>
                </a:lnTo>
                <a:lnTo>
                  <a:pt x="403" y="1476"/>
                </a:lnTo>
                <a:lnTo>
                  <a:pt x="415" y="1484"/>
                </a:lnTo>
                <a:lnTo>
                  <a:pt x="427" y="1492"/>
                </a:lnTo>
                <a:lnTo>
                  <a:pt x="440" y="1500"/>
                </a:lnTo>
                <a:lnTo>
                  <a:pt x="453" y="1508"/>
                </a:lnTo>
                <a:lnTo>
                  <a:pt x="466" y="1515"/>
                </a:lnTo>
                <a:lnTo>
                  <a:pt x="492" y="1529"/>
                </a:lnTo>
                <a:lnTo>
                  <a:pt x="506" y="1535"/>
                </a:lnTo>
                <a:lnTo>
                  <a:pt x="520" y="1541"/>
                </a:lnTo>
                <a:lnTo>
                  <a:pt x="534" y="1547"/>
                </a:lnTo>
                <a:lnTo>
                  <a:pt x="548" y="1552"/>
                </a:lnTo>
                <a:lnTo>
                  <a:pt x="562" y="1557"/>
                </a:lnTo>
                <a:lnTo>
                  <a:pt x="576" y="1562"/>
                </a:lnTo>
                <a:lnTo>
                  <a:pt x="606" y="1570"/>
                </a:lnTo>
                <a:lnTo>
                  <a:pt x="635" y="1577"/>
                </a:lnTo>
                <a:lnTo>
                  <a:pt x="666" y="1583"/>
                </a:lnTo>
                <a:lnTo>
                  <a:pt x="681" y="1585"/>
                </a:lnTo>
                <a:lnTo>
                  <a:pt x="697" y="1586"/>
                </a:lnTo>
                <a:lnTo>
                  <a:pt x="728" y="1589"/>
                </a:lnTo>
                <a:lnTo>
                  <a:pt x="761" y="1590"/>
                </a:lnTo>
                <a:lnTo>
                  <a:pt x="792" y="1589"/>
                </a:lnTo>
                <a:lnTo>
                  <a:pt x="808" y="1588"/>
                </a:lnTo>
                <a:lnTo>
                  <a:pt x="824" y="1586"/>
                </a:lnTo>
                <a:lnTo>
                  <a:pt x="839" y="1585"/>
                </a:lnTo>
                <a:lnTo>
                  <a:pt x="854" y="1583"/>
                </a:lnTo>
                <a:lnTo>
                  <a:pt x="870" y="1580"/>
                </a:lnTo>
                <a:lnTo>
                  <a:pt x="885" y="1577"/>
                </a:lnTo>
                <a:lnTo>
                  <a:pt x="900" y="1574"/>
                </a:lnTo>
                <a:lnTo>
                  <a:pt x="915" y="1570"/>
                </a:lnTo>
                <a:lnTo>
                  <a:pt x="944" y="1562"/>
                </a:lnTo>
                <a:lnTo>
                  <a:pt x="958" y="1557"/>
                </a:lnTo>
                <a:lnTo>
                  <a:pt x="972" y="1552"/>
                </a:lnTo>
                <a:lnTo>
                  <a:pt x="1000" y="1541"/>
                </a:lnTo>
                <a:lnTo>
                  <a:pt x="1028" y="1529"/>
                </a:lnTo>
                <a:lnTo>
                  <a:pt x="1041" y="1522"/>
                </a:lnTo>
                <a:lnTo>
                  <a:pt x="1054" y="1515"/>
                </a:lnTo>
                <a:lnTo>
                  <a:pt x="1080" y="1500"/>
                </a:lnTo>
                <a:lnTo>
                  <a:pt x="1105" y="1484"/>
                </a:lnTo>
                <a:lnTo>
                  <a:pt x="1117" y="1476"/>
                </a:lnTo>
                <a:lnTo>
                  <a:pt x="1129" y="1467"/>
                </a:lnTo>
                <a:lnTo>
                  <a:pt x="1141" y="1458"/>
                </a:lnTo>
                <a:lnTo>
                  <a:pt x="1153" y="1449"/>
                </a:lnTo>
                <a:lnTo>
                  <a:pt x="1175" y="1429"/>
                </a:lnTo>
                <a:lnTo>
                  <a:pt x="1197" y="1409"/>
                </a:lnTo>
                <a:lnTo>
                  <a:pt x="1217" y="1387"/>
                </a:lnTo>
                <a:lnTo>
                  <a:pt x="1227" y="1376"/>
                </a:lnTo>
                <a:lnTo>
                  <a:pt x="1236" y="1365"/>
                </a:lnTo>
                <a:lnTo>
                  <a:pt x="1246" y="1353"/>
                </a:lnTo>
                <a:lnTo>
                  <a:pt x="1255" y="1342"/>
                </a:lnTo>
                <a:lnTo>
                  <a:pt x="1264" y="1330"/>
                </a:lnTo>
                <a:lnTo>
                  <a:pt x="1272" y="1317"/>
                </a:lnTo>
                <a:lnTo>
                  <a:pt x="1280" y="1305"/>
                </a:lnTo>
                <a:lnTo>
                  <a:pt x="1288" y="1292"/>
                </a:lnTo>
                <a:lnTo>
                  <a:pt x="1296" y="1280"/>
                </a:lnTo>
                <a:lnTo>
                  <a:pt x="1303" y="1267"/>
                </a:lnTo>
                <a:lnTo>
                  <a:pt x="1317" y="1240"/>
                </a:lnTo>
                <a:lnTo>
                  <a:pt x="1323" y="1226"/>
                </a:lnTo>
                <a:lnTo>
                  <a:pt x="1329" y="1213"/>
                </a:lnTo>
                <a:lnTo>
                  <a:pt x="1335" y="1199"/>
                </a:lnTo>
                <a:lnTo>
                  <a:pt x="1340" y="1185"/>
                </a:lnTo>
                <a:lnTo>
                  <a:pt x="1345" y="1170"/>
                </a:lnTo>
                <a:lnTo>
                  <a:pt x="1350" y="1156"/>
                </a:lnTo>
                <a:lnTo>
                  <a:pt x="1358" y="1127"/>
                </a:lnTo>
                <a:lnTo>
                  <a:pt x="1365" y="1097"/>
                </a:lnTo>
                <a:lnTo>
                  <a:pt x="1370" y="1067"/>
                </a:lnTo>
                <a:lnTo>
                  <a:pt x="1374" y="1036"/>
                </a:lnTo>
                <a:lnTo>
                  <a:pt x="1377" y="1004"/>
                </a:lnTo>
                <a:lnTo>
                  <a:pt x="1377" y="989"/>
                </a:lnTo>
                <a:lnTo>
                  <a:pt x="1377" y="973"/>
                </a:lnTo>
                <a:lnTo>
                  <a:pt x="1377" y="958"/>
                </a:lnTo>
                <a:lnTo>
                  <a:pt x="1377" y="943"/>
                </a:lnTo>
                <a:lnTo>
                  <a:pt x="1375" y="914"/>
                </a:lnTo>
                <a:lnTo>
                  <a:pt x="1373" y="899"/>
                </a:lnTo>
                <a:lnTo>
                  <a:pt x="1371" y="885"/>
                </a:lnTo>
                <a:lnTo>
                  <a:pt x="1366" y="855"/>
                </a:lnTo>
                <a:lnTo>
                  <a:pt x="1360" y="827"/>
                </a:lnTo>
                <a:lnTo>
                  <a:pt x="1353" y="799"/>
                </a:lnTo>
                <a:lnTo>
                  <a:pt x="1344" y="772"/>
                </a:lnTo>
                <a:lnTo>
                  <a:pt x="1340" y="759"/>
                </a:lnTo>
                <a:lnTo>
                  <a:pt x="1335" y="745"/>
                </a:lnTo>
                <a:lnTo>
                  <a:pt x="1324" y="719"/>
                </a:lnTo>
                <a:lnTo>
                  <a:pt x="1311" y="694"/>
                </a:lnTo>
                <a:lnTo>
                  <a:pt x="1298" y="669"/>
                </a:lnTo>
                <a:lnTo>
                  <a:pt x="1291" y="657"/>
                </a:lnTo>
                <a:lnTo>
                  <a:pt x="1284" y="645"/>
                </a:lnTo>
                <a:lnTo>
                  <a:pt x="1269" y="622"/>
                </a:lnTo>
                <a:lnTo>
                  <a:pt x="1261" y="611"/>
                </a:lnTo>
                <a:lnTo>
                  <a:pt x="1252" y="599"/>
                </a:lnTo>
                <a:lnTo>
                  <a:pt x="1244" y="588"/>
                </a:lnTo>
                <a:lnTo>
                  <a:pt x="1235" y="578"/>
                </a:lnTo>
                <a:lnTo>
                  <a:pt x="1226" y="567"/>
                </a:lnTo>
                <a:lnTo>
                  <a:pt x="1217" y="557"/>
                </a:lnTo>
                <a:lnTo>
                  <a:pt x="1197" y="537"/>
                </a:lnTo>
                <a:lnTo>
                  <a:pt x="1177" y="517"/>
                </a:lnTo>
                <a:lnTo>
                  <a:pt x="1167" y="508"/>
                </a:lnTo>
                <a:lnTo>
                  <a:pt x="1157" y="499"/>
                </a:lnTo>
                <a:lnTo>
                  <a:pt x="1146" y="490"/>
                </a:lnTo>
                <a:lnTo>
                  <a:pt x="1135" y="481"/>
                </a:lnTo>
                <a:lnTo>
                  <a:pt x="1124" y="473"/>
                </a:lnTo>
                <a:lnTo>
                  <a:pt x="1112" y="465"/>
                </a:lnTo>
                <a:lnTo>
                  <a:pt x="1089" y="450"/>
                </a:lnTo>
                <a:lnTo>
                  <a:pt x="1065" y="435"/>
                </a:lnTo>
                <a:lnTo>
                  <a:pt x="1040" y="422"/>
                </a:lnTo>
                <a:lnTo>
                  <a:pt x="1015" y="410"/>
                </a:lnTo>
                <a:lnTo>
                  <a:pt x="1002" y="404"/>
                </a:lnTo>
                <a:lnTo>
                  <a:pt x="989" y="399"/>
                </a:lnTo>
                <a:lnTo>
                  <a:pt x="963" y="389"/>
                </a:lnTo>
                <a:lnTo>
                  <a:pt x="936" y="380"/>
                </a:lnTo>
                <a:lnTo>
                  <a:pt x="922" y="376"/>
                </a:lnTo>
                <a:lnTo>
                  <a:pt x="908" y="372"/>
                </a:lnTo>
                <a:lnTo>
                  <a:pt x="880" y="366"/>
                </a:lnTo>
                <a:lnTo>
                  <a:pt x="851" y="361"/>
                </a:lnTo>
                <a:lnTo>
                  <a:pt x="837" y="359"/>
                </a:lnTo>
                <a:lnTo>
                  <a:pt x="822" y="358"/>
                </a:lnTo>
                <a:lnTo>
                  <a:pt x="911" y="456"/>
                </a:lnTo>
                <a:lnTo>
                  <a:pt x="913" y="459"/>
                </a:lnTo>
                <a:lnTo>
                  <a:pt x="915" y="462"/>
                </a:lnTo>
                <a:lnTo>
                  <a:pt x="919" y="468"/>
                </a:lnTo>
                <a:lnTo>
                  <a:pt x="922" y="474"/>
                </a:lnTo>
                <a:lnTo>
                  <a:pt x="925" y="480"/>
                </a:lnTo>
                <a:lnTo>
                  <a:pt x="927" y="487"/>
                </a:lnTo>
                <a:lnTo>
                  <a:pt x="928" y="494"/>
                </a:lnTo>
                <a:lnTo>
                  <a:pt x="929" y="501"/>
                </a:lnTo>
                <a:lnTo>
                  <a:pt x="929" y="507"/>
                </a:lnTo>
                <a:lnTo>
                  <a:pt x="928" y="514"/>
                </a:lnTo>
                <a:lnTo>
                  <a:pt x="927" y="521"/>
                </a:lnTo>
                <a:lnTo>
                  <a:pt x="925" y="528"/>
                </a:lnTo>
                <a:lnTo>
                  <a:pt x="922" y="534"/>
                </a:lnTo>
                <a:lnTo>
                  <a:pt x="919" y="540"/>
                </a:lnTo>
                <a:lnTo>
                  <a:pt x="915" y="546"/>
                </a:lnTo>
                <a:lnTo>
                  <a:pt x="910" y="551"/>
                </a:lnTo>
                <a:lnTo>
                  <a:pt x="905" y="557"/>
                </a:lnTo>
                <a:lnTo>
                  <a:pt x="900" y="561"/>
                </a:lnTo>
                <a:lnTo>
                  <a:pt x="894" y="565"/>
                </a:lnTo>
                <a:lnTo>
                  <a:pt x="889" y="568"/>
                </a:lnTo>
                <a:lnTo>
                  <a:pt x="883" y="570"/>
                </a:lnTo>
                <a:lnTo>
                  <a:pt x="876" y="572"/>
                </a:lnTo>
                <a:lnTo>
                  <a:pt x="870" y="574"/>
                </a:lnTo>
                <a:lnTo>
                  <a:pt x="864" y="575"/>
                </a:lnTo>
                <a:lnTo>
                  <a:pt x="858" y="575"/>
                </a:lnTo>
                <a:lnTo>
                  <a:pt x="850" y="574"/>
                </a:lnTo>
                <a:lnTo>
                  <a:pt x="843" y="573"/>
                </a:lnTo>
                <a:lnTo>
                  <a:pt x="836" y="571"/>
                </a:lnTo>
                <a:lnTo>
                  <a:pt x="829" y="569"/>
                </a:lnTo>
                <a:lnTo>
                  <a:pt x="822" y="566"/>
                </a:lnTo>
                <a:lnTo>
                  <a:pt x="816" y="561"/>
                </a:lnTo>
                <a:lnTo>
                  <a:pt x="810" y="557"/>
                </a:lnTo>
                <a:lnTo>
                  <a:pt x="805" y="551"/>
                </a:lnTo>
                <a:lnTo>
                  <a:pt x="609" y="335"/>
                </a:lnTo>
                <a:lnTo>
                  <a:pt x="605" y="330"/>
                </a:lnTo>
                <a:lnTo>
                  <a:pt x="601" y="324"/>
                </a:lnTo>
                <a:lnTo>
                  <a:pt x="598" y="318"/>
                </a:lnTo>
                <a:lnTo>
                  <a:pt x="596" y="312"/>
                </a:lnTo>
                <a:lnTo>
                  <a:pt x="594" y="306"/>
                </a:lnTo>
                <a:lnTo>
                  <a:pt x="592" y="300"/>
                </a:lnTo>
                <a:lnTo>
                  <a:pt x="592" y="294"/>
                </a:lnTo>
                <a:lnTo>
                  <a:pt x="591" y="287"/>
                </a:lnTo>
                <a:lnTo>
                  <a:pt x="592" y="281"/>
                </a:lnTo>
                <a:lnTo>
                  <a:pt x="592" y="275"/>
                </a:lnTo>
                <a:lnTo>
                  <a:pt x="594" y="268"/>
                </a:lnTo>
                <a:lnTo>
                  <a:pt x="596" y="262"/>
                </a:lnTo>
                <a:lnTo>
                  <a:pt x="598" y="256"/>
                </a:lnTo>
                <a:lnTo>
                  <a:pt x="601" y="250"/>
                </a:lnTo>
                <a:lnTo>
                  <a:pt x="605" y="245"/>
                </a:lnTo>
                <a:lnTo>
                  <a:pt x="609" y="240"/>
                </a:lnTo>
                <a:lnTo>
                  <a:pt x="805" y="23"/>
                </a:lnTo>
                <a:lnTo>
                  <a:pt x="810" y="18"/>
                </a:lnTo>
                <a:lnTo>
                  <a:pt x="815" y="14"/>
                </a:lnTo>
                <a:lnTo>
                  <a:pt x="821" y="10"/>
                </a:lnTo>
                <a:lnTo>
                  <a:pt x="827" y="6"/>
                </a:lnTo>
                <a:lnTo>
                  <a:pt x="834" y="4"/>
                </a:lnTo>
                <a:lnTo>
                  <a:pt x="840" y="2"/>
                </a:lnTo>
                <a:lnTo>
                  <a:pt x="847" y="0"/>
                </a:lnTo>
                <a:lnTo>
                  <a:pt x="854" y="0"/>
                </a:lnTo>
                <a:lnTo>
                  <a:pt x="861" y="0"/>
                </a:lnTo>
                <a:lnTo>
                  <a:pt x="867" y="0"/>
                </a:lnTo>
                <a:lnTo>
                  <a:pt x="874" y="2"/>
                </a:lnTo>
                <a:lnTo>
                  <a:pt x="881" y="4"/>
                </a:lnTo>
                <a:lnTo>
                  <a:pt x="887" y="6"/>
                </a:lnTo>
                <a:lnTo>
                  <a:pt x="894" y="9"/>
                </a:lnTo>
                <a:lnTo>
                  <a:pt x="899" y="13"/>
                </a:lnTo>
                <a:lnTo>
                  <a:pt x="905" y="18"/>
                </a:lnTo>
                <a:lnTo>
                  <a:pt x="910" y="23"/>
                </a:lnTo>
                <a:lnTo>
                  <a:pt x="913" y="26"/>
                </a:lnTo>
                <a:lnTo>
                  <a:pt x="915" y="29"/>
                </a:lnTo>
                <a:lnTo>
                  <a:pt x="919" y="34"/>
                </a:lnTo>
                <a:lnTo>
                  <a:pt x="922" y="41"/>
                </a:lnTo>
                <a:lnTo>
                  <a:pt x="925" y="47"/>
                </a:lnTo>
                <a:lnTo>
                  <a:pt x="927" y="54"/>
                </a:lnTo>
                <a:lnTo>
                  <a:pt x="928" y="60"/>
                </a:lnTo>
                <a:lnTo>
                  <a:pt x="929" y="67"/>
                </a:lnTo>
                <a:lnTo>
                  <a:pt x="929" y="74"/>
                </a:lnTo>
                <a:lnTo>
                  <a:pt x="928" y="81"/>
                </a:lnTo>
                <a:lnTo>
                  <a:pt x="927" y="87"/>
                </a:lnTo>
                <a:lnTo>
                  <a:pt x="925" y="94"/>
                </a:lnTo>
                <a:lnTo>
                  <a:pt x="922" y="101"/>
                </a:lnTo>
                <a:lnTo>
                  <a:pt x="919" y="107"/>
                </a:lnTo>
                <a:lnTo>
                  <a:pt x="915" y="113"/>
                </a:lnTo>
                <a:lnTo>
                  <a:pt x="911" y="118"/>
                </a:lnTo>
                <a:lnTo>
                  <a:pt x="824" y="215"/>
                </a:lnTo>
                <a:lnTo>
                  <a:pt x="842" y="217"/>
                </a:lnTo>
                <a:lnTo>
                  <a:pt x="860" y="219"/>
                </a:lnTo>
                <a:lnTo>
                  <a:pt x="878" y="221"/>
                </a:lnTo>
                <a:lnTo>
                  <a:pt x="896" y="224"/>
                </a:lnTo>
                <a:lnTo>
                  <a:pt x="914" y="228"/>
                </a:lnTo>
                <a:lnTo>
                  <a:pt x="931" y="232"/>
                </a:lnTo>
                <a:lnTo>
                  <a:pt x="949" y="236"/>
                </a:lnTo>
                <a:lnTo>
                  <a:pt x="966" y="240"/>
                </a:lnTo>
                <a:lnTo>
                  <a:pt x="983" y="245"/>
                </a:lnTo>
                <a:lnTo>
                  <a:pt x="1000" y="251"/>
                </a:lnTo>
                <a:lnTo>
                  <a:pt x="1016" y="257"/>
                </a:lnTo>
                <a:lnTo>
                  <a:pt x="1033" y="263"/>
                </a:lnTo>
                <a:lnTo>
                  <a:pt x="1049" y="269"/>
                </a:lnTo>
                <a:lnTo>
                  <a:pt x="1065" y="276"/>
                </a:lnTo>
                <a:lnTo>
                  <a:pt x="1097" y="291"/>
                </a:lnTo>
                <a:lnTo>
                  <a:pt x="1113" y="299"/>
                </a:lnTo>
                <a:lnTo>
                  <a:pt x="1128" y="307"/>
                </a:lnTo>
                <a:lnTo>
                  <a:pt x="1158" y="325"/>
                </a:lnTo>
                <a:lnTo>
                  <a:pt x="1173" y="334"/>
                </a:lnTo>
                <a:lnTo>
                  <a:pt x="1187" y="344"/>
                </a:lnTo>
                <a:lnTo>
                  <a:pt x="1201" y="354"/>
                </a:lnTo>
                <a:lnTo>
                  <a:pt x="1215" y="364"/>
                </a:lnTo>
                <a:lnTo>
                  <a:pt x="1229" y="374"/>
                </a:lnTo>
                <a:lnTo>
                  <a:pt x="1242" y="385"/>
                </a:lnTo>
                <a:lnTo>
                  <a:pt x="1256" y="396"/>
                </a:lnTo>
                <a:lnTo>
                  <a:pt x="1269" y="408"/>
                </a:lnTo>
                <a:lnTo>
                  <a:pt x="1294" y="432"/>
                </a:lnTo>
                <a:lnTo>
                  <a:pt x="1306" y="444"/>
                </a:lnTo>
                <a:lnTo>
                  <a:pt x="1318" y="456"/>
                </a:lnTo>
                <a:lnTo>
                  <a:pt x="1330" y="469"/>
                </a:lnTo>
                <a:lnTo>
                  <a:pt x="1341" y="482"/>
                </a:lnTo>
                <a:lnTo>
                  <a:pt x="1352" y="496"/>
                </a:lnTo>
                <a:lnTo>
                  <a:pt x="1363" y="509"/>
                </a:lnTo>
                <a:lnTo>
                  <a:pt x="1373" y="523"/>
                </a:lnTo>
                <a:lnTo>
                  <a:pt x="1383" y="537"/>
                </a:lnTo>
                <a:lnTo>
                  <a:pt x="1393" y="552"/>
                </a:lnTo>
                <a:lnTo>
                  <a:pt x="1402" y="566"/>
                </a:lnTo>
                <a:lnTo>
                  <a:pt x="1411" y="581"/>
                </a:lnTo>
                <a:lnTo>
                  <a:pt x="1420" y="596"/>
                </a:lnTo>
                <a:lnTo>
                  <a:pt x="1429" y="611"/>
                </a:lnTo>
                <a:lnTo>
                  <a:pt x="1437" y="627"/>
                </a:lnTo>
                <a:lnTo>
                  <a:pt x="1445" y="642"/>
                </a:lnTo>
                <a:lnTo>
                  <a:pt x="1452" y="658"/>
                </a:lnTo>
                <a:lnTo>
                  <a:pt x="1459" y="674"/>
                </a:lnTo>
                <a:lnTo>
                  <a:pt x="1466" y="690"/>
                </a:lnTo>
                <a:lnTo>
                  <a:pt x="1472" y="707"/>
                </a:lnTo>
                <a:lnTo>
                  <a:pt x="1478" y="723"/>
                </a:lnTo>
                <a:lnTo>
                  <a:pt x="1484" y="740"/>
                </a:lnTo>
                <a:lnTo>
                  <a:pt x="1489" y="757"/>
                </a:lnTo>
                <a:lnTo>
                  <a:pt x="1494" y="774"/>
                </a:lnTo>
                <a:lnTo>
                  <a:pt x="1498" y="791"/>
                </a:lnTo>
                <a:lnTo>
                  <a:pt x="1502" y="809"/>
                </a:lnTo>
                <a:lnTo>
                  <a:pt x="1506" y="826"/>
                </a:lnTo>
                <a:lnTo>
                  <a:pt x="1509" y="844"/>
                </a:lnTo>
                <a:lnTo>
                  <a:pt x="1512" y="862"/>
                </a:lnTo>
                <a:lnTo>
                  <a:pt x="1514" y="881"/>
                </a:lnTo>
                <a:lnTo>
                  <a:pt x="1516" y="899"/>
                </a:lnTo>
                <a:lnTo>
                  <a:pt x="1518" y="917"/>
                </a:lnTo>
                <a:lnTo>
                  <a:pt x="1519" y="936"/>
                </a:lnTo>
                <a:lnTo>
                  <a:pt x="1520" y="954"/>
                </a:lnTo>
                <a:lnTo>
                  <a:pt x="1520" y="973"/>
                </a:lnTo>
                <a:lnTo>
                  <a:pt x="1520" y="992"/>
                </a:lnTo>
                <a:lnTo>
                  <a:pt x="1519" y="1012"/>
                </a:lnTo>
                <a:lnTo>
                  <a:pt x="1518" y="1031"/>
                </a:lnTo>
                <a:lnTo>
                  <a:pt x="1516" y="1050"/>
                </a:lnTo>
                <a:lnTo>
                  <a:pt x="1514" y="1069"/>
                </a:lnTo>
                <a:lnTo>
                  <a:pt x="1511" y="1088"/>
                </a:lnTo>
                <a:lnTo>
                  <a:pt x="1508" y="1107"/>
                </a:lnTo>
                <a:lnTo>
                  <a:pt x="1504" y="1126"/>
                </a:lnTo>
                <a:lnTo>
                  <a:pt x="1500" y="1144"/>
                </a:lnTo>
                <a:lnTo>
                  <a:pt x="1496" y="1162"/>
                </a:lnTo>
                <a:lnTo>
                  <a:pt x="1491" y="1180"/>
                </a:lnTo>
                <a:lnTo>
                  <a:pt x="1486" y="1198"/>
                </a:lnTo>
                <a:lnTo>
                  <a:pt x="1480" y="1216"/>
                </a:lnTo>
                <a:lnTo>
                  <a:pt x="1474" y="1234"/>
                </a:lnTo>
                <a:lnTo>
                  <a:pt x="1467" y="1251"/>
                </a:lnTo>
                <a:lnTo>
                  <a:pt x="1460" y="1268"/>
                </a:lnTo>
                <a:lnTo>
                  <a:pt x="1453" y="1285"/>
                </a:lnTo>
                <a:lnTo>
                  <a:pt x="1445" y="1302"/>
                </a:lnTo>
                <a:lnTo>
                  <a:pt x="1437" y="1318"/>
                </a:lnTo>
                <a:lnTo>
                  <a:pt x="1428" y="1334"/>
                </a:lnTo>
                <a:lnTo>
                  <a:pt x="1419" y="1350"/>
                </a:lnTo>
                <a:lnTo>
                  <a:pt x="1410" y="1366"/>
                </a:lnTo>
                <a:lnTo>
                  <a:pt x="1400" y="1382"/>
                </a:lnTo>
                <a:lnTo>
                  <a:pt x="1390" y="1397"/>
                </a:lnTo>
                <a:lnTo>
                  <a:pt x="1380" y="1412"/>
                </a:lnTo>
                <a:lnTo>
                  <a:pt x="1369" y="1427"/>
                </a:lnTo>
                <a:lnTo>
                  <a:pt x="1358" y="1441"/>
                </a:lnTo>
                <a:lnTo>
                  <a:pt x="1346" y="1456"/>
                </a:lnTo>
                <a:lnTo>
                  <a:pt x="1335" y="1469"/>
                </a:lnTo>
                <a:lnTo>
                  <a:pt x="1322" y="1483"/>
                </a:lnTo>
                <a:lnTo>
                  <a:pt x="1310" y="1496"/>
                </a:lnTo>
                <a:lnTo>
                  <a:pt x="1297" y="1509"/>
                </a:lnTo>
                <a:lnTo>
                  <a:pt x="1284" y="1522"/>
                </a:lnTo>
                <a:lnTo>
                  <a:pt x="1271" y="1535"/>
                </a:lnTo>
                <a:lnTo>
                  <a:pt x="1257" y="1547"/>
                </a:lnTo>
                <a:lnTo>
                  <a:pt x="1243" y="1559"/>
                </a:lnTo>
                <a:lnTo>
                  <a:pt x="1229" y="1570"/>
                </a:lnTo>
                <a:lnTo>
                  <a:pt x="1215" y="1581"/>
                </a:lnTo>
                <a:lnTo>
                  <a:pt x="1185" y="1602"/>
                </a:lnTo>
                <a:lnTo>
                  <a:pt x="1170" y="1612"/>
                </a:lnTo>
                <a:lnTo>
                  <a:pt x="1154" y="1622"/>
                </a:lnTo>
                <a:lnTo>
                  <a:pt x="1138" y="1631"/>
                </a:lnTo>
                <a:lnTo>
                  <a:pt x="1122" y="1640"/>
                </a:lnTo>
                <a:lnTo>
                  <a:pt x="1106" y="1649"/>
                </a:lnTo>
                <a:lnTo>
                  <a:pt x="1089" y="1657"/>
                </a:lnTo>
                <a:lnTo>
                  <a:pt x="1073" y="1665"/>
                </a:lnTo>
                <a:lnTo>
                  <a:pt x="1056" y="1672"/>
                </a:lnTo>
                <a:lnTo>
                  <a:pt x="1039" y="1679"/>
                </a:lnTo>
                <a:lnTo>
                  <a:pt x="1021" y="1686"/>
                </a:lnTo>
                <a:lnTo>
                  <a:pt x="1004" y="1692"/>
                </a:lnTo>
                <a:lnTo>
                  <a:pt x="986" y="1698"/>
                </a:lnTo>
                <a:lnTo>
                  <a:pt x="968" y="1703"/>
                </a:lnTo>
                <a:lnTo>
                  <a:pt x="950" y="1708"/>
                </a:lnTo>
                <a:lnTo>
                  <a:pt x="932" y="1713"/>
                </a:lnTo>
                <a:lnTo>
                  <a:pt x="913" y="1717"/>
                </a:lnTo>
                <a:lnTo>
                  <a:pt x="895" y="1720"/>
                </a:lnTo>
                <a:lnTo>
                  <a:pt x="876" y="1723"/>
                </a:lnTo>
                <a:lnTo>
                  <a:pt x="857" y="1726"/>
                </a:lnTo>
                <a:lnTo>
                  <a:pt x="838" y="1728"/>
                </a:lnTo>
                <a:lnTo>
                  <a:pt x="819" y="1730"/>
                </a:lnTo>
                <a:lnTo>
                  <a:pt x="800" y="1731"/>
                </a:lnTo>
                <a:lnTo>
                  <a:pt x="780" y="1732"/>
                </a:lnTo>
                <a:lnTo>
                  <a:pt x="761" y="1732"/>
                </a:lnTo>
                <a:close/>
                <a:moveTo>
                  <a:pt x="714" y="950"/>
                </a:moveTo>
                <a:lnTo>
                  <a:pt x="714" y="642"/>
                </a:lnTo>
                <a:lnTo>
                  <a:pt x="714" y="637"/>
                </a:lnTo>
                <a:lnTo>
                  <a:pt x="715" y="632"/>
                </a:lnTo>
                <a:lnTo>
                  <a:pt x="716" y="628"/>
                </a:lnTo>
                <a:lnTo>
                  <a:pt x="717" y="624"/>
                </a:lnTo>
                <a:lnTo>
                  <a:pt x="719" y="620"/>
                </a:lnTo>
                <a:lnTo>
                  <a:pt x="721" y="616"/>
                </a:lnTo>
                <a:lnTo>
                  <a:pt x="724" y="613"/>
                </a:lnTo>
                <a:lnTo>
                  <a:pt x="727" y="610"/>
                </a:lnTo>
                <a:lnTo>
                  <a:pt x="730" y="607"/>
                </a:lnTo>
                <a:lnTo>
                  <a:pt x="734" y="604"/>
                </a:lnTo>
                <a:lnTo>
                  <a:pt x="741" y="600"/>
                </a:lnTo>
                <a:lnTo>
                  <a:pt x="745" y="598"/>
                </a:lnTo>
                <a:lnTo>
                  <a:pt x="750" y="597"/>
                </a:lnTo>
                <a:lnTo>
                  <a:pt x="754" y="597"/>
                </a:lnTo>
                <a:lnTo>
                  <a:pt x="759" y="596"/>
                </a:lnTo>
                <a:lnTo>
                  <a:pt x="765" y="597"/>
                </a:lnTo>
                <a:lnTo>
                  <a:pt x="769" y="597"/>
                </a:lnTo>
                <a:lnTo>
                  <a:pt x="773" y="598"/>
                </a:lnTo>
                <a:lnTo>
                  <a:pt x="777" y="600"/>
                </a:lnTo>
                <a:lnTo>
                  <a:pt x="781" y="602"/>
                </a:lnTo>
                <a:lnTo>
                  <a:pt x="785" y="604"/>
                </a:lnTo>
                <a:lnTo>
                  <a:pt x="789" y="607"/>
                </a:lnTo>
                <a:lnTo>
                  <a:pt x="792" y="610"/>
                </a:lnTo>
                <a:lnTo>
                  <a:pt x="795" y="613"/>
                </a:lnTo>
                <a:lnTo>
                  <a:pt x="797" y="616"/>
                </a:lnTo>
                <a:lnTo>
                  <a:pt x="802" y="624"/>
                </a:lnTo>
                <a:lnTo>
                  <a:pt x="803" y="628"/>
                </a:lnTo>
                <a:lnTo>
                  <a:pt x="804" y="632"/>
                </a:lnTo>
                <a:lnTo>
                  <a:pt x="805" y="637"/>
                </a:lnTo>
                <a:lnTo>
                  <a:pt x="805" y="642"/>
                </a:lnTo>
                <a:lnTo>
                  <a:pt x="805" y="969"/>
                </a:lnTo>
                <a:lnTo>
                  <a:pt x="805" y="974"/>
                </a:lnTo>
                <a:lnTo>
                  <a:pt x="804" y="979"/>
                </a:lnTo>
                <a:lnTo>
                  <a:pt x="803" y="984"/>
                </a:lnTo>
                <a:lnTo>
                  <a:pt x="801" y="988"/>
                </a:lnTo>
                <a:lnTo>
                  <a:pt x="798" y="992"/>
                </a:lnTo>
                <a:lnTo>
                  <a:pt x="796" y="996"/>
                </a:lnTo>
                <a:lnTo>
                  <a:pt x="792" y="1000"/>
                </a:lnTo>
                <a:lnTo>
                  <a:pt x="789" y="1003"/>
                </a:lnTo>
                <a:lnTo>
                  <a:pt x="786" y="1006"/>
                </a:lnTo>
                <a:lnTo>
                  <a:pt x="654" y="1137"/>
                </a:lnTo>
                <a:lnTo>
                  <a:pt x="651" y="1140"/>
                </a:lnTo>
                <a:lnTo>
                  <a:pt x="647" y="1143"/>
                </a:lnTo>
                <a:lnTo>
                  <a:pt x="643" y="1145"/>
                </a:lnTo>
                <a:lnTo>
                  <a:pt x="639" y="1147"/>
                </a:lnTo>
                <a:lnTo>
                  <a:pt x="635" y="1148"/>
                </a:lnTo>
                <a:lnTo>
                  <a:pt x="631" y="1150"/>
                </a:lnTo>
                <a:lnTo>
                  <a:pt x="622" y="1150"/>
                </a:lnTo>
                <a:lnTo>
                  <a:pt x="614" y="1150"/>
                </a:lnTo>
                <a:lnTo>
                  <a:pt x="609" y="1148"/>
                </a:lnTo>
                <a:lnTo>
                  <a:pt x="605" y="1147"/>
                </a:lnTo>
                <a:lnTo>
                  <a:pt x="601" y="1145"/>
                </a:lnTo>
                <a:lnTo>
                  <a:pt x="597" y="1143"/>
                </a:lnTo>
                <a:lnTo>
                  <a:pt x="594" y="1140"/>
                </a:lnTo>
                <a:lnTo>
                  <a:pt x="590" y="1137"/>
                </a:lnTo>
                <a:lnTo>
                  <a:pt x="587" y="1134"/>
                </a:lnTo>
                <a:lnTo>
                  <a:pt x="585" y="1130"/>
                </a:lnTo>
                <a:lnTo>
                  <a:pt x="582" y="1126"/>
                </a:lnTo>
                <a:lnTo>
                  <a:pt x="580" y="1122"/>
                </a:lnTo>
                <a:lnTo>
                  <a:pt x="579" y="1118"/>
                </a:lnTo>
                <a:lnTo>
                  <a:pt x="578" y="1114"/>
                </a:lnTo>
                <a:lnTo>
                  <a:pt x="577" y="1109"/>
                </a:lnTo>
                <a:lnTo>
                  <a:pt x="577" y="1105"/>
                </a:lnTo>
                <a:lnTo>
                  <a:pt x="578" y="1097"/>
                </a:lnTo>
                <a:lnTo>
                  <a:pt x="579" y="1092"/>
                </a:lnTo>
                <a:lnTo>
                  <a:pt x="580" y="1088"/>
                </a:lnTo>
                <a:lnTo>
                  <a:pt x="582" y="1084"/>
                </a:lnTo>
                <a:lnTo>
                  <a:pt x="585" y="1080"/>
                </a:lnTo>
                <a:lnTo>
                  <a:pt x="587" y="1077"/>
                </a:lnTo>
                <a:lnTo>
                  <a:pt x="590" y="1073"/>
                </a:lnTo>
                <a:lnTo>
                  <a:pt x="714" y="950"/>
                </a:lnTo>
                <a:close/>
                <a:moveTo>
                  <a:pt x="759" y="1496"/>
                </a:moveTo>
                <a:lnTo>
                  <a:pt x="754" y="1496"/>
                </a:lnTo>
                <a:lnTo>
                  <a:pt x="750" y="1495"/>
                </a:lnTo>
                <a:lnTo>
                  <a:pt x="745" y="1494"/>
                </a:lnTo>
                <a:lnTo>
                  <a:pt x="741" y="1492"/>
                </a:lnTo>
                <a:lnTo>
                  <a:pt x="737" y="1490"/>
                </a:lnTo>
                <a:lnTo>
                  <a:pt x="734" y="1488"/>
                </a:lnTo>
                <a:lnTo>
                  <a:pt x="730" y="1486"/>
                </a:lnTo>
                <a:lnTo>
                  <a:pt x="727" y="1483"/>
                </a:lnTo>
                <a:lnTo>
                  <a:pt x="724" y="1479"/>
                </a:lnTo>
                <a:lnTo>
                  <a:pt x="721" y="1476"/>
                </a:lnTo>
                <a:lnTo>
                  <a:pt x="717" y="1468"/>
                </a:lnTo>
                <a:lnTo>
                  <a:pt x="716" y="1464"/>
                </a:lnTo>
                <a:lnTo>
                  <a:pt x="715" y="1460"/>
                </a:lnTo>
                <a:lnTo>
                  <a:pt x="714" y="1455"/>
                </a:lnTo>
                <a:lnTo>
                  <a:pt x="714" y="1451"/>
                </a:lnTo>
                <a:lnTo>
                  <a:pt x="714" y="1421"/>
                </a:lnTo>
                <a:lnTo>
                  <a:pt x="714" y="1417"/>
                </a:lnTo>
                <a:lnTo>
                  <a:pt x="715" y="1412"/>
                </a:lnTo>
                <a:lnTo>
                  <a:pt x="716" y="1408"/>
                </a:lnTo>
                <a:lnTo>
                  <a:pt x="717" y="1404"/>
                </a:lnTo>
                <a:lnTo>
                  <a:pt x="719" y="1400"/>
                </a:lnTo>
                <a:lnTo>
                  <a:pt x="721" y="1396"/>
                </a:lnTo>
                <a:lnTo>
                  <a:pt x="724" y="1393"/>
                </a:lnTo>
                <a:lnTo>
                  <a:pt x="727" y="1389"/>
                </a:lnTo>
                <a:lnTo>
                  <a:pt x="730" y="1387"/>
                </a:lnTo>
                <a:lnTo>
                  <a:pt x="734" y="1384"/>
                </a:lnTo>
                <a:lnTo>
                  <a:pt x="741" y="1380"/>
                </a:lnTo>
                <a:lnTo>
                  <a:pt x="745" y="1378"/>
                </a:lnTo>
                <a:lnTo>
                  <a:pt x="750" y="1377"/>
                </a:lnTo>
                <a:lnTo>
                  <a:pt x="754" y="1376"/>
                </a:lnTo>
                <a:lnTo>
                  <a:pt x="759" y="1376"/>
                </a:lnTo>
                <a:lnTo>
                  <a:pt x="765" y="1376"/>
                </a:lnTo>
                <a:lnTo>
                  <a:pt x="769" y="1377"/>
                </a:lnTo>
                <a:lnTo>
                  <a:pt x="773" y="1378"/>
                </a:lnTo>
                <a:lnTo>
                  <a:pt x="777" y="1380"/>
                </a:lnTo>
                <a:lnTo>
                  <a:pt x="781" y="1382"/>
                </a:lnTo>
                <a:lnTo>
                  <a:pt x="785" y="1384"/>
                </a:lnTo>
                <a:lnTo>
                  <a:pt x="789" y="1387"/>
                </a:lnTo>
                <a:lnTo>
                  <a:pt x="792" y="1389"/>
                </a:lnTo>
                <a:lnTo>
                  <a:pt x="795" y="1393"/>
                </a:lnTo>
                <a:lnTo>
                  <a:pt x="797" y="1396"/>
                </a:lnTo>
                <a:lnTo>
                  <a:pt x="802" y="1404"/>
                </a:lnTo>
                <a:lnTo>
                  <a:pt x="803" y="1408"/>
                </a:lnTo>
                <a:lnTo>
                  <a:pt x="804" y="1412"/>
                </a:lnTo>
                <a:lnTo>
                  <a:pt x="805" y="1417"/>
                </a:lnTo>
                <a:lnTo>
                  <a:pt x="805" y="1421"/>
                </a:lnTo>
                <a:lnTo>
                  <a:pt x="805" y="1451"/>
                </a:lnTo>
                <a:lnTo>
                  <a:pt x="805" y="1455"/>
                </a:lnTo>
                <a:lnTo>
                  <a:pt x="804" y="1460"/>
                </a:lnTo>
                <a:lnTo>
                  <a:pt x="803" y="1464"/>
                </a:lnTo>
                <a:lnTo>
                  <a:pt x="802" y="1468"/>
                </a:lnTo>
                <a:lnTo>
                  <a:pt x="800" y="1472"/>
                </a:lnTo>
                <a:lnTo>
                  <a:pt x="797" y="1476"/>
                </a:lnTo>
                <a:lnTo>
                  <a:pt x="795" y="1479"/>
                </a:lnTo>
                <a:lnTo>
                  <a:pt x="792" y="1483"/>
                </a:lnTo>
                <a:lnTo>
                  <a:pt x="789" y="1486"/>
                </a:lnTo>
                <a:lnTo>
                  <a:pt x="785" y="1488"/>
                </a:lnTo>
                <a:lnTo>
                  <a:pt x="777" y="1492"/>
                </a:lnTo>
                <a:lnTo>
                  <a:pt x="773" y="1494"/>
                </a:lnTo>
                <a:lnTo>
                  <a:pt x="769" y="1495"/>
                </a:lnTo>
                <a:lnTo>
                  <a:pt x="765" y="1496"/>
                </a:lnTo>
                <a:lnTo>
                  <a:pt x="759" y="1496"/>
                </a:lnTo>
                <a:close/>
                <a:moveTo>
                  <a:pt x="1242" y="1014"/>
                </a:moveTo>
                <a:lnTo>
                  <a:pt x="1213" y="1014"/>
                </a:lnTo>
                <a:lnTo>
                  <a:pt x="1208" y="1014"/>
                </a:lnTo>
                <a:lnTo>
                  <a:pt x="1203" y="1013"/>
                </a:lnTo>
                <a:lnTo>
                  <a:pt x="1199" y="1012"/>
                </a:lnTo>
                <a:lnTo>
                  <a:pt x="1195" y="1010"/>
                </a:lnTo>
                <a:lnTo>
                  <a:pt x="1191" y="1008"/>
                </a:lnTo>
                <a:lnTo>
                  <a:pt x="1187" y="1006"/>
                </a:lnTo>
                <a:lnTo>
                  <a:pt x="1184" y="1003"/>
                </a:lnTo>
                <a:lnTo>
                  <a:pt x="1181" y="1001"/>
                </a:lnTo>
                <a:lnTo>
                  <a:pt x="1178" y="997"/>
                </a:lnTo>
                <a:lnTo>
                  <a:pt x="1175" y="994"/>
                </a:lnTo>
                <a:lnTo>
                  <a:pt x="1171" y="986"/>
                </a:lnTo>
                <a:lnTo>
                  <a:pt x="1169" y="982"/>
                </a:lnTo>
                <a:lnTo>
                  <a:pt x="1168" y="978"/>
                </a:lnTo>
                <a:lnTo>
                  <a:pt x="1168" y="973"/>
                </a:lnTo>
                <a:lnTo>
                  <a:pt x="1167" y="969"/>
                </a:lnTo>
                <a:lnTo>
                  <a:pt x="1168" y="964"/>
                </a:lnTo>
                <a:lnTo>
                  <a:pt x="1168" y="959"/>
                </a:lnTo>
                <a:lnTo>
                  <a:pt x="1169" y="955"/>
                </a:lnTo>
                <a:lnTo>
                  <a:pt x="1171" y="951"/>
                </a:lnTo>
                <a:lnTo>
                  <a:pt x="1173" y="947"/>
                </a:lnTo>
                <a:lnTo>
                  <a:pt x="1175" y="943"/>
                </a:lnTo>
                <a:lnTo>
                  <a:pt x="1178" y="940"/>
                </a:lnTo>
                <a:lnTo>
                  <a:pt x="1181" y="937"/>
                </a:lnTo>
                <a:lnTo>
                  <a:pt x="1184" y="934"/>
                </a:lnTo>
                <a:lnTo>
                  <a:pt x="1187" y="931"/>
                </a:lnTo>
                <a:lnTo>
                  <a:pt x="1195" y="927"/>
                </a:lnTo>
                <a:lnTo>
                  <a:pt x="1199" y="925"/>
                </a:lnTo>
                <a:lnTo>
                  <a:pt x="1203" y="924"/>
                </a:lnTo>
                <a:lnTo>
                  <a:pt x="1208" y="924"/>
                </a:lnTo>
                <a:lnTo>
                  <a:pt x="1213" y="923"/>
                </a:lnTo>
                <a:lnTo>
                  <a:pt x="1242" y="923"/>
                </a:lnTo>
                <a:lnTo>
                  <a:pt x="1246" y="924"/>
                </a:lnTo>
                <a:lnTo>
                  <a:pt x="1251" y="924"/>
                </a:lnTo>
                <a:lnTo>
                  <a:pt x="1255" y="925"/>
                </a:lnTo>
                <a:lnTo>
                  <a:pt x="1259" y="927"/>
                </a:lnTo>
                <a:lnTo>
                  <a:pt x="1263" y="929"/>
                </a:lnTo>
                <a:lnTo>
                  <a:pt x="1267" y="931"/>
                </a:lnTo>
                <a:lnTo>
                  <a:pt x="1271" y="934"/>
                </a:lnTo>
                <a:lnTo>
                  <a:pt x="1274" y="937"/>
                </a:lnTo>
                <a:lnTo>
                  <a:pt x="1277" y="940"/>
                </a:lnTo>
                <a:lnTo>
                  <a:pt x="1279" y="943"/>
                </a:lnTo>
                <a:lnTo>
                  <a:pt x="1283" y="951"/>
                </a:lnTo>
                <a:lnTo>
                  <a:pt x="1285" y="955"/>
                </a:lnTo>
                <a:lnTo>
                  <a:pt x="1286" y="959"/>
                </a:lnTo>
                <a:lnTo>
                  <a:pt x="1287" y="964"/>
                </a:lnTo>
                <a:lnTo>
                  <a:pt x="1287" y="969"/>
                </a:lnTo>
                <a:lnTo>
                  <a:pt x="1287" y="973"/>
                </a:lnTo>
                <a:lnTo>
                  <a:pt x="1286" y="978"/>
                </a:lnTo>
                <a:lnTo>
                  <a:pt x="1285" y="982"/>
                </a:lnTo>
                <a:lnTo>
                  <a:pt x="1283" y="986"/>
                </a:lnTo>
                <a:lnTo>
                  <a:pt x="1282" y="990"/>
                </a:lnTo>
                <a:lnTo>
                  <a:pt x="1279" y="994"/>
                </a:lnTo>
                <a:lnTo>
                  <a:pt x="1277" y="997"/>
                </a:lnTo>
                <a:lnTo>
                  <a:pt x="1274" y="1001"/>
                </a:lnTo>
                <a:lnTo>
                  <a:pt x="1271" y="1003"/>
                </a:lnTo>
                <a:lnTo>
                  <a:pt x="1267" y="1006"/>
                </a:lnTo>
                <a:lnTo>
                  <a:pt x="1259" y="1010"/>
                </a:lnTo>
                <a:lnTo>
                  <a:pt x="1255" y="1012"/>
                </a:lnTo>
                <a:lnTo>
                  <a:pt x="1251" y="1013"/>
                </a:lnTo>
                <a:lnTo>
                  <a:pt x="1246" y="1014"/>
                </a:lnTo>
                <a:lnTo>
                  <a:pt x="1242" y="1014"/>
                </a:lnTo>
                <a:close/>
                <a:moveTo>
                  <a:pt x="306" y="1014"/>
                </a:moveTo>
                <a:lnTo>
                  <a:pt x="277" y="1014"/>
                </a:lnTo>
                <a:lnTo>
                  <a:pt x="272" y="1014"/>
                </a:lnTo>
                <a:lnTo>
                  <a:pt x="268" y="1013"/>
                </a:lnTo>
                <a:lnTo>
                  <a:pt x="263" y="1012"/>
                </a:lnTo>
                <a:lnTo>
                  <a:pt x="259" y="1010"/>
                </a:lnTo>
                <a:lnTo>
                  <a:pt x="255" y="1008"/>
                </a:lnTo>
                <a:lnTo>
                  <a:pt x="251" y="1006"/>
                </a:lnTo>
                <a:lnTo>
                  <a:pt x="248" y="1003"/>
                </a:lnTo>
                <a:lnTo>
                  <a:pt x="245" y="1001"/>
                </a:lnTo>
                <a:lnTo>
                  <a:pt x="242" y="997"/>
                </a:lnTo>
                <a:lnTo>
                  <a:pt x="239" y="994"/>
                </a:lnTo>
                <a:lnTo>
                  <a:pt x="235" y="986"/>
                </a:lnTo>
                <a:lnTo>
                  <a:pt x="234" y="982"/>
                </a:lnTo>
                <a:lnTo>
                  <a:pt x="232" y="978"/>
                </a:lnTo>
                <a:lnTo>
                  <a:pt x="232" y="973"/>
                </a:lnTo>
                <a:lnTo>
                  <a:pt x="232" y="969"/>
                </a:lnTo>
                <a:lnTo>
                  <a:pt x="232" y="964"/>
                </a:lnTo>
                <a:lnTo>
                  <a:pt x="232" y="959"/>
                </a:lnTo>
                <a:lnTo>
                  <a:pt x="234" y="955"/>
                </a:lnTo>
                <a:lnTo>
                  <a:pt x="235" y="951"/>
                </a:lnTo>
                <a:lnTo>
                  <a:pt x="237" y="947"/>
                </a:lnTo>
                <a:lnTo>
                  <a:pt x="239" y="943"/>
                </a:lnTo>
                <a:lnTo>
                  <a:pt x="242" y="940"/>
                </a:lnTo>
                <a:lnTo>
                  <a:pt x="245" y="937"/>
                </a:lnTo>
                <a:lnTo>
                  <a:pt x="248" y="934"/>
                </a:lnTo>
                <a:lnTo>
                  <a:pt x="251" y="931"/>
                </a:lnTo>
                <a:lnTo>
                  <a:pt x="259" y="927"/>
                </a:lnTo>
                <a:lnTo>
                  <a:pt x="263" y="925"/>
                </a:lnTo>
                <a:lnTo>
                  <a:pt x="268" y="924"/>
                </a:lnTo>
                <a:lnTo>
                  <a:pt x="272" y="924"/>
                </a:lnTo>
                <a:lnTo>
                  <a:pt x="277" y="923"/>
                </a:lnTo>
                <a:lnTo>
                  <a:pt x="306" y="923"/>
                </a:lnTo>
                <a:lnTo>
                  <a:pt x="311" y="924"/>
                </a:lnTo>
                <a:lnTo>
                  <a:pt x="315" y="924"/>
                </a:lnTo>
                <a:lnTo>
                  <a:pt x="319" y="925"/>
                </a:lnTo>
                <a:lnTo>
                  <a:pt x="324" y="927"/>
                </a:lnTo>
                <a:lnTo>
                  <a:pt x="328" y="929"/>
                </a:lnTo>
                <a:lnTo>
                  <a:pt x="331" y="931"/>
                </a:lnTo>
                <a:lnTo>
                  <a:pt x="335" y="934"/>
                </a:lnTo>
                <a:lnTo>
                  <a:pt x="338" y="937"/>
                </a:lnTo>
                <a:lnTo>
                  <a:pt x="341" y="940"/>
                </a:lnTo>
                <a:lnTo>
                  <a:pt x="344" y="943"/>
                </a:lnTo>
                <a:lnTo>
                  <a:pt x="348" y="951"/>
                </a:lnTo>
                <a:lnTo>
                  <a:pt x="349" y="955"/>
                </a:lnTo>
                <a:lnTo>
                  <a:pt x="350" y="959"/>
                </a:lnTo>
                <a:lnTo>
                  <a:pt x="351" y="964"/>
                </a:lnTo>
                <a:lnTo>
                  <a:pt x="351" y="969"/>
                </a:lnTo>
                <a:lnTo>
                  <a:pt x="351" y="973"/>
                </a:lnTo>
                <a:lnTo>
                  <a:pt x="350" y="978"/>
                </a:lnTo>
                <a:lnTo>
                  <a:pt x="349" y="982"/>
                </a:lnTo>
                <a:lnTo>
                  <a:pt x="348" y="986"/>
                </a:lnTo>
                <a:lnTo>
                  <a:pt x="346" y="990"/>
                </a:lnTo>
                <a:lnTo>
                  <a:pt x="344" y="994"/>
                </a:lnTo>
                <a:lnTo>
                  <a:pt x="341" y="997"/>
                </a:lnTo>
                <a:lnTo>
                  <a:pt x="338" y="1001"/>
                </a:lnTo>
                <a:lnTo>
                  <a:pt x="335" y="1003"/>
                </a:lnTo>
                <a:lnTo>
                  <a:pt x="331" y="1006"/>
                </a:lnTo>
                <a:lnTo>
                  <a:pt x="324" y="1010"/>
                </a:lnTo>
                <a:lnTo>
                  <a:pt x="319" y="1012"/>
                </a:lnTo>
                <a:lnTo>
                  <a:pt x="315" y="1013"/>
                </a:lnTo>
                <a:lnTo>
                  <a:pt x="311" y="1014"/>
                </a:lnTo>
                <a:lnTo>
                  <a:pt x="306" y="1014"/>
                </a:lnTo>
                <a:close/>
                <a:moveTo>
                  <a:pt x="965" y="634"/>
                </a:moveTo>
                <a:lnTo>
                  <a:pt x="960" y="633"/>
                </a:lnTo>
                <a:lnTo>
                  <a:pt x="957" y="633"/>
                </a:lnTo>
                <a:lnTo>
                  <a:pt x="954" y="631"/>
                </a:lnTo>
                <a:lnTo>
                  <a:pt x="950" y="629"/>
                </a:lnTo>
                <a:lnTo>
                  <a:pt x="949" y="627"/>
                </a:lnTo>
                <a:lnTo>
                  <a:pt x="947" y="625"/>
                </a:lnTo>
                <a:lnTo>
                  <a:pt x="945" y="622"/>
                </a:lnTo>
                <a:lnTo>
                  <a:pt x="944" y="617"/>
                </a:lnTo>
                <a:lnTo>
                  <a:pt x="943" y="613"/>
                </a:lnTo>
                <a:lnTo>
                  <a:pt x="943" y="609"/>
                </a:lnTo>
                <a:lnTo>
                  <a:pt x="944" y="605"/>
                </a:lnTo>
                <a:lnTo>
                  <a:pt x="946" y="600"/>
                </a:lnTo>
                <a:lnTo>
                  <a:pt x="959" y="577"/>
                </a:lnTo>
                <a:lnTo>
                  <a:pt x="962" y="574"/>
                </a:lnTo>
                <a:lnTo>
                  <a:pt x="963" y="572"/>
                </a:lnTo>
                <a:lnTo>
                  <a:pt x="965" y="571"/>
                </a:lnTo>
                <a:lnTo>
                  <a:pt x="969" y="568"/>
                </a:lnTo>
                <a:lnTo>
                  <a:pt x="973" y="567"/>
                </a:lnTo>
                <a:lnTo>
                  <a:pt x="977" y="566"/>
                </a:lnTo>
                <a:lnTo>
                  <a:pt x="981" y="566"/>
                </a:lnTo>
                <a:lnTo>
                  <a:pt x="986" y="567"/>
                </a:lnTo>
                <a:lnTo>
                  <a:pt x="990" y="569"/>
                </a:lnTo>
                <a:lnTo>
                  <a:pt x="994" y="572"/>
                </a:lnTo>
                <a:lnTo>
                  <a:pt x="995" y="573"/>
                </a:lnTo>
                <a:lnTo>
                  <a:pt x="997" y="575"/>
                </a:lnTo>
                <a:lnTo>
                  <a:pt x="999" y="579"/>
                </a:lnTo>
                <a:lnTo>
                  <a:pt x="1000" y="583"/>
                </a:lnTo>
                <a:lnTo>
                  <a:pt x="1001" y="587"/>
                </a:lnTo>
                <a:lnTo>
                  <a:pt x="1001" y="591"/>
                </a:lnTo>
                <a:lnTo>
                  <a:pt x="1000" y="596"/>
                </a:lnTo>
                <a:lnTo>
                  <a:pt x="998" y="600"/>
                </a:lnTo>
                <a:lnTo>
                  <a:pt x="985" y="623"/>
                </a:lnTo>
                <a:lnTo>
                  <a:pt x="983" y="625"/>
                </a:lnTo>
                <a:lnTo>
                  <a:pt x="981" y="628"/>
                </a:lnTo>
                <a:lnTo>
                  <a:pt x="979" y="630"/>
                </a:lnTo>
                <a:lnTo>
                  <a:pt x="978" y="630"/>
                </a:lnTo>
                <a:lnTo>
                  <a:pt x="977" y="631"/>
                </a:lnTo>
                <a:lnTo>
                  <a:pt x="974" y="633"/>
                </a:lnTo>
                <a:lnTo>
                  <a:pt x="971" y="633"/>
                </a:lnTo>
                <a:lnTo>
                  <a:pt x="965" y="634"/>
                </a:lnTo>
                <a:close/>
                <a:moveTo>
                  <a:pt x="540" y="1370"/>
                </a:moveTo>
                <a:lnTo>
                  <a:pt x="534" y="1370"/>
                </a:lnTo>
                <a:lnTo>
                  <a:pt x="531" y="1369"/>
                </a:lnTo>
                <a:lnTo>
                  <a:pt x="529" y="1367"/>
                </a:lnTo>
                <a:lnTo>
                  <a:pt x="525" y="1365"/>
                </a:lnTo>
                <a:lnTo>
                  <a:pt x="523" y="1363"/>
                </a:lnTo>
                <a:lnTo>
                  <a:pt x="522" y="1361"/>
                </a:lnTo>
                <a:lnTo>
                  <a:pt x="520" y="1358"/>
                </a:lnTo>
                <a:lnTo>
                  <a:pt x="518" y="1354"/>
                </a:lnTo>
                <a:lnTo>
                  <a:pt x="517" y="1349"/>
                </a:lnTo>
                <a:lnTo>
                  <a:pt x="518" y="1345"/>
                </a:lnTo>
                <a:lnTo>
                  <a:pt x="519" y="1341"/>
                </a:lnTo>
                <a:lnTo>
                  <a:pt x="520" y="1337"/>
                </a:lnTo>
                <a:lnTo>
                  <a:pt x="534" y="1313"/>
                </a:lnTo>
                <a:lnTo>
                  <a:pt x="536" y="1310"/>
                </a:lnTo>
                <a:lnTo>
                  <a:pt x="538" y="1308"/>
                </a:lnTo>
                <a:lnTo>
                  <a:pt x="540" y="1307"/>
                </a:lnTo>
                <a:lnTo>
                  <a:pt x="543" y="1304"/>
                </a:lnTo>
                <a:lnTo>
                  <a:pt x="547" y="1303"/>
                </a:lnTo>
                <a:lnTo>
                  <a:pt x="552" y="1302"/>
                </a:lnTo>
                <a:lnTo>
                  <a:pt x="556" y="1302"/>
                </a:lnTo>
                <a:lnTo>
                  <a:pt x="560" y="1303"/>
                </a:lnTo>
                <a:lnTo>
                  <a:pt x="564" y="1305"/>
                </a:lnTo>
                <a:lnTo>
                  <a:pt x="568" y="1308"/>
                </a:lnTo>
                <a:lnTo>
                  <a:pt x="570" y="1309"/>
                </a:lnTo>
                <a:lnTo>
                  <a:pt x="571" y="1311"/>
                </a:lnTo>
                <a:lnTo>
                  <a:pt x="574" y="1315"/>
                </a:lnTo>
                <a:lnTo>
                  <a:pt x="575" y="1319"/>
                </a:lnTo>
                <a:lnTo>
                  <a:pt x="576" y="1323"/>
                </a:lnTo>
                <a:lnTo>
                  <a:pt x="576" y="1327"/>
                </a:lnTo>
                <a:lnTo>
                  <a:pt x="575" y="1332"/>
                </a:lnTo>
                <a:lnTo>
                  <a:pt x="573" y="1336"/>
                </a:lnTo>
                <a:lnTo>
                  <a:pt x="560" y="1359"/>
                </a:lnTo>
                <a:lnTo>
                  <a:pt x="558" y="1362"/>
                </a:lnTo>
                <a:lnTo>
                  <a:pt x="556" y="1364"/>
                </a:lnTo>
                <a:lnTo>
                  <a:pt x="554" y="1366"/>
                </a:lnTo>
                <a:lnTo>
                  <a:pt x="552" y="1367"/>
                </a:lnTo>
                <a:lnTo>
                  <a:pt x="551" y="1367"/>
                </a:lnTo>
                <a:lnTo>
                  <a:pt x="549" y="1369"/>
                </a:lnTo>
                <a:lnTo>
                  <a:pt x="546" y="1370"/>
                </a:lnTo>
                <a:lnTo>
                  <a:pt x="540" y="1370"/>
                </a:lnTo>
                <a:close/>
                <a:moveTo>
                  <a:pt x="1139" y="1210"/>
                </a:moveTo>
                <a:lnTo>
                  <a:pt x="1133" y="1209"/>
                </a:lnTo>
                <a:lnTo>
                  <a:pt x="1130" y="1208"/>
                </a:lnTo>
                <a:lnTo>
                  <a:pt x="1128" y="1207"/>
                </a:lnTo>
                <a:lnTo>
                  <a:pt x="1105" y="1194"/>
                </a:lnTo>
                <a:lnTo>
                  <a:pt x="1101" y="1191"/>
                </a:lnTo>
                <a:lnTo>
                  <a:pt x="1099" y="1190"/>
                </a:lnTo>
                <a:lnTo>
                  <a:pt x="1098" y="1188"/>
                </a:lnTo>
                <a:lnTo>
                  <a:pt x="1096" y="1184"/>
                </a:lnTo>
                <a:lnTo>
                  <a:pt x="1094" y="1180"/>
                </a:lnTo>
                <a:lnTo>
                  <a:pt x="1093" y="1176"/>
                </a:lnTo>
                <a:lnTo>
                  <a:pt x="1094" y="1172"/>
                </a:lnTo>
                <a:lnTo>
                  <a:pt x="1095" y="1167"/>
                </a:lnTo>
                <a:lnTo>
                  <a:pt x="1096" y="1163"/>
                </a:lnTo>
                <a:lnTo>
                  <a:pt x="1099" y="1159"/>
                </a:lnTo>
                <a:lnTo>
                  <a:pt x="1101" y="1158"/>
                </a:lnTo>
                <a:lnTo>
                  <a:pt x="1102" y="1156"/>
                </a:lnTo>
                <a:lnTo>
                  <a:pt x="1106" y="1154"/>
                </a:lnTo>
                <a:lnTo>
                  <a:pt x="1110" y="1152"/>
                </a:lnTo>
                <a:lnTo>
                  <a:pt x="1114" y="1152"/>
                </a:lnTo>
                <a:lnTo>
                  <a:pt x="1119" y="1152"/>
                </a:lnTo>
                <a:lnTo>
                  <a:pt x="1123" y="1153"/>
                </a:lnTo>
                <a:lnTo>
                  <a:pt x="1127" y="1155"/>
                </a:lnTo>
                <a:lnTo>
                  <a:pt x="1150" y="1168"/>
                </a:lnTo>
                <a:lnTo>
                  <a:pt x="1154" y="1171"/>
                </a:lnTo>
                <a:lnTo>
                  <a:pt x="1156" y="1172"/>
                </a:lnTo>
                <a:lnTo>
                  <a:pt x="1157" y="1174"/>
                </a:lnTo>
                <a:lnTo>
                  <a:pt x="1159" y="1177"/>
                </a:lnTo>
                <a:lnTo>
                  <a:pt x="1161" y="1182"/>
                </a:lnTo>
                <a:lnTo>
                  <a:pt x="1161" y="1186"/>
                </a:lnTo>
                <a:lnTo>
                  <a:pt x="1161" y="1190"/>
                </a:lnTo>
                <a:lnTo>
                  <a:pt x="1160" y="1195"/>
                </a:lnTo>
                <a:lnTo>
                  <a:pt x="1159" y="1199"/>
                </a:lnTo>
                <a:lnTo>
                  <a:pt x="1157" y="1201"/>
                </a:lnTo>
                <a:lnTo>
                  <a:pt x="1155" y="1204"/>
                </a:lnTo>
                <a:lnTo>
                  <a:pt x="1153" y="1205"/>
                </a:lnTo>
                <a:lnTo>
                  <a:pt x="1151" y="1206"/>
                </a:lnTo>
                <a:lnTo>
                  <a:pt x="1150" y="1207"/>
                </a:lnTo>
                <a:lnTo>
                  <a:pt x="1147" y="1208"/>
                </a:lnTo>
                <a:lnTo>
                  <a:pt x="1145" y="1209"/>
                </a:lnTo>
                <a:lnTo>
                  <a:pt x="1139" y="1210"/>
                </a:lnTo>
                <a:close/>
                <a:moveTo>
                  <a:pt x="403" y="785"/>
                </a:moveTo>
                <a:lnTo>
                  <a:pt x="397" y="784"/>
                </a:lnTo>
                <a:lnTo>
                  <a:pt x="394" y="783"/>
                </a:lnTo>
                <a:lnTo>
                  <a:pt x="392" y="782"/>
                </a:lnTo>
                <a:lnTo>
                  <a:pt x="369" y="768"/>
                </a:lnTo>
                <a:lnTo>
                  <a:pt x="365" y="766"/>
                </a:lnTo>
                <a:lnTo>
                  <a:pt x="363" y="764"/>
                </a:lnTo>
                <a:lnTo>
                  <a:pt x="362" y="762"/>
                </a:lnTo>
                <a:lnTo>
                  <a:pt x="359" y="759"/>
                </a:lnTo>
                <a:lnTo>
                  <a:pt x="358" y="755"/>
                </a:lnTo>
                <a:lnTo>
                  <a:pt x="357" y="750"/>
                </a:lnTo>
                <a:lnTo>
                  <a:pt x="357" y="746"/>
                </a:lnTo>
                <a:lnTo>
                  <a:pt x="358" y="742"/>
                </a:lnTo>
                <a:lnTo>
                  <a:pt x="360" y="738"/>
                </a:lnTo>
                <a:lnTo>
                  <a:pt x="363" y="734"/>
                </a:lnTo>
                <a:lnTo>
                  <a:pt x="364" y="732"/>
                </a:lnTo>
                <a:lnTo>
                  <a:pt x="366" y="731"/>
                </a:lnTo>
                <a:lnTo>
                  <a:pt x="370" y="728"/>
                </a:lnTo>
                <a:lnTo>
                  <a:pt x="374" y="727"/>
                </a:lnTo>
                <a:lnTo>
                  <a:pt x="378" y="726"/>
                </a:lnTo>
                <a:lnTo>
                  <a:pt x="383" y="726"/>
                </a:lnTo>
                <a:lnTo>
                  <a:pt x="387" y="727"/>
                </a:lnTo>
                <a:lnTo>
                  <a:pt x="391" y="729"/>
                </a:lnTo>
                <a:lnTo>
                  <a:pt x="414" y="742"/>
                </a:lnTo>
                <a:lnTo>
                  <a:pt x="418" y="745"/>
                </a:lnTo>
                <a:lnTo>
                  <a:pt x="419" y="747"/>
                </a:lnTo>
                <a:lnTo>
                  <a:pt x="421" y="748"/>
                </a:lnTo>
                <a:lnTo>
                  <a:pt x="423" y="752"/>
                </a:lnTo>
                <a:lnTo>
                  <a:pt x="425" y="756"/>
                </a:lnTo>
                <a:lnTo>
                  <a:pt x="425" y="760"/>
                </a:lnTo>
                <a:lnTo>
                  <a:pt x="425" y="765"/>
                </a:lnTo>
                <a:lnTo>
                  <a:pt x="424" y="769"/>
                </a:lnTo>
                <a:lnTo>
                  <a:pt x="422" y="773"/>
                </a:lnTo>
                <a:lnTo>
                  <a:pt x="421" y="776"/>
                </a:lnTo>
                <a:lnTo>
                  <a:pt x="419" y="778"/>
                </a:lnTo>
                <a:lnTo>
                  <a:pt x="417" y="780"/>
                </a:lnTo>
                <a:lnTo>
                  <a:pt x="415" y="781"/>
                </a:lnTo>
                <a:lnTo>
                  <a:pt x="414" y="782"/>
                </a:lnTo>
                <a:lnTo>
                  <a:pt x="411" y="783"/>
                </a:lnTo>
                <a:lnTo>
                  <a:pt x="409" y="784"/>
                </a:lnTo>
                <a:lnTo>
                  <a:pt x="403" y="785"/>
                </a:lnTo>
                <a:close/>
                <a:moveTo>
                  <a:pt x="553" y="634"/>
                </a:moveTo>
                <a:lnTo>
                  <a:pt x="548" y="633"/>
                </a:lnTo>
                <a:lnTo>
                  <a:pt x="542" y="631"/>
                </a:lnTo>
                <a:lnTo>
                  <a:pt x="537" y="628"/>
                </a:lnTo>
                <a:lnTo>
                  <a:pt x="535" y="625"/>
                </a:lnTo>
                <a:lnTo>
                  <a:pt x="534" y="623"/>
                </a:lnTo>
                <a:lnTo>
                  <a:pt x="520" y="600"/>
                </a:lnTo>
                <a:lnTo>
                  <a:pt x="519" y="598"/>
                </a:lnTo>
                <a:lnTo>
                  <a:pt x="519" y="596"/>
                </a:lnTo>
                <a:lnTo>
                  <a:pt x="518" y="591"/>
                </a:lnTo>
                <a:lnTo>
                  <a:pt x="518" y="587"/>
                </a:lnTo>
                <a:lnTo>
                  <a:pt x="518" y="585"/>
                </a:lnTo>
                <a:lnTo>
                  <a:pt x="518" y="583"/>
                </a:lnTo>
                <a:lnTo>
                  <a:pt x="520" y="579"/>
                </a:lnTo>
                <a:lnTo>
                  <a:pt x="522" y="575"/>
                </a:lnTo>
                <a:lnTo>
                  <a:pt x="525" y="572"/>
                </a:lnTo>
                <a:lnTo>
                  <a:pt x="529" y="569"/>
                </a:lnTo>
                <a:lnTo>
                  <a:pt x="531" y="568"/>
                </a:lnTo>
                <a:lnTo>
                  <a:pt x="533" y="567"/>
                </a:lnTo>
                <a:lnTo>
                  <a:pt x="537" y="566"/>
                </a:lnTo>
                <a:lnTo>
                  <a:pt x="542" y="566"/>
                </a:lnTo>
                <a:lnTo>
                  <a:pt x="546" y="567"/>
                </a:lnTo>
                <a:lnTo>
                  <a:pt x="548" y="567"/>
                </a:lnTo>
                <a:lnTo>
                  <a:pt x="550" y="568"/>
                </a:lnTo>
                <a:lnTo>
                  <a:pt x="554" y="571"/>
                </a:lnTo>
                <a:lnTo>
                  <a:pt x="557" y="574"/>
                </a:lnTo>
                <a:lnTo>
                  <a:pt x="558" y="575"/>
                </a:lnTo>
                <a:lnTo>
                  <a:pt x="560" y="577"/>
                </a:lnTo>
                <a:lnTo>
                  <a:pt x="573" y="600"/>
                </a:lnTo>
                <a:lnTo>
                  <a:pt x="575" y="605"/>
                </a:lnTo>
                <a:lnTo>
                  <a:pt x="576" y="609"/>
                </a:lnTo>
                <a:lnTo>
                  <a:pt x="576" y="613"/>
                </a:lnTo>
                <a:lnTo>
                  <a:pt x="576" y="615"/>
                </a:lnTo>
                <a:lnTo>
                  <a:pt x="575" y="617"/>
                </a:lnTo>
                <a:lnTo>
                  <a:pt x="574" y="622"/>
                </a:lnTo>
                <a:lnTo>
                  <a:pt x="571" y="625"/>
                </a:lnTo>
                <a:lnTo>
                  <a:pt x="568" y="629"/>
                </a:lnTo>
                <a:lnTo>
                  <a:pt x="565" y="631"/>
                </a:lnTo>
                <a:lnTo>
                  <a:pt x="562" y="633"/>
                </a:lnTo>
                <a:lnTo>
                  <a:pt x="559" y="633"/>
                </a:lnTo>
                <a:lnTo>
                  <a:pt x="553" y="634"/>
                </a:lnTo>
                <a:close/>
                <a:moveTo>
                  <a:pt x="979" y="1370"/>
                </a:moveTo>
                <a:lnTo>
                  <a:pt x="973" y="1370"/>
                </a:lnTo>
                <a:lnTo>
                  <a:pt x="970" y="1369"/>
                </a:lnTo>
                <a:lnTo>
                  <a:pt x="968" y="1367"/>
                </a:lnTo>
                <a:lnTo>
                  <a:pt x="963" y="1364"/>
                </a:lnTo>
                <a:lnTo>
                  <a:pt x="961" y="1362"/>
                </a:lnTo>
                <a:lnTo>
                  <a:pt x="959" y="1359"/>
                </a:lnTo>
                <a:lnTo>
                  <a:pt x="946" y="1336"/>
                </a:lnTo>
                <a:lnTo>
                  <a:pt x="944" y="1332"/>
                </a:lnTo>
                <a:lnTo>
                  <a:pt x="943" y="1328"/>
                </a:lnTo>
                <a:lnTo>
                  <a:pt x="943" y="1323"/>
                </a:lnTo>
                <a:lnTo>
                  <a:pt x="943" y="1321"/>
                </a:lnTo>
                <a:lnTo>
                  <a:pt x="944" y="1319"/>
                </a:lnTo>
                <a:lnTo>
                  <a:pt x="944" y="1317"/>
                </a:lnTo>
                <a:lnTo>
                  <a:pt x="945" y="1315"/>
                </a:lnTo>
                <a:lnTo>
                  <a:pt x="947" y="1311"/>
                </a:lnTo>
                <a:lnTo>
                  <a:pt x="950" y="1308"/>
                </a:lnTo>
                <a:lnTo>
                  <a:pt x="954" y="1305"/>
                </a:lnTo>
                <a:lnTo>
                  <a:pt x="958" y="1303"/>
                </a:lnTo>
                <a:lnTo>
                  <a:pt x="963" y="1302"/>
                </a:lnTo>
                <a:lnTo>
                  <a:pt x="967" y="1302"/>
                </a:lnTo>
                <a:lnTo>
                  <a:pt x="971" y="1303"/>
                </a:lnTo>
                <a:lnTo>
                  <a:pt x="973" y="1304"/>
                </a:lnTo>
                <a:lnTo>
                  <a:pt x="975" y="1304"/>
                </a:lnTo>
                <a:lnTo>
                  <a:pt x="979" y="1307"/>
                </a:lnTo>
                <a:lnTo>
                  <a:pt x="982" y="1310"/>
                </a:lnTo>
                <a:lnTo>
                  <a:pt x="984" y="1311"/>
                </a:lnTo>
                <a:lnTo>
                  <a:pt x="985" y="1313"/>
                </a:lnTo>
                <a:lnTo>
                  <a:pt x="998" y="1336"/>
                </a:lnTo>
                <a:lnTo>
                  <a:pt x="1000" y="1341"/>
                </a:lnTo>
                <a:lnTo>
                  <a:pt x="1001" y="1345"/>
                </a:lnTo>
                <a:lnTo>
                  <a:pt x="1001" y="1349"/>
                </a:lnTo>
                <a:lnTo>
                  <a:pt x="1001" y="1351"/>
                </a:lnTo>
                <a:lnTo>
                  <a:pt x="1001" y="1354"/>
                </a:lnTo>
                <a:lnTo>
                  <a:pt x="1000" y="1356"/>
                </a:lnTo>
                <a:lnTo>
                  <a:pt x="999" y="1358"/>
                </a:lnTo>
                <a:lnTo>
                  <a:pt x="997" y="1361"/>
                </a:lnTo>
                <a:lnTo>
                  <a:pt x="994" y="1365"/>
                </a:lnTo>
                <a:lnTo>
                  <a:pt x="990" y="1367"/>
                </a:lnTo>
                <a:lnTo>
                  <a:pt x="985" y="1370"/>
                </a:lnTo>
                <a:lnTo>
                  <a:pt x="979" y="1370"/>
                </a:lnTo>
                <a:close/>
                <a:moveTo>
                  <a:pt x="380" y="1210"/>
                </a:moveTo>
                <a:lnTo>
                  <a:pt x="374" y="1209"/>
                </a:lnTo>
                <a:lnTo>
                  <a:pt x="371" y="1208"/>
                </a:lnTo>
                <a:lnTo>
                  <a:pt x="369" y="1207"/>
                </a:lnTo>
                <a:lnTo>
                  <a:pt x="364" y="1204"/>
                </a:lnTo>
                <a:lnTo>
                  <a:pt x="362" y="1201"/>
                </a:lnTo>
                <a:lnTo>
                  <a:pt x="360" y="1199"/>
                </a:lnTo>
                <a:lnTo>
                  <a:pt x="359" y="1197"/>
                </a:lnTo>
                <a:lnTo>
                  <a:pt x="358" y="1194"/>
                </a:lnTo>
                <a:lnTo>
                  <a:pt x="357" y="1190"/>
                </a:lnTo>
                <a:lnTo>
                  <a:pt x="357" y="1186"/>
                </a:lnTo>
                <a:lnTo>
                  <a:pt x="358" y="1184"/>
                </a:lnTo>
                <a:lnTo>
                  <a:pt x="358" y="1181"/>
                </a:lnTo>
                <a:lnTo>
                  <a:pt x="360" y="1177"/>
                </a:lnTo>
                <a:lnTo>
                  <a:pt x="362" y="1174"/>
                </a:lnTo>
                <a:lnTo>
                  <a:pt x="365" y="1170"/>
                </a:lnTo>
                <a:lnTo>
                  <a:pt x="369" y="1168"/>
                </a:lnTo>
                <a:lnTo>
                  <a:pt x="392" y="1155"/>
                </a:lnTo>
                <a:lnTo>
                  <a:pt x="394" y="1154"/>
                </a:lnTo>
                <a:lnTo>
                  <a:pt x="396" y="1153"/>
                </a:lnTo>
                <a:lnTo>
                  <a:pt x="400" y="1152"/>
                </a:lnTo>
                <a:lnTo>
                  <a:pt x="405" y="1152"/>
                </a:lnTo>
                <a:lnTo>
                  <a:pt x="409" y="1152"/>
                </a:lnTo>
                <a:lnTo>
                  <a:pt x="413" y="1154"/>
                </a:lnTo>
                <a:lnTo>
                  <a:pt x="417" y="1156"/>
                </a:lnTo>
                <a:lnTo>
                  <a:pt x="420" y="1159"/>
                </a:lnTo>
                <a:lnTo>
                  <a:pt x="423" y="1163"/>
                </a:lnTo>
                <a:lnTo>
                  <a:pt x="424" y="1165"/>
                </a:lnTo>
                <a:lnTo>
                  <a:pt x="424" y="1167"/>
                </a:lnTo>
                <a:lnTo>
                  <a:pt x="425" y="1172"/>
                </a:lnTo>
                <a:lnTo>
                  <a:pt x="425" y="1176"/>
                </a:lnTo>
                <a:lnTo>
                  <a:pt x="425" y="1178"/>
                </a:lnTo>
                <a:lnTo>
                  <a:pt x="425" y="1180"/>
                </a:lnTo>
                <a:lnTo>
                  <a:pt x="423" y="1184"/>
                </a:lnTo>
                <a:lnTo>
                  <a:pt x="421" y="1188"/>
                </a:lnTo>
                <a:lnTo>
                  <a:pt x="418" y="1191"/>
                </a:lnTo>
                <a:lnTo>
                  <a:pt x="414" y="1194"/>
                </a:lnTo>
                <a:lnTo>
                  <a:pt x="391" y="1207"/>
                </a:lnTo>
                <a:lnTo>
                  <a:pt x="388" y="1208"/>
                </a:lnTo>
                <a:lnTo>
                  <a:pt x="385" y="1209"/>
                </a:lnTo>
                <a:lnTo>
                  <a:pt x="380" y="1210"/>
                </a:lnTo>
                <a:close/>
                <a:moveTo>
                  <a:pt x="1116" y="785"/>
                </a:moveTo>
                <a:lnTo>
                  <a:pt x="1110" y="784"/>
                </a:lnTo>
                <a:lnTo>
                  <a:pt x="1107" y="783"/>
                </a:lnTo>
                <a:lnTo>
                  <a:pt x="1105" y="782"/>
                </a:lnTo>
                <a:lnTo>
                  <a:pt x="1100" y="778"/>
                </a:lnTo>
                <a:lnTo>
                  <a:pt x="1098" y="776"/>
                </a:lnTo>
                <a:lnTo>
                  <a:pt x="1096" y="773"/>
                </a:lnTo>
                <a:lnTo>
                  <a:pt x="1095" y="769"/>
                </a:lnTo>
                <a:lnTo>
                  <a:pt x="1094" y="765"/>
                </a:lnTo>
                <a:lnTo>
                  <a:pt x="1093" y="760"/>
                </a:lnTo>
                <a:lnTo>
                  <a:pt x="1094" y="758"/>
                </a:lnTo>
                <a:lnTo>
                  <a:pt x="1094" y="756"/>
                </a:lnTo>
                <a:lnTo>
                  <a:pt x="1095" y="754"/>
                </a:lnTo>
                <a:lnTo>
                  <a:pt x="1096" y="752"/>
                </a:lnTo>
                <a:lnTo>
                  <a:pt x="1098" y="748"/>
                </a:lnTo>
                <a:lnTo>
                  <a:pt x="1101" y="745"/>
                </a:lnTo>
                <a:lnTo>
                  <a:pt x="1105" y="742"/>
                </a:lnTo>
                <a:lnTo>
                  <a:pt x="1128" y="729"/>
                </a:lnTo>
                <a:lnTo>
                  <a:pt x="1132" y="727"/>
                </a:lnTo>
                <a:lnTo>
                  <a:pt x="1136" y="726"/>
                </a:lnTo>
                <a:lnTo>
                  <a:pt x="1140" y="726"/>
                </a:lnTo>
                <a:lnTo>
                  <a:pt x="1145" y="727"/>
                </a:lnTo>
                <a:lnTo>
                  <a:pt x="1149" y="728"/>
                </a:lnTo>
                <a:lnTo>
                  <a:pt x="1153" y="731"/>
                </a:lnTo>
                <a:lnTo>
                  <a:pt x="1156" y="734"/>
                </a:lnTo>
                <a:lnTo>
                  <a:pt x="1157" y="736"/>
                </a:lnTo>
                <a:lnTo>
                  <a:pt x="1159" y="737"/>
                </a:lnTo>
                <a:lnTo>
                  <a:pt x="1160" y="742"/>
                </a:lnTo>
                <a:lnTo>
                  <a:pt x="1161" y="746"/>
                </a:lnTo>
                <a:lnTo>
                  <a:pt x="1162" y="750"/>
                </a:lnTo>
                <a:lnTo>
                  <a:pt x="1161" y="753"/>
                </a:lnTo>
                <a:lnTo>
                  <a:pt x="1161" y="755"/>
                </a:lnTo>
                <a:lnTo>
                  <a:pt x="1159" y="759"/>
                </a:lnTo>
                <a:lnTo>
                  <a:pt x="1157" y="762"/>
                </a:lnTo>
                <a:lnTo>
                  <a:pt x="1154" y="766"/>
                </a:lnTo>
                <a:lnTo>
                  <a:pt x="1150" y="768"/>
                </a:lnTo>
                <a:lnTo>
                  <a:pt x="1127" y="782"/>
                </a:lnTo>
                <a:lnTo>
                  <a:pt x="1125" y="783"/>
                </a:lnTo>
                <a:lnTo>
                  <a:pt x="1122" y="784"/>
                </a:lnTo>
                <a:lnTo>
                  <a:pt x="1116" y="78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66" name="Oval 65"/>
          <p:cNvSpPr>
            <a:spLocks noChangeAspect="1"/>
          </p:cNvSpPr>
          <p:nvPr/>
        </p:nvSpPr>
        <p:spPr>
          <a:xfrm>
            <a:off x="5997525" y="2701491"/>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9" name="Oval 78"/>
          <p:cNvSpPr>
            <a:spLocks noChangeAspect="1"/>
          </p:cNvSpPr>
          <p:nvPr/>
        </p:nvSpPr>
        <p:spPr>
          <a:xfrm>
            <a:off x="6023992" y="2780928"/>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0" name="Oval 79"/>
          <p:cNvSpPr>
            <a:spLocks noChangeAspect="1"/>
          </p:cNvSpPr>
          <p:nvPr/>
        </p:nvSpPr>
        <p:spPr>
          <a:xfrm>
            <a:off x="4943872" y="2960960"/>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Date Placeholder 2"/>
          <p:cNvSpPr>
            <a:spLocks noGrp="1"/>
          </p:cNvSpPr>
          <p:nvPr>
            <p:ph type="dt" sz="half" idx="10"/>
          </p:nvPr>
        </p:nvSpPr>
        <p:spPr/>
        <p:txBody>
          <a:bodyPr/>
          <a:lstStyle/>
          <a:p>
            <a:fld id="{AAE93D07-DB9F-4D27-98DE-8B4B3995957A}" type="datetime3">
              <a:rPr lang="en-US" smtClean="0"/>
              <a:t>12 March 2018</a:t>
            </a:fld>
            <a:endParaRPr lang="en-US"/>
          </a:p>
        </p:txBody>
      </p:sp>
      <p:sp>
        <p:nvSpPr>
          <p:cNvPr id="4" name="Footer Placeholder 3"/>
          <p:cNvSpPr>
            <a:spLocks noGrp="1"/>
          </p:cNvSpPr>
          <p:nvPr>
            <p:ph type="ftr" sz="quarter" idx="11"/>
          </p:nvPr>
        </p:nvSpPr>
        <p:spPr/>
        <p:txBody>
          <a:bodyPr/>
          <a:lstStyle/>
          <a:p>
            <a:r>
              <a:rPr lang="en-US"/>
              <a:t>QT CONFIDENTIAL</a:t>
            </a:r>
          </a:p>
        </p:txBody>
      </p:sp>
    </p:spTree>
    <p:extLst>
      <p:ext uri="{BB962C8B-B14F-4D97-AF65-F5344CB8AC3E}">
        <p14:creationId xmlns:p14="http://schemas.microsoft.com/office/powerpoint/2010/main" val="1238135262"/>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60</a:t>
            </a:fld>
            <a:endParaRPr lang="en-US" dirty="0"/>
          </a:p>
        </p:txBody>
      </p:sp>
      <p:sp>
        <p:nvSpPr>
          <p:cNvPr id="6" name="Title 5"/>
          <p:cNvSpPr>
            <a:spLocks noGrp="1"/>
          </p:cNvSpPr>
          <p:nvPr>
            <p:ph type="title"/>
          </p:nvPr>
        </p:nvSpPr>
        <p:spPr/>
        <p:txBody>
          <a:bodyPr/>
          <a:lstStyle/>
          <a:p>
            <a:r>
              <a:rPr lang="en-US" dirty="0"/>
              <a:t>Providing Properties from </a:t>
            </a:r>
            <a:r>
              <a:rPr lang="en-US" dirty="0" err="1"/>
              <a:t>QObject</a:t>
            </a:r>
            <a:endParaRPr lang="en-US" dirty="0"/>
          </a:p>
        </p:txBody>
      </p:sp>
      <p:sp>
        <p:nvSpPr>
          <p:cNvPr id="7" name="Content Placeholder 1"/>
          <p:cNvSpPr txBox="1">
            <a:spLocks/>
          </p:cNvSpPr>
          <p:nvPr/>
        </p:nvSpPr>
        <p:spPr>
          <a:xfrm>
            <a:off x="551384" y="1844824"/>
            <a:ext cx="11089232" cy="3600400"/>
          </a:xfrm>
          <a:prstGeom prst="rect">
            <a:avLst/>
          </a:prstGeom>
          <a:solidFill>
            <a:schemeClr val="bg1">
              <a:lumMod val="95000"/>
            </a:schemeClr>
          </a:solidFill>
          <a:ln>
            <a:solidFill>
              <a:schemeClr val="accent1"/>
            </a:solidFill>
          </a:ln>
        </p:spPr>
        <p:txBody>
          <a:bodyPr vert="horz" lIns="91440" tIns="45720" rIns="91440" bIns="45720" rtlCol="0">
            <a:norm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lnSpc>
                <a:spcPct val="60000"/>
              </a:lnSpc>
              <a:spcBef>
                <a:spcPts val="300"/>
              </a:spcBef>
              <a:spcAft>
                <a:spcPts val="300"/>
              </a:spcAft>
              <a:buNone/>
            </a:pPr>
            <a:r>
              <a:rPr lang="en-US" sz="1500" dirty="0">
                <a:solidFill>
                  <a:srgbClr val="800080"/>
                </a:solidFill>
                <a:latin typeface="Courier New"/>
                <a:cs typeface="Courier New"/>
              </a:rPr>
              <a:t>Q_PROPERTY</a:t>
            </a:r>
            <a:r>
              <a:rPr lang="en-US" sz="1500" dirty="0">
                <a:latin typeface="Courier New"/>
                <a:cs typeface="Courier New"/>
              </a:rPr>
              <a:t>(</a:t>
            </a:r>
            <a:r>
              <a:rPr lang="en-US" sz="1500" dirty="0">
                <a:solidFill>
                  <a:srgbClr val="800080"/>
                </a:solidFill>
                <a:latin typeface="Courier New"/>
                <a:cs typeface="Courier New"/>
              </a:rPr>
              <a:t>Type </a:t>
            </a:r>
            <a:r>
              <a:rPr lang="en-US" sz="1500" dirty="0">
                <a:latin typeface="Courier New"/>
                <a:cs typeface="Courier New"/>
              </a:rPr>
              <a:t>name</a:t>
            </a:r>
          </a:p>
          <a:p>
            <a:pPr indent="0">
              <a:lnSpc>
                <a:spcPct val="60000"/>
              </a:lnSpc>
              <a:spcBef>
                <a:spcPts val="300"/>
              </a:spcBef>
              <a:spcAft>
                <a:spcPts val="300"/>
              </a:spcAft>
              <a:buNone/>
            </a:pPr>
            <a:r>
              <a:rPr lang="en-US" sz="1500" dirty="0">
                <a:latin typeface="Courier New"/>
                <a:cs typeface="Courier New"/>
              </a:rPr>
              <a:t>           (READ </a:t>
            </a:r>
            <a:r>
              <a:rPr lang="en-US" sz="1500" dirty="0" err="1">
                <a:solidFill>
                  <a:srgbClr val="800000"/>
                </a:solidFill>
                <a:latin typeface="Courier New"/>
                <a:cs typeface="Courier New"/>
              </a:rPr>
              <a:t>getFunction</a:t>
            </a:r>
            <a:r>
              <a:rPr lang="en-US" sz="1500" dirty="0">
                <a:solidFill>
                  <a:srgbClr val="800000"/>
                </a:solidFill>
                <a:latin typeface="Courier New"/>
                <a:cs typeface="Courier New"/>
              </a:rPr>
              <a:t> [ </a:t>
            </a:r>
            <a:r>
              <a:rPr lang="en-US" sz="1500" dirty="0">
                <a:latin typeface="Courier New"/>
                <a:cs typeface="Courier New"/>
              </a:rPr>
              <a:t>WRITE </a:t>
            </a:r>
            <a:r>
              <a:rPr lang="en-US" sz="1500" dirty="0" err="1">
                <a:solidFill>
                  <a:srgbClr val="800000"/>
                </a:solidFill>
                <a:latin typeface="Courier New"/>
                <a:cs typeface="Courier New"/>
              </a:rPr>
              <a:t>setFunction</a:t>
            </a:r>
            <a:r>
              <a:rPr lang="en-US" sz="1500" dirty="0">
                <a:solidFill>
                  <a:srgbClr val="800000"/>
                </a:solidFill>
                <a:latin typeface="Courier New"/>
                <a:cs typeface="Courier New"/>
              </a:rPr>
              <a:t> ] |</a:t>
            </a:r>
          </a:p>
          <a:p>
            <a:pPr indent="0">
              <a:lnSpc>
                <a:spcPct val="60000"/>
              </a:lnSpc>
              <a:spcBef>
                <a:spcPts val="300"/>
              </a:spcBef>
              <a:spcAft>
                <a:spcPts val="300"/>
              </a:spcAft>
              <a:buNone/>
            </a:pPr>
            <a:r>
              <a:rPr lang="en-US" sz="1500" dirty="0">
                <a:solidFill>
                  <a:srgbClr val="800000"/>
                </a:solidFill>
                <a:latin typeface="Courier New"/>
                <a:cs typeface="Courier New"/>
              </a:rPr>
              <a:t>           </a:t>
            </a:r>
            <a:r>
              <a:rPr lang="en-US" sz="1500" dirty="0">
                <a:latin typeface="Courier New"/>
                <a:cs typeface="Courier New"/>
              </a:rPr>
              <a:t>MEMBER</a:t>
            </a:r>
            <a:r>
              <a:rPr lang="en-US" sz="1500" dirty="0">
                <a:solidFill>
                  <a:srgbClr val="C0C0C0"/>
                </a:solidFill>
                <a:latin typeface="Courier New"/>
                <a:cs typeface="Courier New"/>
              </a:rPr>
              <a:t> </a:t>
            </a:r>
            <a:r>
              <a:rPr lang="en-US" sz="1500" dirty="0" err="1">
                <a:solidFill>
                  <a:srgbClr val="800000"/>
                </a:solidFill>
                <a:latin typeface="Courier New"/>
                <a:cs typeface="Courier New"/>
              </a:rPr>
              <a:t>memberVariable</a:t>
            </a:r>
            <a:r>
              <a:rPr lang="en-US" sz="1500" dirty="0">
                <a:solidFill>
                  <a:srgbClr val="C0C0C0"/>
                </a:solidFill>
                <a:latin typeface="Courier New"/>
                <a:cs typeface="Courier New"/>
              </a:rPr>
              <a:t> </a:t>
            </a:r>
            <a:r>
              <a:rPr lang="en-US" sz="1500" dirty="0">
                <a:solidFill>
                  <a:srgbClr val="800000"/>
                </a:solidFill>
                <a:latin typeface="Courier New"/>
                <a:cs typeface="Courier New"/>
              </a:rPr>
              <a:t>[( </a:t>
            </a:r>
            <a:r>
              <a:rPr lang="en-US" sz="1500" dirty="0">
                <a:latin typeface="Courier New"/>
                <a:cs typeface="Courier New"/>
              </a:rPr>
              <a:t>READ </a:t>
            </a:r>
            <a:r>
              <a:rPr lang="en-US" sz="1500" dirty="0" err="1">
                <a:solidFill>
                  <a:srgbClr val="800000"/>
                </a:solidFill>
                <a:latin typeface="Courier New"/>
                <a:cs typeface="Courier New"/>
              </a:rPr>
              <a:t>getFunction</a:t>
            </a:r>
            <a:r>
              <a:rPr lang="en-US" sz="1500" dirty="0">
                <a:solidFill>
                  <a:srgbClr val="800000"/>
                </a:solidFill>
                <a:latin typeface="Courier New"/>
                <a:cs typeface="Courier New"/>
              </a:rPr>
              <a:t> | </a:t>
            </a:r>
            <a:r>
              <a:rPr lang="en-US" sz="1500" dirty="0">
                <a:latin typeface="Courier New"/>
                <a:cs typeface="Courier New"/>
              </a:rPr>
              <a:t>WRITE </a:t>
            </a:r>
            <a:r>
              <a:rPr lang="en-US" sz="1500" dirty="0" err="1">
                <a:solidFill>
                  <a:srgbClr val="800000"/>
                </a:solidFill>
                <a:latin typeface="Courier New"/>
                <a:cs typeface="Courier New"/>
              </a:rPr>
              <a:t>setFunction</a:t>
            </a:r>
            <a:r>
              <a:rPr lang="en-US" sz="1500" dirty="0">
                <a:solidFill>
                  <a:srgbClr val="800000"/>
                </a:solidFill>
                <a:latin typeface="Courier New"/>
                <a:cs typeface="Courier New"/>
              </a:rPr>
              <a:t> )])</a:t>
            </a:r>
          </a:p>
          <a:p>
            <a:pPr indent="0">
              <a:lnSpc>
                <a:spcPct val="60000"/>
              </a:lnSpc>
              <a:spcBef>
                <a:spcPts val="300"/>
              </a:spcBef>
              <a:spcAft>
                <a:spcPts val="300"/>
              </a:spcAft>
              <a:buNone/>
            </a:pPr>
            <a:r>
              <a:rPr lang="en-US" sz="1500" dirty="0">
                <a:solidFill>
                  <a:srgbClr val="800000"/>
                </a:solidFill>
                <a:latin typeface="Courier New"/>
                <a:cs typeface="Courier New"/>
              </a:rPr>
              <a:t>           </a:t>
            </a:r>
            <a:r>
              <a:rPr lang="en-US" sz="1500" dirty="0">
                <a:latin typeface="Courier New"/>
                <a:cs typeface="Courier New"/>
              </a:rPr>
              <a:t>// MEMBER is straightforward mapping to a member variable</a:t>
            </a:r>
          </a:p>
          <a:p>
            <a:pPr indent="0">
              <a:lnSpc>
                <a:spcPct val="60000"/>
              </a:lnSpc>
              <a:spcBef>
                <a:spcPts val="300"/>
              </a:spcBef>
              <a:spcAft>
                <a:spcPts val="300"/>
              </a:spcAft>
              <a:buNone/>
            </a:pPr>
            <a:r>
              <a:rPr lang="en-US" sz="1500" dirty="0">
                <a:solidFill>
                  <a:srgbClr val="C0C0C0"/>
                </a:solidFill>
                <a:latin typeface="Courier New"/>
                <a:cs typeface="Courier New"/>
              </a:rPr>
              <a:t>           </a:t>
            </a:r>
            <a:r>
              <a:rPr lang="en-US" sz="1500" dirty="0">
                <a:latin typeface="Courier New"/>
                <a:cs typeface="Courier New"/>
              </a:rPr>
              <a:t>// If any processing is required, use READ / WRITE </a:t>
            </a:r>
            <a:endParaRPr lang="en-US" sz="1500" dirty="0">
              <a:solidFill>
                <a:srgbClr val="C0C0C0"/>
              </a:solidFill>
              <a:latin typeface="Courier New"/>
              <a:cs typeface="Courier New"/>
            </a:endParaRPr>
          </a:p>
          <a:p>
            <a:pPr indent="0">
              <a:lnSpc>
                <a:spcPct val="60000"/>
              </a:lnSpc>
              <a:spcBef>
                <a:spcPts val="300"/>
              </a:spcBef>
              <a:spcAft>
                <a:spcPts val="300"/>
              </a:spcAft>
              <a:buNone/>
            </a:pPr>
            <a:r>
              <a:rPr lang="en-US" sz="1500" dirty="0">
                <a:solidFill>
                  <a:srgbClr val="C0C0C0"/>
                </a:solidFill>
                <a:latin typeface="Courier New"/>
                <a:cs typeface="Courier New"/>
              </a:rPr>
              <a:t>           </a:t>
            </a:r>
            <a:r>
              <a:rPr lang="en-US" sz="1500" dirty="0">
                <a:latin typeface="Courier New"/>
                <a:cs typeface="Courier New"/>
              </a:rPr>
              <a:t>[ RESET </a:t>
            </a:r>
            <a:r>
              <a:rPr lang="en-US" sz="1500" dirty="0" err="1">
                <a:latin typeface="Courier New"/>
                <a:cs typeface="Courier New"/>
              </a:rPr>
              <a:t>resetFunction</a:t>
            </a:r>
            <a:r>
              <a:rPr lang="en-US" sz="1500" dirty="0">
                <a:latin typeface="Courier New"/>
                <a:cs typeface="Courier New"/>
              </a:rPr>
              <a:t> ] // Implemented, if reset is different from WRITE</a:t>
            </a:r>
          </a:p>
          <a:p>
            <a:pPr indent="0">
              <a:lnSpc>
                <a:spcPct val="60000"/>
              </a:lnSpc>
              <a:spcBef>
                <a:spcPts val="300"/>
              </a:spcBef>
              <a:spcAft>
                <a:spcPts val="300"/>
              </a:spcAft>
              <a:buNone/>
            </a:pPr>
            <a:r>
              <a:rPr lang="en-US" sz="1500" dirty="0">
                <a:latin typeface="Courier New"/>
                <a:cs typeface="Courier New"/>
              </a:rPr>
              <a:t>           [ NOTIFY </a:t>
            </a:r>
            <a:r>
              <a:rPr lang="en-US" sz="1500" dirty="0" err="1">
                <a:latin typeface="Courier New"/>
                <a:cs typeface="Courier New"/>
              </a:rPr>
              <a:t>notifySignal</a:t>
            </a:r>
            <a:r>
              <a:rPr lang="en-US" sz="1500" dirty="0">
                <a:latin typeface="Courier New"/>
                <a:cs typeface="Courier New"/>
              </a:rPr>
              <a:t> ] // Emitted, when the property value changes </a:t>
            </a:r>
          </a:p>
          <a:p>
            <a:pPr indent="0">
              <a:lnSpc>
                <a:spcPct val="60000"/>
              </a:lnSpc>
              <a:spcBef>
                <a:spcPts val="300"/>
              </a:spcBef>
              <a:spcAft>
                <a:spcPts val="300"/>
              </a:spcAft>
              <a:buNone/>
            </a:pPr>
            <a:r>
              <a:rPr lang="en-US" sz="1500" dirty="0">
                <a:latin typeface="Courier New"/>
                <a:cs typeface="Courier New"/>
              </a:rPr>
              <a:t>           [ REVISION </a:t>
            </a:r>
            <a:r>
              <a:rPr lang="en-US" sz="1500" dirty="0" err="1">
                <a:latin typeface="Courier New"/>
                <a:cs typeface="Courier New"/>
              </a:rPr>
              <a:t>int</a:t>
            </a:r>
            <a:r>
              <a:rPr lang="en-US" sz="1500" dirty="0">
                <a:latin typeface="Courier New"/>
                <a:cs typeface="Courier New"/>
              </a:rPr>
              <a:t> ]        // Used often in QML to define API revision </a:t>
            </a:r>
          </a:p>
          <a:p>
            <a:pPr indent="0">
              <a:lnSpc>
                <a:spcPct val="60000"/>
              </a:lnSpc>
              <a:spcBef>
                <a:spcPts val="300"/>
              </a:spcBef>
              <a:spcAft>
                <a:spcPts val="300"/>
              </a:spcAft>
              <a:buNone/>
            </a:pPr>
            <a:r>
              <a:rPr lang="en-US" sz="1500" dirty="0">
                <a:latin typeface="Courier New"/>
                <a:cs typeface="Courier New"/>
              </a:rPr>
              <a:t>           [ DESIGNABLE </a:t>
            </a:r>
            <a:r>
              <a:rPr lang="en-US" sz="1500" dirty="0" err="1">
                <a:latin typeface="Courier New"/>
                <a:cs typeface="Courier New"/>
              </a:rPr>
              <a:t>bool</a:t>
            </a:r>
            <a:r>
              <a:rPr lang="en-US" sz="1500" dirty="0">
                <a:latin typeface="Courier New"/>
                <a:cs typeface="Courier New"/>
              </a:rPr>
              <a:t> ]     // Property accessible in Qt Designer </a:t>
            </a:r>
          </a:p>
          <a:p>
            <a:pPr indent="0">
              <a:lnSpc>
                <a:spcPct val="60000"/>
              </a:lnSpc>
              <a:spcBef>
                <a:spcPts val="300"/>
              </a:spcBef>
              <a:spcAft>
                <a:spcPts val="300"/>
              </a:spcAft>
              <a:buNone/>
            </a:pPr>
            <a:r>
              <a:rPr lang="en-US" sz="1500" dirty="0">
                <a:latin typeface="Courier New"/>
                <a:cs typeface="Courier New"/>
              </a:rPr>
              <a:t>           [ SCRIPTABLE </a:t>
            </a:r>
            <a:r>
              <a:rPr lang="en-US" sz="1500" dirty="0" err="1">
                <a:latin typeface="Courier New"/>
                <a:cs typeface="Courier New"/>
              </a:rPr>
              <a:t>bool</a:t>
            </a:r>
            <a:r>
              <a:rPr lang="en-US" sz="1500" dirty="0">
                <a:latin typeface="Courier New"/>
                <a:cs typeface="Courier New"/>
              </a:rPr>
              <a:t> ]      // Property accessible in Qt Script </a:t>
            </a:r>
          </a:p>
          <a:p>
            <a:pPr indent="0">
              <a:lnSpc>
                <a:spcPct val="60000"/>
              </a:lnSpc>
              <a:spcBef>
                <a:spcPts val="300"/>
              </a:spcBef>
              <a:spcAft>
                <a:spcPts val="300"/>
              </a:spcAft>
              <a:buNone/>
            </a:pPr>
            <a:r>
              <a:rPr lang="en-US" sz="1500" dirty="0">
                <a:latin typeface="Courier New"/>
                <a:cs typeface="Courier New"/>
              </a:rPr>
              <a:t>           [ STORED </a:t>
            </a:r>
            <a:r>
              <a:rPr lang="en-US" sz="1500" dirty="0" err="1">
                <a:latin typeface="Courier New"/>
                <a:cs typeface="Courier New"/>
              </a:rPr>
              <a:t>bool</a:t>
            </a:r>
            <a:r>
              <a:rPr lang="en-US" sz="1500" dirty="0">
                <a:latin typeface="Courier New"/>
                <a:cs typeface="Courier New"/>
              </a:rPr>
              <a:t> ]         // False, if property not stored by object</a:t>
            </a:r>
          </a:p>
          <a:p>
            <a:pPr indent="0">
              <a:lnSpc>
                <a:spcPct val="60000"/>
              </a:lnSpc>
              <a:spcBef>
                <a:spcPts val="300"/>
              </a:spcBef>
              <a:spcAft>
                <a:spcPts val="300"/>
              </a:spcAft>
              <a:buNone/>
            </a:pPr>
            <a:r>
              <a:rPr lang="en-US" sz="1500" dirty="0">
                <a:latin typeface="Courier New"/>
                <a:cs typeface="Courier New"/>
              </a:rPr>
              <a:t>           [ USER </a:t>
            </a:r>
            <a:r>
              <a:rPr lang="en-US" sz="1500" dirty="0" err="1">
                <a:latin typeface="Courier New"/>
                <a:cs typeface="Courier New"/>
              </a:rPr>
              <a:t>bool</a:t>
            </a:r>
            <a:r>
              <a:rPr lang="en-US" sz="1500" dirty="0">
                <a:latin typeface="Courier New"/>
                <a:cs typeface="Courier New"/>
              </a:rPr>
              <a:t> ]           // One essential property can be marked USER</a:t>
            </a:r>
          </a:p>
          <a:p>
            <a:pPr indent="0">
              <a:lnSpc>
                <a:spcPct val="60000"/>
              </a:lnSpc>
              <a:spcBef>
                <a:spcPts val="300"/>
              </a:spcBef>
              <a:spcAft>
                <a:spcPts val="300"/>
              </a:spcAft>
              <a:buNone/>
            </a:pPr>
            <a:r>
              <a:rPr lang="en-US" sz="1500" dirty="0">
                <a:latin typeface="Courier New"/>
                <a:cs typeface="Courier New"/>
              </a:rPr>
              <a:t>           [ CONSTANT ]            // Constant property, no WRITE or NOTIFY</a:t>
            </a:r>
          </a:p>
          <a:p>
            <a:pPr indent="0">
              <a:lnSpc>
                <a:spcPct val="60000"/>
              </a:lnSpc>
              <a:spcBef>
                <a:spcPts val="300"/>
              </a:spcBef>
              <a:spcAft>
                <a:spcPts val="300"/>
              </a:spcAft>
              <a:buNone/>
            </a:pPr>
            <a:r>
              <a:rPr lang="en-US" sz="1500" dirty="0">
                <a:latin typeface="Courier New"/>
                <a:cs typeface="Courier New"/>
              </a:rPr>
              <a:t>           [ FINAL ]               // Property not overridden in subclasses </a:t>
            </a:r>
          </a:p>
          <a:p>
            <a:pPr indent="0">
              <a:lnSpc>
                <a:spcPct val="60000"/>
              </a:lnSpc>
              <a:spcBef>
                <a:spcPts val="300"/>
              </a:spcBef>
              <a:spcAft>
                <a:spcPts val="300"/>
              </a:spcAft>
              <a:buNone/>
            </a:pPr>
            <a:r>
              <a:rPr lang="en-US" sz="1500" dirty="0">
                <a:latin typeface="Courier New"/>
                <a:cs typeface="Courier New"/>
              </a:rPr>
              <a:t> </a:t>
            </a:r>
          </a:p>
        </p:txBody>
      </p:sp>
      <p:sp>
        <p:nvSpPr>
          <p:cNvPr id="9" name="Footer Placeholder 3">
            <a:extLst>
              <a:ext uri="{FF2B5EF4-FFF2-40B4-BE49-F238E27FC236}">
                <a16:creationId xmlns:a16="http://schemas.microsoft.com/office/drawing/2014/main" id="{458F610E-DC41-5049-8078-3E6CBC5E1C7F}"/>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583526505"/>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8" name="Slide Number Placeholder 3"/>
          <p:cNvSpPr>
            <a:spLocks noGrp="1"/>
          </p:cNvSpPr>
          <p:nvPr>
            <p:ph type="sldNum" sz="quarter" idx="12"/>
          </p:nvPr>
        </p:nvSpPr>
        <p:spPr/>
        <p:txBody>
          <a:bodyPr/>
          <a:lstStyle/>
          <a:p>
            <a:fld id="{ABA6B483-D54A-6F4C-ABB1-789E9E7B1B73}" type="slidenum">
              <a:rPr lang="en-US" smtClean="0"/>
              <a:pPr/>
              <a:t>61</a:t>
            </a:fld>
            <a:endParaRPr lang="en-US" dirty="0"/>
          </a:p>
        </p:txBody>
      </p:sp>
      <p:sp>
        <p:nvSpPr>
          <p:cNvPr id="3" name="Title 2"/>
          <p:cNvSpPr>
            <a:spLocks noGrp="1"/>
          </p:cNvSpPr>
          <p:nvPr>
            <p:ph type="title"/>
          </p:nvPr>
        </p:nvSpPr>
        <p:spPr/>
        <p:txBody>
          <a:bodyPr/>
          <a:lstStyle/>
          <a:p>
            <a:r>
              <a:rPr lang="en-US" dirty="0" err="1"/>
              <a:t>Qt</a:t>
            </a:r>
            <a:r>
              <a:rPr lang="en-US" dirty="0"/>
              <a:t> Property System</a:t>
            </a:r>
          </a:p>
        </p:txBody>
      </p:sp>
      <p:sp>
        <p:nvSpPr>
          <p:cNvPr id="5" name="Content Placeholder 2"/>
          <p:cNvSpPr txBox="1">
            <a:spLocks/>
          </p:cNvSpPr>
          <p:nvPr/>
        </p:nvSpPr>
        <p:spPr>
          <a:xfrm>
            <a:off x="816789" y="1411715"/>
            <a:ext cx="10462438" cy="4522920"/>
          </a:xfrm>
          <a:prstGeom prst="rect">
            <a:avLst/>
          </a:prstGeom>
          <a:solidFill>
            <a:schemeClr val="bg1">
              <a:lumMod val="95000"/>
            </a:schemeClr>
          </a:solidFill>
          <a:ln>
            <a:solidFill>
              <a:schemeClr val="accent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80800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r>
              <a:rPr lang="en-US" sz="1600" dirty="0">
                <a:latin typeface="Courier New"/>
                <a:cs typeface="Courier New"/>
              </a:rPr>
              <a:t>class</a:t>
            </a:r>
            <a:r>
              <a:rPr lang="en-US" sz="1600" dirty="0">
                <a:solidFill>
                  <a:srgbClr val="C0C0C0"/>
                </a:solidFill>
                <a:latin typeface="Courier New"/>
                <a:cs typeface="Courier New"/>
              </a:rPr>
              <a:t> </a:t>
            </a:r>
            <a:r>
              <a:rPr lang="en-US" sz="1600" dirty="0" err="1">
                <a:solidFill>
                  <a:srgbClr val="800080"/>
                </a:solidFill>
                <a:latin typeface="Courier New"/>
                <a:cs typeface="Courier New"/>
              </a:rPr>
              <a:t>ExampleQtObject</a:t>
            </a:r>
            <a:r>
              <a:rPr lang="en-US" sz="1600" dirty="0">
                <a:solidFill>
                  <a:srgbClr val="C0C0C0"/>
                </a:solidFill>
                <a:latin typeface="Courier New"/>
                <a:cs typeface="Courier New"/>
              </a:rPr>
              <a:t> </a:t>
            </a:r>
            <a:r>
              <a:rPr lang="en-US" sz="1600" dirty="0">
                <a:latin typeface="Courier New"/>
                <a:cs typeface="Courier New"/>
              </a:rPr>
              <a:t>:</a:t>
            </a:r>
            <a:r>
              <a:rPr lang="en-US" sz="1600" dirty="0">
                <a:solidFill>
                  <a:srgbClr val="C0C0C0"/>
                </a:solidFill>
                <a:latin typeface="Courier New"/>
                <a:cs typeface="Courier New"/>
              </a:rPr>
              <a:t> </a:t>
            </a:r>
            <a:r>
              <a:rPr lang="en-US" sz="1600" dirty="0">
                <a:latin typeface="Courier New"/>
                <a:cs typeface="Courier New"/>
              </a:rPr>
              <a:t>public</a:t>
            </a:r>
            <a:r>
              <a:rPr lang="en-US" sz="1600" dirty="0">
                <a:solidFill>
                  <a:srgbClr val="C0C0C0"/>
                </a:solidFill>
                <a:latin typeface="Courier New"/>
                <a:cs typeface="Courier New"/>
              </a:rPr>
              <a:t> </a:t>
            </a:r>
            <a:r>
              <a:rPr lang="en-US" sz="1600" dirty="0" err="1">
                <a:solidFill>
                  <a:srgbClr val="800080"/>
                </a:solidFill>
                <a:latin typeface="Courier New"/>
                <a:cs typeface="Courier New"/>
              </a:rPr>
              <a:t>QObject</a:t>
            </a:r>
            <a:r>
              <a:rPr lang="en-US" sz="1600" dirty="0">
                <a:latin typeface="Courier New"/>
                <a:cs typeface="Courier New"/>
              </a:rPr>
              <a:t> </a:t>
            </a:r>
          </a:p>
          <a:p>
            <a:r>
              <a:rPr lang="en-US" sz="1600" dirty="0">
                <a:latin typeface="Courier New"/>
                <a:cs typeface="Courier New"/>
              </a:rPr>
              <a:t>{ </a:t>
            </a:r>
          </a:p>
          <a:p>
            <a:r>
              <a:rPr lang="en-US" sz="1600" dirty="0">
                <a:solidFill>
                  <a:srgbClr val="000080"/>
                </a:solidFill>
                <a:latin typeface="Courier New"/>
                <a:cs typeface="Courier New"/>
              </a:rPr>
              <a:t>    Q_OBJECT</a:t>
            </a:r>
            <a:r>
              <a:rPr lang="en-US" sz="1600" dirty="0">
                <a:latin typeface="Courier New"/>
                <a:cs typeface="Courier New"/>
              </a:rPr>
              <a:t> </a:t>
            </a:r>
          </a:p>
          <a:p>
            <a:r>
              <a:rPr lang="en-US" sz="1600" dirty="0">
                <a:solidFill>
                  <a:srgbClr val="800080"/>
                </a:solidFill>
                <a:latin typeface="Courier New"/>
                <a:cs typeface="Courier New"/>
              </a:rPr>
              <a:t>    Q_PROPERTY</a:t>
            </a:r>
            <a:r>
              <a:rPr lang="en-US" sz="1600" dirty="0">
                <a:latin typeface="Courier New"/>
                <a:cs typeface="Courier New"/>
              </a:rPr>
              <a:t>(</a:t>
            </a:r>
            <a:r>
              <a:rPr lang="en-US" sz="1600" dirty="0">
                <a:solidFill>
                  <a:srgbClr val="800080"/>
                </a:solidFill>
                <a:latin typeface="Courier New"/>
                <a:cs typeface="Courier New"/>
              </a:rPr>
              <a:t>Employee</a:t>
            </a:r>
            <a:r>
              <a:rPr lang="en-US" sz="1600" dirty="0">
                <a:solidFill>
                  <a:srgbClr val="C0C0C0"/>
                </a:solidFill>
                <a:latin typeface="Courier New"/>
                <a:cs typeface="Courier New"/>
              </a:rPr>
              <a:t> </a:t>
            </a:r>
            <a:r>
              <a:rPr lang="en-US" sz="1600" dirty="0">
                <a:latin typeface="Courier New"/>
                <a:cs typeface="Courier New"/>
              </a:rPr>
              <a:t>employee</a:t>
            </a:r>
            <a:r>
              <a:rPr lang="en-US" sz="1600" dirty="0">
                <a:solidFill>
                  <a:srgbClr val="C0C0C0"/>
                </a:solidFill>
                <a:latin typeface="Courier New"/>
                <a:cs typeface="Courier New"/>
              </a:rPr>
              <a:t> </a:t>
            </a:r>
            <a:r>
              <a:rPr lang="en-US" sz="1600" dirty="0">
                <a:latin typeface="Courier New"/>
                <a:cs typeface="Courier New"/>
              </a:rPr>
              <a:t>MEMBER</a:t>
            </a:r>
            <a:r>
              <a:rPr lang="en-US" sz="1600" dirty="0">
                <a:solidFill>
                  <a:srgbClr val="C0C0C0"/>
                </a:solidFill>
                <a:latin typeface="Courier New"/>
                <a:cs typeface="Courier New"/>
              </a:rPr>
              <a:t> </a:t>
            </a:r>
            <a:r>
              <a:rPr lang="en-US" sz="1600" dirty="0" err="1">
                <a:solidFill>
                  <a:srgbClr val="800000"/>
                </a:solidFill>
                <a:latin typeface="Courier New"/>
                <a:cs typeface="Courier New"/>
              </a:rPr>
              <a:t>m_employee</a:t>
            </a:r>
            <a:r>
              <a:rPr lang="en-US" sz="1600" dirty="0">
                <a:solidFill>
                  <a:srgbClr val="C0C0C0"/>
                </a:solidFill>
                <a:latin typeface="Courier New"/>
                <a:cs typeface="Courier New"/>
              </a:rPr>
              <a:t> </a:t>
            </a:r>
            <a:r>
              <a:rPr lang="en-US" sz="1600" dirty="0">
                <a:latin typeface="Courier New"/>
                <a:cs typeface="Courier New"/>
              </a:rPr>
              <a:t>NOTIFY</a:t>
            </a:r>
            <a:r>
              <a:rPr lang="en-US" sz="1600" dirty="0">
                <a:solidFill>
                  <a:srgbClr val="C0C0C0"/>
                </a:solidFill>
                <a:latin typeface="Courier New"/>
                <a:cs typeface="Courier New"/>
              </a:rPr>
              <a:t> </a:t>
            </a:r>
            <a:r>
              <a:rPr lang="en-US" sz="1600" dirty="0" err="1">
                <a:latin typeface="Courier New"/>
                <a:cs typeface="Courier New"/>
              </a:rPr>
              <a:t>employeeChanged</a:t>
            </a:r>
            <a:r>
              <a:rPr lang="en-US" sz="1600" dirty="0">
                <a:latin typeface="Courier New"/>
                <a:cs typeface="Courier New"/>
              </a:rPr>
              <a:t>) </a:t>
            </a:r>
          </a:p>
          <a:p>
            <a:r>
              <a:rPr lang="en-US" sz="1600" dirty="0">
                <a:solidFill>
                  <a:srgbClr val="800080"/>
                </a:solidFill>
                <a:latin typeface="Courier New"/>
                <a:cs typeface="Courier New"/>
              </a:rPr>
              <a:t>    Q_PROPERTY</a:t>
            </a:r>
            <a:r>
              <a:rPr lang="en-US" sz="1600" dirty="0">
                <a:latin typeface="Courier New"/>
                <a:cs typeface="Courier New"/>
              </a:rPr>
              <a:t>(</a:t>
            </a:r>
            <a:r>
              <a:rPr lang="en-US" sz="1600" dirty="0" err="1">
                <a:solidFill>
                  <a:srgbClr val="800080"/>
                </a:solidFill>
                <a:latin typeface="Courier New"/>
                <a:cs typeface="Courier New"/>
              </a:rPr>
              <a:t>AQtObject</a:t>
            </a:r>
            <a:r>
              <a:rPr lang="en-US" sz="1600" dirty="0">
                <a:solidFill>
                  <a:srgbClr val="C0C0C0"/>
                </a:solidFill>
                <a:latin typeface="Courier New"/>
                <a:cs typeface="Courier New"/>
              </a:rPr>
              <a:t> </a:t>
            </a:r>
            <a:r>
              <a:rPr lang="en-US" sz="1600" dirty="0">
                <a:latin typeface="Courier New"/>
                <a:cs typeface="Courier New"/>
              </a:rPr>
              <a:t>*</a:t>
            </a:r>
            <a:r>
              <a:rPr lang="en-US" sz="1600" dirty="0" err="1">
                <a:latin typeface="Courier New"/>
                <a:cs typeface="Courier New"/>
              </a:rPr>
              <a:t>objectProperty</a:t>
            </a:r>
            <a:r>
              <a:rPr lang="en-US" sz="1600" dirty="0">
                <a:latin typeface="Courier New"/>
                <a:cs typeface="Courier New"/>
              </a:rPr>
              <a:t> MEMBER</a:t>
            </a:r>
            <a:r>
              <a:rPr lang="en-US" sz="1600" dirty="0">
                <a:solidFill>
                  <a:srgbClr val="C0C0C0"/>
                </a:solidFill>
                <a:latin typeface="Courier New"/>
                <a:cs typeface="Courier New"/>
              </a:rPr>
              <a:t> </a:t>
            </a:r>
            <a:r>
              <a:rPr lang="en-US" sz="1600" dirty="0" err="1">
                <a:solidFill>
                  <a:srgbClr val="800000"/>
                </a:solidFill>
                <a:latin typeface="Courier New"/>
                <a:cs typeface="Courier New"/>
              </a:rPr>
              <a:t>m_object</a:t>
            </a:r>
            <a:r>
              <a:rPr lang="en-US" sz="1600" dirty="0">
                <a:solidFill>
                  <a:srgbClr val="C0C0C0"/>
                </a:solidFill>
                <a:latin typeface="Courier New"/>
                <a:cs typeface="Courier New"/>
              </a:rPr>
              <a:t> </a:t>
            </a:r>
            <a:r>
              <a:rPr lang="en-US" sz="1600" dirty="0">
                <a:latin typeface="Courier New"/>
                <a:cs typeface="Courier New"/>
              </a:rPr>
              <a:t>NOTIFY</a:t>
            </a:r>
            <a:r>
              <a:rPr lang="en-US" sz="1600" dirty="0">
                <a:solidFill>
                  <a:srgbClr val="C0C0C0"/>
                </a:solidFill>
                <a:latin typeface="Courier New"/>
                <a:cs typeface="Courier New"/>
              </a:rPr>
              <a:t> </a:t>
            </a:r>
          </a:p>
          <a:p>
            <a:r>
              <a:rPr lang="en-US" sz="1600" dirty="0">
                <a:solidFill>
                  <a:srgbClr val="C0C0C0"/>
                </a:solidFill>
                <a:latin typeface="Courier New"/>
                <a:cs typeface="Courier New"/>
              </a:rPr>
              <a:t>                         </a:t>
            </a:r>
            <a:r>
              <a:rPr lang="en-US" sz="1600" dirty="0" err="1">
                <a:latin typeface="Courier New"/>
                <a:cs typeface="Courier New"/>
              </a:rPr>
              <a:t>objectPropertyChanged</a:t>
            </a:r>
            <a:r>
              <a:rPr lang="en-US" sz="1600" dirty="0">
                <a:latin typeface="Courier New"/>
                <a:cs typeface="Courier New"/>
              </a:rPr>
              <a:t>) </a:t>
            </a:r>
          </a:p>
          <a:p>
            <a:r>
              <a:rPr lang="en-US" sz="1600" dirty="0">
                <a:latin typeface="Courier New"/>
                <a:cs typeface="Courier New"/>
              </a:rPr>
              <a:t>public: </a:t>
            </a:r>
          </a:p>
          <a:p>
            <a:r>
              <a:rPr lang="en-US" sz="1600" dirty="0">
                <a:latin typeface="Courier New"/>
                <a:cs typeface="Courier New"/>
              </a:rPr>
              <a:t>    explicit</a:t>
            </a:r>
            <a:r>
              <a:rPr lang="en-US" sz="1600" dirty="0">
                <a:solidFill>
                  <a:srgbClr val="C0C0C0"/>
                </a:solidFill>
                <a:latin typeface="Courier New"/>
                <a:cs typeface="Courier New"/>
              </a:rPr>
              <a:t> </a:t>
            </a:r>
            <a:r>
              <a:rPr lang="en-US" sz="1600" dirty="0" err="1">
                <a:solidFill>
                  <a:srgbClr val="800080"/>
                </a:solidFill>
                <a:latin typeface="Courier New"/>
                <a:cs typeface="Courier New"/>
              </a:rPr>
              <a:t>ExampleQtObject</a:t>
            </a:r>
            <a:r>
              <a:rPr lang="en-US" sz="1600" dirty="0">
                <a:latin typeface="Courier New"/>
                <a:cs typeface="Courier New"/>
              </a:rPr>
              <a:t>(</a:t>
            </a:r>
            <a:r>
              <a:rPr lang="en-US" sz="1600" dirty="0" err="1">
                <a:solidFill>
                  <a:srgbClr val="800080"/>
                </a:solidFill>
                <a:latin typeface="Courier New"/>
                <a:cs typeface="Courier New"/>
              </a:rPr>
              <a:t>QObject</a:t>
            </a:r>
            <a:r>
              <a:rPr lang="en-US" sz="1600" dirty="0">
                <a:solidFill>
                  <a:srgbClr val="C0C0C0"/>
                </a:solidFill>
                <a:latin typeface="Courier New"/>
                <a:cs typeface="Courier New"/>
              </a:rPr>
              <a:t> </a:t>
            </a:r>
            <a:r>
              <a:rPr lang="en-US" sz="1600" dirty="0">
                <a:latin typeface="Courier New"/>
                <a:cs typeface="Courier New"/>
              </a:rPr>
              <a:t>*parent</a:t>
            </a:r>
            <a:r>
              <a:rPr lang="en-US" sz="1600" dirty="0">
                <a:solidFill>
                  <a:srgbClr val="C0C0C0"/>
                </a:solidFill>
                <a:latin typeface="Courier New"/>
                <a:cs typeface="Courier New"/>
              </a:rPr>
              <a:t> </a:t>
            </a:r>
            <a:r>
              <a:rPr lang="en-US" sz="1600" dirty="0">
                <a:latin typeface="Courier New"/>
                <a:cs typeface="Courier New"/>
              </a:rPr>
              <a:t>=</a:t>
            </a:r>
            <a:r>
              <a:rPr lang="en-US" sz="1600" dirty="0">
                <a:solidFill>
                  <a:srgbClr val="C0C0C0"/>
                </a:solidFill>
                <a:latin typeface="Courier New"/>
                <a:cs typeface="Courier New"/>
              </a:rPr>
              <a:t> </a:t>
            </a:r>
            <a:r>
              <a:rPr lang="en-US" sz="1600" dirty="0">
                <a:solidFill>
                  <a:srgbClr val="000080"/>
                </a:solidFill>
                <a:latin typeface="Courier New"/>
                <a:cs typeface="Courier New"/>
              </a:rPr>
              <a:t>0</a:t>
            </a:r>
            <a:r>
              <a:rPr lang="en-US" sz="1600" dirty="0">
                <a:latin typeface="Courier New"/>
                <a:cs typeface="Courier New"/>
              </a:rPr>
              <a:t>); </a:t>
            </a:r>
            <a:br>
              <a:rPr lang="en-US" sz="1600" dirty="0">
                <a:latin typeface="Courier New"/>
                <a:cs typeface="Courier New"/>
              </a:rPr>
            </a:br>
            <a:endParaRPr lang="en-US" sz="1600" dirty="0">
              <a:latin typeface="Courier New"/>
              <a:cs typeface="Courier New"/>
            </a:endParaRPr>
          </a:p>
          <a:p>
            <a:r>
              <a:rPr lang="en-US" sz="1600" dirty="0">
                <a:solidFill>
                  <a:srgbClr val="800000"/>
                </a:solidFill>
                <a:latin typeface="Courier New"/>
                <a:cs typeface="Courier New"/>
              </a:rPr>
              <a:t>Q_SIGNALS</a:t>
            </a:r>
            <a:r>
              <a:rPr lang="en-US" sz="1600" dirty="0">
                <a:latin typeface="Courier New"/>
                <a:cs typeface="Courier New"/>
              </a:rPr>
              <a:t>: </a:t>
            </a:r>
          </a:p>
          <a:p>
            <a:r>
              <a:rPr lang="en-US" sz="1600" dirty="0">
                <a:latin typeface="Courier New"/>
                <a:cs typeface="Courier New"/>
              </a:rPr>
              <a:t>    void</a:t>
            </a:r>
            <a:r>
              <a:rPr lang="en-US" sz="1600" dirty="0">
                <a:solidFill>
                  <a:srgbClr val="C0C0C0"/>
                </a:solidFill>
                <a:latin typeface="Courier New"/>
                <a:cs typeface="Courier New"/>
              </a:rPr>
              <a:t> </a:t>
            </a:r>
            <a:r>
              <a:rPr lang="en-US" sz="1600" dirty="0" err="1">
                <a:latin typeface="Courier New"/>
                <a:cs typeface="Courier New"/>
              </a:rPr>
              <a:t>employeeChanged</a:t>
            </a:r>
            <a:r>
              <a:rPr lang="en-US" sz="1600" dirty="0">
                <a:latin typeface="Courier New"/>
                <a:cs typeface="Courier New"/>
              </a:rPr>
              <a:t>(); </a:t>
            </a:r>
            <a:br>
              <a:rPr lang="en-US" sz="1600" dirty="0">
                <a:latin typeface="Courier New"/>
                <a:cs typeface="Courier New"/>
              </a:rPr>
            </a:br>
            <a:r>
              <a:rPr lang="en-US" sz="1600" dirty="0">
                <a:latin typeface="Courier New"/>
                <a:cs typeface="Courier New"/>
              </a:rPr>
              <a:t>    void</a:t>
            </a:r>
            <a:r>
              <a:rPr lang="en-US" sz="1600" dirty="0">
                <a:solidFill>
                  <a:srgbClr val="C0C0C0"/>
                </a:solidFill>
                <a:latin typeface="Courier New"/>
                <a:cs typeface="Courier New"/>
              </a:rPr>
              <a:t> </a:t>
            </a:r>
            <a:r>
              <a:rPr lang="en-US" sz="1600" dirty="0" err="1">
                <a:latin typeface="Courier New"/>
                <a:cs typeface="Courier New"/>
              </a:rPr>
              <a:t>objectPropertyChanged</a:t>
            </a:r>
            <a:r>
              <a:rPr lang="en-US" sz="1600" dirty="0">
                <a:latin typeface="Courier New"/>
                <a:cs typeface="Courier New"/>
              </a:rPr>
              <a:t> (); </a:t>
            </a:r>
          </a:p>
          <a:p>
            <a:endParaRPr lang="en-US" sz="1600" dirty="0">
              <a:latin typeface="Courier New"/>
              <a:cs typeface="Courier New"/>
            </a:endParaRPr>
          </a:p>
          <a:p>
            <a:r>
              <a:rPr lang="en-US" sz="1600" dirty="0">
                <a:latin typeface="Courier New"/>
                <a:cs typeface="Courier New"/>
              </a:rPr>
              <a:t>private: </a:t>
            </a:r>
          </a:p>
          <a:p>
            <a:r>
              <a:rPr lang="en-US" sz="1600" dirty="0">
                <a:solidFill>
                  <a:srgbClr val="800080"/>
                </a:solidFill>
                <a:latin typeface="Courier New"/>
                <a:cs typeface="Courier New"/>
              </a:rPr>
              <a:t>    Employee</a:t>
            </a:r>
            <a:r>
              <a:rPr lang="en-US" sz="1600" dirty="0">
                <a:solidFill>
                  <a:srgbClr val="C0C0C0"/>
                </a:solidFill>
                <a:latin typeface="Courier New"/>
                <a:cs typeface="Courier New"/>
              </a:rPr>
              <a:t> </a:t>
            </a:r>
            <a:r>
              <a:rPr lang="en-US" sz="1600" dirty="0" err="1">
                <a:solidFill>
                  <a:srgbClr val="800000"/>
                </a:solidFill>
                <a:latin typeface="Courier New"/>
                <a:cs typeface="Courier New"/>
              </a:rPr>
              <a:t>m_employee</a:t>
            </a:r>
            <a:r>
              <a:rPr lang="en-US" sz="1600" dirty="0">
                <a:latin typeface="Courier New"/>
                <a:cs typeface="Courier New"/>
              </a:rPr>
              <a:t>; </a:t>
            </a:r>
          </a:p>
          <a:p>
            <a:r>
              <a:rPr lang="en-US" sz="1600" dirty="0">
                <a:solidFill>
                  <a:srgbClr val="800080"/>
                </a:solidFill>
                <a:latin typeface="Courier New"/>
                <a:cs typeface="Courier New"/>
              </a:rPr>
              <a:t>    </a:t>
            </a:r>
            <a:r>
              <a:rPr lang="en-US" sz="1600" dirty="0" err="1">
                <a:solidFill>
                  <a:srgbClr val="800080"/>
                </a:solidFill>
                <a:latin typeface="Courier New"/>
                <a:cs typeface="Courier New"/>
              </a:rPr>
              <a:t>AQtObject</a:t>
            </a:r>
            <a:r>
              <a:rPr lang="en-US" sz="1600" dirty="0">
                <a:solidFill>
                  <a:srgbClr val="C0C0C0"/>
                </a:solidFill>
                <a:latin typeface="Courier New"/>
                <a:cs typeface="Courier New"/>
              </a:rPr>
              <a:t> </a:t>
            </a:r>
            <a:r>
              <a:rPr lang="en-US" sz="1600" dirty="0">
                <a:solidFill>
                  <a:srgbClr val="800000"/>
                </a:solidFill>
                <a:latin typeface="Courier New"/>
                <a:cs typeface="Courier New"/>
              </a:rPr>
              <a:t>*</a:t>
            </a:r>
            <a:r>
              <a:rPr lang="en-US" sz="1600" dirty="0" err="1">
                <a:solidFill>
                  <a:srgbClr val="800000"/>
                </a:solidFill>
                <a:latin typeface="Courier New"/>
                <a:cs typeface="Courier New"/>
              </a:rPr>
              <a:t>m_object</a:t>
            </a:r>
            <a:r>
              <a:rPr lang="en-US" sz="1600" dirty="0">
                <a:solidFill>
                  <a:srgbClr val="800000"/>
                </a:solidFill>
                <a:latin typeface="Courier New"/>
                <a:cs typeface="Courier New"/>
              </a:rPr>
              <a:t>;</a:t>
            </a:r>
            <a:endParaRPr lang="en-US" sz="1600" dirty="0">
              <a:latin typeface="Courier New"/>
              <a:cs typeface="Courier New"/>
            </a:endParaRPr>
          </a:p>
          <a:p>
            <a:r>
              <a:rPr lang="en-US" sz="1600" dirty="0">
                <a:latin typeface="Courier New"/>
                <a:cs typeface="Courier New"/>
              </a:rPr>
              <a:t>};</a:t>
            </a:r>
          </a:p>
        </p:txBody>
      </p:sp>
      <p:sp>
        <p:nvSpPr>
          <p:cNvPr id="9" name="TextBox 8"/>
          <p:cNvSpPr txBox="1"/>
          <p:nvPr/>
        </p:nvSpPr>
        <p:spPr>
          <a:xfrm>
            <a:off x="8253528" y="332660"/>
            <a:ext cx="3670496" cy="307777"/>
          </a:xfrm>
          <a:prstGeom prst="rect">
            <a:avLst/>
          </a:prstGeom>
          <a:noFill/>
        </p:spPr>
        <p:txBody>
          <a:bodyPr wrap="square" rtlCol="0">
            <a:spAutoFit/>
          </a:bodyPr>
          <a:lstStyle/>
          <a:p>
            <a:pPr algn="r"/>
            <a:r>
              <a:rPr lang="en-US" sz="1400" dirty="0"/>
              <a:t>Demo: properties</a:t>
            </a:r>
          </a:p>
        </p:txBody>
      </p:sp>
      <p:sp>
        <p:nvSpPr>
          <p:cNvPr id="11" name="Footer Placeholder 3">
            <a:extLst>
              <a:ext uri="{FF2B5EF4-FFF2-40B4-BE49-F238E27FC236}">
                <a16:creationId xmlns:a16="http://schemas.microsoft.com/office/drawing/2014/main" id="{D162E1CF-BB53-324B-86AE-3FC6F1F1DBD9}"/>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844317099"/>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Enumerations and flags can be made accessible via the meta object</a:t>
            </a:r>
          </a:p>
          <a:p>
            <a:pPr lvl="1"/>
            <a:r>
              <a:rPr lang="en-US" dirty="0"/>
              <a:t>Can be used as property types as well</a:t>
            </a:r>
          </a:p>
          <a:p>
            <a:pPr lvl="1"/>
            <a:r>
              <a:rPr lang="en-US" dirty="0">
                <a:latin typeface="Courier New"/>
                <a:cs typeface="Courier New"/>
              </a:rPr>
              <a:t>Q_ENUM</a:t>
            </a:r>
            <a:r>
              <a:rPr lang="en-US" dirty="0"/>
              <a:t> – registers the </a:t>
            </a:r>
            <a:r>
              <a:rPr lang="en-US" dirty="0" err="1"/>
              <a:t>enum</a:t>
            </a:r>
            <a:r>
              <a:rPr lang="en-US" dirty="0"/>
              <a:t> type with both the meta-object and meta-type system</a:t>
            </a:r>
          </a:p>
          <a:p>
            <a:pPr lvl="1"/>
            <a:r>
              <a:rPr lang="en-US" dirty="0">
                <a:latin typeface="Courier New"/>
                <a:cs typeface="Courier New"/>
              </a:rPr>
              <a:t>Q_FLAG</a:t>
            </a:r>
            <a:r>
              <a:rPr lang="en-US" dirty="0"/>
              <a:t> – Registers flags (defined as </a:t>
            </a:r>
            <a:r>
              <a:rPr lang="en-US" dirty="0">
                <a:latin typeface="Courier New"/>
                <a:cs typeface="Courier New"/>
              </a:rPr>
              <a:t>Q_DECLARE_FLAGS</a:t>
            </a:r>
            <a:r>
              <a:rPr lang="en-US" dirty="0"/>
              <a:t>) using </a:t>
            </a:r>
            <a:r>
              <a:rPr lang="en-US" dirty="0">
                <a:latin typeface="Courier New"/>
                <a:cs typeface="Courier New"/>
              </a:rPr>
              <a:t>Q_ENUM   </a:t>
            </a:r>
          </a:p>
        </p:txBody>
      </p:sp>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62</a:t>
            </a:fld>
            <a:endParaRPr lang="en-US" dirty="0"/>
          </a:p>
        </p:txBody>
      </p:sp>
      <p:sp>
        <p:nvSpPr>
          <p:cNvPr id="2" name="Title 1"/>
          <p:cNvSpPr>
            <a:spLocks noGrp="1"/>
          </p:cNvSpPr>
          <p:nvPr>
            <p:ph type="title"/>
          </p:nvPr>
        </p:nvSpPr>
        <p:spPr/>
        <p:txBody>
          <a:bodyPr/>
          <a:lstStyle/>
          <a:p>
            <a:r>
              <a:rPr lang="en-US" dirty="0"/>
              <a:t>Enumerations</a:t>
            </a:r>
          </a:p>
        </p:txBody>
      </p:sp>
      <p:sp>
        <p:nvSpPr>
          <p:cNvPr id="9" name="Content Placeholder 1"/>
          <p:cNvSpPr txBox="1">
            <a:spLocks/>
          </p:cNvSpPr>
          <p:nvPr/>
        </p:nvSpPr>
        <p:spPr>
          <a:xfrm>
            <a:off x="767408" y="3212976"/>
            <a:ext cx="10657184" cy="3096344"/>
          </a:xfrm>
          <a:prstGeom prst="rect">
            <a:avLst/>
          </a:prstGeom>
          <a:solidFill>
            <a:schemeClr val="bg1">
              <a:lumMod val="95000"/>
            </a:schemeClr>
          </a:solidFill>
          <a:ln>
            <a:solidFill>
              <a:schemeClr val="accent1"/>
            </a:solidFill>
          </a:ln>
        </p:spPr>
        <p:txBody>
          <a:bodyPr vert="horz" lIns="91440" tIns="45720" rIns="91440" bIns="45720" rtlCol="0">
            <a:noAutofit/>
          </a:bodyPr>
          <a:lstStyle>
            <a:lvl1pPr marL="0" indent="-288000" algn="l" rtl="0" eaLnBrk="0" fontAlgn="base" hangingPunct="0">
              <a:spcBef>
                <a:spcPts val="600"/>
              </a:spcBef>
              <a:spcAft>
                <a:spcPts val="600"/>
              </a:spcAft>
              <a:buClr>
                <a:srgbClr val="328930"/>
              </a:buClr>
              <a:buSzPct val="100000"/>
              <a:buFont typeface="Arial"/>
              <a:buChar char="•"/>
              <a:defRPr sz="1400">
                <a:solidFill>
                  <a:srgbClr val="35322F"/>
                </a:solidFill>
                <a:latin typeface="Arial" pitchFamily="34" charset="0"/>
                <a:ea typeface="MS PGothic" pitchFamily="34" charset="-128"/>
                <a:cs typeface="Arial" pitchFamily="34" charset="0"/>
              </a:defRPr>
            </a:lvl1pPr>
            <a:lvl2pPr marL="432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2pPr>
            <a:lvl3pPr marL="720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3pPr>
            <a:lvl4pPr marL="1008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4pPr>
            <a:lvl5pPr marL="1296000" indent="-144000" algn="l" rtl="0" eaLnBrk="0" fontAlgn="base" hangingPunct="0">
              <a:lnSpc>
                <a:spcPct val="100000"/>
              </a:lnSpc>
              <a:spcBef>
                <a:spcPts val="300"/>
              </a:spcBef>
              <a:spcAft>
                <a:spcPts val="300"/>
              </a:spcAft>
              <a:buClr>
                <a:srgbClr val="328930"/>
              </a:buClr>
              <a:buSzPct val="100000"/>
              <a:buFont typeface="Arial"/>
              <a:buChar char="•"/>
              <a:defRPr sz="1200">
                <a:solidFill>
                  <a:srgbClr val="35322F"/>
                </a:solidFill>
                <a:latin typeface="Arial" pitchFamily="34" charset="0"/>
                <a:ea typeface="MS PGothic" pitchFamily="34" charset="-128"/>
                <a:cs typeface="Arial" pitchFamily="34" charset="0"/>
              </a:defRPr>
            </a:lvl5pPr>
            <a:lvl6pPr marL="2514600" indent="-228600" algn="l" rtl="0" fontAlgn="base">
              <a:spcBef>
                <a:spcPct val="20000"/>
              </a:spcBef>
              <a:spcAft>
                <a:spcPct val="0"/>
              </a:spcAft>
              <a:buClr>
                <a:srgbClr val="CC0000"/>
              </a:buClr>
              <a:buSzPct val="60000"/>
              <a:buChar char="•"/>
              <a:defRPr>
                <a:solidFill>
                  <a:srgbClr val="333333"/>
                </a:solidFill>
                <a:latin typeface="+mn-lt"/>
              </a:defRPr>
            </a:lvl6pPr>
            <a:lvl7pPr marL="2971800" indent="-228600" algn="l" rtl="0" fontAlgn="base">
              <a:spcBef>
                <a:spcPct val="20000"/>
              </a:spcBef>
              <a:spcAft>
                <a:spcPct val="0"/>
              </a:spcAft>
              <a:buClr>
                <a:srgbClr val="CC0000"/>
              </a:buClr>
              <a:buSzPct val="60000"/>
              <a:buChar char="•"/>
              <a:defRPr>
                <a:solidFill>
                  <a:srgbClr val="333333"/>
                </a:solidFill>
                <a:latin typeface="+mn-lt"/>
              </a:defRPr>
            </a:lvl7pPr>
            <a:lvl8pPr marL="3429000" indent="-228600" algn="l" rtl="0" fontAlgn="base">
              <a:spcBef>
                <a:spcPct val="20000"/>
              </a:spcBef>
              <a:spcAft>
                <a:spcPct val="0"/>
              </a:spcAft>
              <a:buClr>
                <a:srgbClr val="CC0000"/>
              </a:buClr>
              <a:buSzPct val="60000"/>
              <a:buChar char="•"/>
              <a:defRPr>
                <a:solidFill>
                  <a:srgbClr val="333333"/>
                </a:solidFill>
                <a:latin typeface="+mn-lt"/>
              </a:defRPr>
            </a:lvl8pPr>
            <a:lvl9pPr marL="3886200" indent="-228600" algn="l" rtl="0" fontAlgn="base">
              <a:spcBef>
                <a:spcPct val="20000"/>
              </a:spcBef>
              <a:spcAft>
                <a:spcPct val="0"/>
              </a:spcAft>
              <a:buClr>
                <a:srgbClr val="CC0000"/>
              </a:buClr>
              <a:buSzPct val="60000"/>
              <a:buChar char="•"/>
              <a:defRPr>
                <a:solidFill>
                  <a:srgbClr val="333333"/>
                </a:solidFill>
                <a:latin typeface="+mn-lt"/>
              </a:defRPr>
            </a:lvl9pPr>
          </a:lstStyle>
          <a:p>
            <a:pPr indent="0">
              <a:spcBef>
                <a:spcPts val="0"/>
              </a:spcBef>
              <a:spcAft>
                <a:spcPts val="0"/>
              </a:spcAft>
              <a:buNone/>
            </a:pPr>
            <a:r>
              <a:rPr lang="en-US" sz="1500" dirty="0">
                <a:solidFill>
                  <a:srgbClr val="808000"/>
                </a:solidFill>
                <a:latin typeface="Courier New"/>
                <a:cs typeface="Courier New"/>
              </a:rPr>
              <a:t>class</a:t>
            </a:r>
            <a:r>
              <a:rPr lang="en-US" sz="1500" dirty="0">
                <a:solidFill>
                  <a:srgbClr val="C0C0C0"/>
                </a:solidFill>
                <a:latin typeface="Courier New"/>
                <a:cs typeface="Courier New"/>
              </a:rPr>
              <a:t> </a:t>
            </a:r>
            <a:r>
              <a:rPr lang="en-US" sz="1500" dirty="0" err="1">
                <a:solidFill>
                  <a:srgbClr val="800080"/>
                </a:solidFill>
                <a:latin typeface="Courier New"/>
                <a:cs typeface="Courier New"/>
              </a:rPr>
              <a:t>ExampleQtObject</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808000"/>
                </a:solidFill>
                <a:latin typeface="Courier New"/>
                <a:cs typeface="Courier New"/>
              </a:rPr>
              <a:t>public</a:t>
            </a:r>
            <a:r>
              <a:rPr lang="en-US" sz="1500" dirty="0">
                <a:solidFill>
                  <a:srgbClr val="C0C0C0"/>
                </a:solidFill>
                <a:latin typeface="Courier New"/>
                <a:cs typeface="Courier New"/>
              </a:rPr>
              <a:t> </a:t>
            </a:r>
            <a:r>
              <a:rPr lang="en-US" sz="1500" dirty="0" err="1">
                <a:solidFill>
                  <a:srgbClr val="800080"/>
                </a:solidFill>
                <a:latin typeface="Courier New"/>
                <a:cs typeface="Courier New"/>
              </a:rPr>
              <a:t>QObject</a:t>
            </a:r>
            <a:r>
              <a:rPr lang="en-US" sz="1500" dirty="0">
                <a:latin typeface="Courier New"/>
                <a:cs typeface="Courier New"/>
              </a:rPr>
              <a:t> </a:t>
            </a:r>
          </a:p>
          <a:p>
            <a:pPr indent="0">
              <a:spcBef>
                <a:spcPts val="0"/>
              </a:spcBef>
              <a:spcAft>
                <a:spcPts val="0"/>
              </a:spcAft>
              <a:buNone/>
            </a:pPr>
            <a:r>
              <a:rPr lang="en-US" sz="1500" dirty="0">
                <a:latin typeface="Courier New"/>
                <a:cs typeface="Courier New"/>
              </a:rPr>
              <a:t>{ </a:t>
            </a:r>
          </a:p>
          <a:p>
            <a:pPr indent="0">
              <a:spcBef>
                <a:spcPts val="0"/>
              </a:spcBef>
              <a:spcAft>
                <a:spcPts val="0"/>
              </a:spcAft>
              <a:buNone/>
            </a:pPr>
            <a:r>
              <a:rPr lang="en-US" sz="1500" dirty="0">
                <a:solidFill>
                  <a:srgbClr val="000080"/>
                </a:solidFill>
                <a:latin typeface="Courier New"/>
                <a:cs typeface="Courier New"/>
              </a:rPr>
              <a:t>    Q_OBJECT</a:t>
            </a:r>
            <a:r>
              <a:rPr lang="en-US" sz="1500" dirty="0">
                <a:latin typeface="Courier New"/>
                <a:cs typeface="Courier New"/>
              </a:rPr>
              <a:t> </a:t>
            </a:r>
          </a:p>
          <a:p>
            <a:pPr indent="0">
              <a:spcBef>
                <a:spcPts val="0"/>
              </a:spcBef>
              <a:spcAft>
                <a:spcPts val="0"/>
              </a:spcAft>
              <a:buNone/>
            </a:pPr>
            <a:r>
              <a:rPr lang="en-US" sz="1500" dirty="0">
                <a:solidFill>
                  <a:srgbClr val="800080"/>
                </a:solidFill>
                <a:latin typeface="Courier New"/>
                <a:cs typeface="Courier New"/>
              </a:rPr>
              <a:t>    Q_PROPERTY</a:t>
            </a:r>
            <a:r>
              <a:rPr lang="en-US" sz="1500" dirty="0">
                <a:latin typeface="Courier New"/>
                <a:cs typeface="Courier New"/>
              </a:rPr>
              <a:t>(Regions</a:t>
            </a:r>
            <a:r>
              <a:rPr lang="en-US" sz="1500" dirty="0">
                <a:solidFill>
                  <a:srgbClr val="C0C0C0"/>
                </a:solidFill>
                <a:latin typeface="Courier New"/>
                <a:cs typeface="Courier New"/>
              </a:rPr>
              <a:t> </a:t>
            </a:r>
            <a:r>
              <a:rPr lang="en-US" sz="1500" dirty="0">
                <a:latin typeface="Courier New"/>
                <a:cs typeface="Courier New"/>
              </a:rPr>
              <a:t>regions</a:t>
            </a:r>
            <a:r>
              <a:rPr lang="en-US" sz="1500" dirty="0">
                <a:solidFill>
                  <a:srgbClr val="C0C0C0"/>
                </a:solidFill>
                <a:latin typeface="Courier New"/>
                <a:cs typeface="Courier New"/>
              </a:rPr>
              <a:t> </a:t>
            </a:r>
            <a:r>
              <a:rPr lang="en-US" sz="1500" dirty="0">
                <a:latin typeface="Courier New"/>
                <a:cs typeface="Courier New"/>
              </a:rPr>
              <a:t>MEMBER</a:t>
            </a:r>
            <a:r>
              <a:rPr lang="en-US" sz="1500" dirty="0">
                <a:solidFill>
                  <a:srgbClr val="C0C0C0"/>
                </a:solidFill>
                <a:latin typeface="Courier New"/>
                <a:cs typeface="Courier New"/>
              </a:rPr>
              <a:t> </a:t>
            </a:r>
            <a:r>
              <a:rPr lang="en-US" sz="1500" dirty="0" err="1">
                <a:solidFill>
                  <a:srgbClr val="800000"/>
                </a:solidFill>
                <a:latin typeface="Courier New"/>
                <a:cs typeface="Courier New"/>
              </a:rPr>
              <a:t>m_regions</a:t>
            </a:r>
            <a:r>
              <a:rPr lang="en-US" sz="1500" dirty="0">
                <a:solidFill>
                  <a:srgbClr val="C0C0C0"/>
                </a:solidFill>
                <a:latin typeface="Courier New"/>
                <a:cs typeface="Courier New"/>
              </a:rPr>
              <a:t> </a:t>
            </a:r>
            <a:r>
              <a:rPr lang="en-US" sz="1500" dirty="0">
                <a:latin typeface="Courier New"/>
                <a:cs typeface="Courier New"/>
              </a:rPr>
              <a:t>NOTIFY</a:t>
            </a:r>
            <a:r>
              <a:rPr lang="en-US" sz="1500" dirty="0">
                <a:solidFill>
                  <a:srgbClr val="C0C0C0"/>
                </a:solidFill>
                <a:latin typeface="Courier New"/>
                <a:cs typeface="Courier New"/>
              </a:rPr>
              <a:t> </a:t>
            </a:r>
            <a:r>
              <a:rPr lang="en-US" sz="1500" dirty="0" err="1">
                <a:latin typeface="Courier New"/>
                <a:cs typeface="Courier New"/>
              </a:rPr>
              <a:t>regionsChanged</a:t>
            </a:r>
            <a:r>
              <a:rPr lang="en-US" sz="1500" dirty="0">
                <a:latin typeface="Courier New"/>
                <a:cs typeface="Courier New"/>
              </a:rPr>
              <a:t>) </a:t>
            </a:r>
          </a:p>
          <a:p>
            <a:pPr indent="0">
              <a:spcBef>
                <a:spcPts val="0"/>
              </a:spcBef>
              <a:spcAft>
                <a:spcPts val="0"/>
              </a:spcAft>
              <a:buNone/>
            </a:pPr>
            <a:r>
              <a:rPr lang="en-US" sz="1500" dirty="0">
                <a:solidFill>
                  <a:srgbClr val="808000"/>
                </a:solidFill>
                <a:latin typeface="Courier New"/>
                <a:cs typeface="Courier New"/>
              </a:rPr>
              <a:t>public</a:t>
            </a:r>
            <a:r>
              <a:rPr lang="en-US" sz="1500" dirty="0">
                <a:latin typeface="Courier New"/>
                <a:cs typeface="Courier New"/>
              </a:rPr>
              <a:t>: </a:t>
            </a:r>
          </a:p>
          <a:p>
            <a:pPr indent="0">
              <a:spcBef>
                <a:spcPts val="0"/>
              </a:spcBef>
              <a:spcAft>
                <a:spcPts val="0"/>
              </a:spcAft>
              <a:buNone/>
            </a:pPr>
            <a:r>
              <a:rPr lang="en-US" sz="1500" dirty="0">
                <a:solidFill>
                  <a:srgbClr val="808000"/>
                </a:solidFill>
                <a:latin typeface="Courier New"/>
                <a:cs typeface="Courier New"/>
              </a:rPr>
              <a:t>    explicit</a:t>
            </a:r>
            <a:r>
              <a:rPr lang="en-US" sz="1500" dirty="0">
                <a:solidFill>
                  <a:srgbClr val="C0C0C0"/>
                </a:solidFill>
                <a:latin typeface="Courier New"/>
                <a:cs typeface="Courier New"/>
              </a:rPr>
              <a:t> </a:t>
            </a:r>
            <a:r>
              <a:rPr lang="en-US" sz="1500" dirty="0" err="1">
                <a:solidFill>
                  <a:srgbClr val="800080"/>
                </a:solidFill>
                <a:latin typeface="Courier New"/>
                <a:cs typeface="Courier New"/>
              </a:rPr>
              <a:t>ExampleQtObject</a:t>
            </a:r>
            <a:r>
              <a:rPr lang="en-US" sz="1500" dirty="0">
                <a:latin typeface="Courier New"/>
                <a:cs typeface="Courier New"/>
              </a:rPr>
              <a:t>(</a:t>
            </a:r>
            <a:r>
              <a:rPr lang="en-US" sz="1500" dirty="0" err="1">
                <a:solidFill>
                  <a:srgbClr val="800080"/>
                </a:solidFill>
                <a:latin typeface="Courier New"/>
                <a:cs typeface="Courier New"/>
              </a:rPr>
              <a:t>QObject</a:t>
            </a:r>
            <a:r>
              <a:rPr lang="en-US" sz="1500" dirty="0">
                <a:solidFill>
                  <a:srgbClr val="C0C0C0"/>
                </a:solidFill>
                <a:latin typeface="Courier New"/>
                <a:cs typeface="Courier New"/>
              </a:rPr>
              <a:t> </a:t>
            </a:r>
            <a:r>
              <a:rPr lang="en-US" sz="1500" dirty="0">
                <a:latin typeface="Courier New"/>
                <a:cs typeface="Courier New"/>
              </a:rPr>
              <a:t>*parent</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0080"/>
                </a:solidFill>
                <a:latin typeface="Courier New"/>
                <a:cs typeface="Courier New"/>
              </a:rPr>
              <a:t>0</a:t>
            </a:r>
            <a:r>
              <a:rPr lang="en-US" sz="1500" dirty="0">
                <a:latin typeface="Courier New"/>
                <a:cs typeface="Courier New"/>
              </a:rPr>
              <a:t>); </a:t>
            </a:r>
            <a:br>
              <a:rPr lang="en-US" sz="1500" dirty="0">
                <a:latin typeface="Courier New"/>
                <a:cs typeface="Courier New"/>
              </a:rPr>
            </a:br>
            <a:r>
              <a:rPr lang="en-US" sz="1500" dirty="0">
                <a:latin typeface="Courier New"/>
                <a:cs typeface="Courier New"/>
              </a:rPr>
              <a:t>    </a:t>
            </a:r>
            <a:r>
              <a:rPr lang="en-US" sz="1500" dirty="0" err="1">
                <a:solidFill>
                  <a:srgbClr val="808000"/>
                </a:solidFill>
                <a:latin typeface="Courier New"/>
                <a:cs typeface="Courier New"/>
              </a:rPr>
              <a:t>enum</a:t>
            </a:r>
            <a:r>
              <a:rPr lang="en-US" sz="1500" dirty="0">
                <a:solidFill>
                  <a:srgbClr val="C0C0C0"/>
                </a:solidFill>
                <a:latin typeface="Courier New"/>
                <a:cs typeface="Courier New"/>
              </a:rPr>
              <a:t> </a:t>
            </a:r>
            <a:r>
              <a:rPr lang="en-US" sz="1500" dirty="0">
                <a:solidFill>
                  <a:srgbClr val="800080"/>
                </a:solidFill>
                <a:latin typeface="Courier New"/>
                <a:cs typeface="Courier New"/>
              </a:rPr>
              <a:t>Region</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800080"/>
                </a:solidFill>
                <a:latin typeface="Courier New"/>
                <a:cs typeface="Courier New"/>
              </a:rPr>
              <a:t>Africa</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0080"/>
                </a:solidFill>
                <a:latin typeface="Courier New"/>
                <a:cs typeface="Courier New"/>
              </a:rPr>
              <a:t>0x01</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800080"/>
                </a:solidFill>
                <a:latin typeface="Courier New"/>
                <a:cs typeface="Courier New"/>
              </a:rPr>
              <a:t>Americas</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0080"/>
                </a:solidFill>
                <a:latin typeface="Courier New"/>
                <a:cs typeface="Courier New"/>
              </a:rPr>
              <a:t>0x02</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800080"/>
                </a:solidFill>
                <a:latin typeface="Courier New"/>
                <a:cs typeface="Courier New"/>
              </a:rPr>
              <a:t>Asia</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0080"/>
                </a:solidFill>
                <a:latin typeface="Courier New"/>
                <a:cs typeface="Courier New"/>
              </a:rPr>
              <a:t>0x04</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800080"/>
                </a:solidFill>
                <a:latin typeface="Courier New"/>
                <a:cs typeface="Courier New"/>
              </a:rPr>
              <a:t>Australia</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solidFill>
                  <a:srgbClr val="000080"/>
                </a:solidFill>
                <a:latin typeface="Courier New"/>
                <a:cs typeface="Courier New"/>
              </a:rPr>
              <a:t>0x08</a:t>
            </a:r>
            <a:r>
              <a:rPr lang="en-US" sz="1500" dirty="0">
                <a:latin typeface="Courier New"/>
                <a:cs typeface="Courier New"/>
              </a:rPr>
              <a:t> }; </a:t>
            </a:r>
          </a:p>
          <a:p>
            <a:pPr indent="0">
              <a:spcBef>
                <a:spcPts val="0"/>
              </a:spcBef>
              <a:spcAft>
                <a:spcPts val="0"/>
              </a:spcAft>
              <a:buNone/>
            </a:pPr>
            <a:r>
              <a:rPr lang="en-US" sz="1500" dirty="0">
                <a:solidFill>
                  <a:srgbClr val="000080"/>
                </a:solidFill>
                <a:latin typeface="Courier New"/>
                <a:cs typeface="Courier New"/>
              </a:rPr>
              <a:t>    Q_DECLARE_FLAGS</a:t>
            </a:r>
            <a:r>
              <a:rPr lang="en-US" sz="1500" dirty="0">
                <a:latin typeface="Courier New"/>
                <a:cs typeface="Courier New"/>
              </a:rPr>
              <a:t>(Regions,</a:t>
            </a:r>
            <a:r>
              <a:rPr lang="en-US" sz="1500" dirty="0">
                <a:solidFill>
                  <a:srgbClr val="C0C0C0"/>
                </a:solidFill>
                <a:latin typeface="Courier New"/>
                <a:cs typeface="Courier New"/>
              </a:rPr>
              <a:t> </a:t>
            </a:r>
            <a:r>
              <a:rPr lang="en-US" sz="1500" dirty="0">
                <a:latin typeface="Courier New"/>
                <a:cs typeface="Courier New"/>
              </a:rPr>
              <a:t>Region) </a:t>
            </a:r>
          </a:p>
          <a:p>
            <a:pPr indent="0">
              <a:spcBef>
                <a:spcPts val="0"/>
              </a:spcBef>
              <a:spcAft>
                <a:spcPts val="0"/>
              </a:spcAft>
              <a:buNone/>
            </a:pPr>
            <a:r>
              <a:rPr lang="en-US" sz="1500" dirty="0">
                <a:solidFill>
                  <a:srgbClr val="800080"/>
                </a:solidFill>
                <a:latin typeface="Courier New"/>
                <a:cs typeface="Courier New"/>
              </a:rPr>
              <a:t>    Q_FLAG</a:t>
            </a:r>
            <a:r>
              <a:rPr lang="en-US" sz="1500" dirty="0">
                <a:latin typeface="Courier New"/>
                <a:cs typeface="Courier New"/>
              </a:rPr>
              <a:t>(Region)</a:t>
            </a:r>
            <a:r>
              <a:rPr lang="en-US" sz="1500" dirty="0">
                <a:solidFill>
                  <a:srgbClr val="C0C0C0"/>
                </a:solidFill>
                <a:latin typeface="Courier New"/>
                <a:cs typeface="Courier New"/>
              </a:rPr>
              <a:t> </a:t>
            </a:r>
            <a:r>
              <a:rPr lang="en-US" sz="1500" dirty="0">
                <a:solidFill>
                  <a:srgbClr val="008000"/>
                </a:solidFill>
                <a:latin typeface="Courier New"/>
                <a:cs typeface="Courier New"/>
              </a:rPr>
              <a:t>//</a:t>
            </a:r>
            <a:r>
              <a:rPr lang="en-US" sz="1500" dirty="0">
                <a:solidFill>
                  <a:srgbClr val="C0C0C0"/>
                </a:solidFill>
                <a:latin typeface="Courier New"/>
                <a:cs typeface="Courier New"/>
              </a:rPr>
              <a:t> </a:t>
            </a:r>
            <a:r>
              <a:rPr lang="en-US" sz="1500" dirty="0">
                <a:solidFill>
                  <a:srgbClr val="008000"/>
                </a:solidFill>
                <a:latin typeface="Courier New"/>
                <a:cs typeface="Courier New"/>
              </a:rPr>
              <a:t>Q_FLAG</a:t>
            </a:r>
            <a:r>
              <a:rPr lang="en-US" sz="1500" dirty="0">
                <a:solidFill>
                  <a:srgbClr val="C0C0C0"/>
                </a:solidFill>
                <a:latin typeface="Courier New"/>
                <a:cs typeface="Courier New"/>
              </a:rPr>
              <a:t> </a:t>
            </a:r>
            <a:r>
              <a:rPr lang="en-US" sz="1500" dirty="0">
                <a:solidFill>
                  <a:srgbClr val="008000"/>
                </a:solidFill>
                <a:latin typeface="Courier New"/>
                <a:cs typeface="Courier New"/>
              </a:rPr>
              <a:t>registers</a:t>
            </a:r>
            <a:r>
              <a:rPr lang="en-US" sz="1500" dirty="0">
                <a:solidFill>
                  <a:srgbClr val="C0C0C0"/>
                </a:solidFill>
                <a:latin typeface="Courier New"/>
                <a:cs typeface="Courier New"/>
              </a:rPr>
              <a:t> </a:t>
            </a:r>
            <a:r>
              <a:rPr lang="en-US" sz="1500" dirty="0">
                <a:solidFill>
                  <a:srgbClr val="008000"/>
                </a:solidFill>
                <a:latin typeface="Courier New"/>
                <a:cs typeface="Courier New"/>
              </a:rPr>
              <a:t>the</a:t>
            </a:r>
            <a:r>
              <a:rPr lang="en-US" sz="1500" dirty="0">
                <a:solidFill>
                  <a:srgbClr val="C0C0C0"/>
                </a:solidFill>
                <a:latin typeface="Courier New"/>
                <a:cs typeface="Courier New"/>
              </a:rPr>
              <a:t> </a:t>
            </a:r>
            <a:r>
              <a:rPr lang="en-US" sz="1500" dirty="0">
                <a:solidFill>
                  <a:srgbClr val="008000"/>
                </a:solidFill>
                <a:latin typeface="Courier New"/>
                <a:cs typeface="Courier New"/>
              </a:rPr>
              <a:t>enumeration</a:t>
            </a:r>
            <a:r>
              <a:rPr lang="en-US" sz="1500" dirty="0">
                <a:solidFill>
                  <a:srgbClr val="C0C0C0"/>
                </a:solidFill>
                <a:latin typeface="Courier New"/>
                <a:cs typeface="Courier New"/>
              </a:rPr>
              <a:t> </a:t>
            </a:r>
            <a:r>
              <a:rPr lang="en-US" sz="1500" dirty="0">
                <a:solidFill>
                  <a:srgbClr val="008000"/>
                </a:solidFill>
                <a:latin typeface="Courier New"/>
                <a:cs typeface="Courier New"/>
              </a:rPr>
              <a:t>using</a:t>
            </a:r>
            <a:r>
              <a:rPr lang="en-US" sz="1500" dirty="0">
                <a:solidFill>
                  <a:srgbClr val="C0C0C0"/>
                </a:solidFill>
                <a:latin typeface="Courier New"/>
                <a:cs typeface="Courier New"/>
              </a:rPr>
              <a:t> </a:t>
            </a:r>
            <a:r>
              <a:rPr lang="en-US" sz="1500" dirty="0">
                <a:solidFill>
                  <a:srgbClr val="008000"/>
                </a:solidFill>
                <a:latin typeface="Courier New"/>
                <a:cs typeface="Courier New"/>
              </a:rPr>
              <a:t>Q_ENUM</a:t>
            </a:r>
            <a:r>
              <a:rPr lang="en-US" sz="1500" dirty="0">
                <a:latin typeface="Courier New"/>
                <a:cs typeface="Courier New"/>
              </a:rPr>
              <a:t> </a:t>
            </a:r>
            <a:br>
              <a:rPr lang="en-US" sz="1500" dirty="0">
                <a:latin typeface="Courier New"/>
                <a:cs typeface="Courier New"/>
              </a:rPr>
            </a:br>
            <a:r>
              <a:rPr lang="en-US" sz="1500" dirty="0">
                <a:solidFill>
                  <a:srgbClr val="800000"/>
                </a:solidFill>
                <a:latin typeface="Courier New"/>
                <a:cs typeface="Courier New"/>
              </a:rPr>
              <a:t>Q_SIGNALS</a:t>
            </a:r>
            <a:r>
              <a:rPr lang="en-US" sz="1500" dirty="0">
                <a:latin typeface="Courier New"/>
                <a:cs typeface="Courier New"/>
              </a:rPr>
              <a:t>: </a:t>
            </a:r>
          </a:p>
          <a:p>
            <a:pPr indent="0">
              <a:spcBef>
                <a:spcPts val="0"/>
              </a:spcBef>
              <a:spcAft>
                <a:spcPts val="0"/>
              </a:spcAft>
              <a:buNone/>
            </a:pPr>
            <a:r>
              <a:rPr lang="en-US" sz="1500" dirty="0">
                <a:solidFill>
                  <a:srgbClr val="808000"/>
                </a:solidFill>
                <a:latin typeface="Courier New"/>
                <a:cs typeface="Courier New"/>
              </a:rPr>
              <a:t>    void</a:t>
            </a:r>
            <a:r>
              <a:rPr lang="en-US" sz="1500" dirty="0">
                <a:solidFill>
                  <a:srgbClr val="C0C0C0"/>
                </a:solidFill>
                <a:latin typeface="Courier New"/>
                <a:cs typeface="Courier New"/>
              </a:rPr>
              <a:t> </a:t>
            </a:r>
            <a:r>
              <a:rPr lang="en-US" sz="1500" dirty="0" err="1">
                <a:latin typeface="Courier New"/>
                <a:cs typeface="Courier New"/>
              </a:rPr>
              <a:t>regionsChanged</a:t>
            </a:r>
            <a:r>
              <a:rPr lang="en-US" sz="1500" dirty="0">
                <a:latin typeface="Courier New"/>
                <a:cs typeface="Courier New"/>
              </a:rPr>
              <a:t>(); </a:t>
            </a:r>
            <a:br>
              <a:rPr lang="en-US" sz="1500" dirty="0">
                <a:latin typeface="Courier New"/>
                <a:cs typeface="Courier New"/>
              </a:rPr>
            </a:br>
            <a:r>
              <a:rPr lang="en-US" sz="1500" dirty="0">
                <a:solidFill>
                  <a:srgbClr val="808000"/>
                </a:solidFill>
                <a:latin typeface="Courier New"/>
                <a:cs typeface="Courier New"/>
              </a:rPr>
              <a:t>private</a:t>
            </a:r>
            <a:r>
              <a:rPr lang="en-US" sz="1500" dirty="0">
                <a:latin typeface="Courier New"/>
                <a:cs typeface="Courier New"/>
              </a:rPr>
              <a:t>: </a:t>
            </a:r>
            <a:endParaRPr lang="en-US" sz="1500" dirty="0">
              <a:solidFill>
                <a:srgbClr val="800080"/>
              </a:solidFill>
              <a:latin typeface="Courier New"/>
              <a:cs typeface="Courier New"/>
            </a:endParaRPr>
          </a:p>
          <a:p>
            <a:pPr indent="0">
              <a:spcBef>
                <a:spcPts val="0"/>
              </a:spcBef>
              <a:spcAft>
                <a:spcPts val="0"/>
              </a:spcAft>
              <a:buNone/>
            </a:pPr>
            <a:r>
              <a:rPr lang="en-US" sz="1500" dirty="0">
                <a:solidFill>
                  <a:srgbClr val="800080"/>
                </a:solidFill>
                <a:latin typeface="Courier New"/>
                <a:cs typeface="Courier New"/>
              </a:rPr>
              <a:t>    </a:t>
            </a:r>
            <a:r>
              <a:rPr lang="en-US" sz="1500" dirty="0">
                <a:latin typeface="Courier New"/>
                <a:cs typeface="Courier New"/>
              </a:rPr>
              <a:t>Regions</a:t>
            </a:r>
            <a:r>
              <a:rPr lang="en-US" sz="1500" dirty="0">
                <a:solidFill>
                  <a:srgbClr val="C0C0C0"/>
                </a:solidFill>
                <a:latin typeface="Courier New"/>
                <a:cs typeface="Courier New"/>
              </a:rPr>
              <a:t> </a:t>
            </a:r>
            <a:r>
              <a:rPr lang="en-US" sz="1500" dirty="0" err="1">
                <a:solidFill>
                  <a:srgbClr val="800000"/>
                </a:solidFill>
                <a:latin typeface="Courier New"/>
                <a:cs typeface="Courier New"/>
              </a:rPr>
              <a:t>m_regions</a:t>
            </a:r>
            <a:r>
              <a:rPr lang="en-US" sz="1500" dirty="0">
                <a:latin typeface="Courier New"/>
                <a:cs typeface="Courier New"/>
              </a:rPr>
              <a:t>;</a:t>
            </a:r>
          </a:p>
        </p:txBody>
      </p:sp>
      <p:sp>
        <p:nvSpPr>
          <p:cNvPr id="8" name="Footer Placeholder 3">
            <a:extLst>
              <a:ext uri="{FF2B5EF4-FFF2-40B4-BE49-F238E27FC236}">
                <a16:creationId xmlns:a16="http://schemas.microsoft.com/office/drawing/2014/main" id="{6733FF86-BFD2-7A4A-BE51-D7C42A652DF0}"/>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232651381"/>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Qt has three kinds of classes</a:t>
            </a:r>
          </a:p>
          <a:p>
            <a:pPr lvl="1"/>
            <a:r>
              <a:rPr lang="en-US" dirty="0"/>
              <a:t>Object classes derived from </a:t>
            </a:r>
            <a:r>
              <a:rPr lang="en-US" dirty="0" err="1">
                <a:latin typeface="Courier New" pitchFamily="49" charset="0"/>
                <a:cs typeface="Courier New" pitchFamily="49" charset="0"/>
              </a:rPr>
              <a:t>QObject</a:t>
            </a:r>
            <a:endParaRPr lang="en-US" dirty="0">
              <a:latin typeface="Courier New" pitchFamily="49" charset="0"/>
              <a:cs typeface="Courier New" pitchFamily="49" charset="0"/>
            </a:endParaRPr>
          </a:p>
          <a:p>
            <a:pPr lvl="1"/>
            <a:r>
              <a:rPr lang="en-US" dirty="0"/>
              <a:t>Value-based classes without a special base class, but all of them use implicit sharing</a:t>
            </a:r>
          </a:p>
          <a:p>
            <a:pPr lvl="1"/>
            <a:r>
              <a:rPr lang="en-US" dirty="0"/>
              <a:t>Other classes</a:t>
            </a:r>
          </a:p>
          <a:p>
            <a:r>
              <a:rPr lang="en-US" dirty="0" err="1">
                <a:latin typeface="Courier New" pitchFamily="49" charset="0"/>
                <a:cs typeface="Courier New" pitchFamily="49" charset="0"/>
              </a:rPr>
              <a:t>QObject</a:t>
            </a:r>
            <a:r>
              <a:rPr lang="en-US" dirty="0"/>
              <a:t> provides</a:t>
            </a:r>
          </a:p>
          <a:p>
            <a:pPr lvl="1"/>
            <a:r>
              <a:rPr lang="en-US" dirty="0"/>
              <a:t>Memory management based on simple parent-child relationship</a:t>
            </a:r>
          </a:p>
          <a:p>
            <a:pPr lvl="1"/>
            <a:r>
              <a:rPr lang="en-US" dirty="0"/>
              <a:t>Meta-object system</a:t>
            </a:r>
          </a:p>
          <a:p>
            <a:pPr lvl="1"/>
            <a:r>
              <a:rPr lang="en-US" dirty="0"/>
              <a:t>Event handling</a:t>
            </a:r>
          </a:p>
          <a:p>
            <a:r>
              <a:rPr lang="en-US" dirty="0"/>
              <a:t>Meta-object system is extension to C++</a:t>
            </a:r>
          </a:p>
          <a:p>
            <a:pPr lvl="1"/>
            <a:r>
              <a:rPr lang="en-US" dirty="0"/>
              <a:t>Allows object introspection without RTTI</a:t>
            </a:r>
          </a:p>
          <a:p>
            <a:pPr lvl="1"/>
            <a:r>
              <a:rPr lang="en-US" dirty="0"/>
              <a:t>Flexible observer pattern based on signals and slots</a:t>
            </a:r>
          </a:p>
          <a:p>
            <a:pPr lvl="1"/>
            <a:r>
              <a:rPr lang="en-US" dirty="0"/>
              <a:t>Property system used by QML, for example</a:t>
            </a:r>
          </a:p>
        </p:txBody>
      </p:sp>
      <p:sp>
        <p:nvSpPr>
          <p:cNvPr id="8"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63</a:t>
            </a:fld>
            <a:endParaRPr lang="en-US" dirty="0"/>
          </a:p>
        </p:txBody>
      </p:sp>
      <p:sp>
        <p:nvSpPr>
          <p:cNvPr id="2" name="Title 1"/>
          <p:cNvSpPr>
            <a:spLocks noGrp="1"/>
          </p:cNvSpPr>
          <p:nvPr>
            <p:ph type="title"/>
          </p:nvPr>
        </p:nvSpPr>
        <p:spPr/>
        <p:txBody>
          <a:bodyPr/>
          <a:lstStyle/>
          <a:p>
            <a:r>
              <a:rPr lang="en-US" dirty="0"/>
              <a:t>Summary</a:t>
            </a:r>
          </a:p>
        </p:txBody>
      </p:sp>
      <p:sp>
        <p:nvSpPr>
          <p:cNvPr id="9" name="Footer Placeholder 3">
            <a:extLst>
              <a:ext uri="{FF2B5EF4-FFF2-40B4-BE49-F238E27FC236}">
                <a16:creationId xmlns:a16="http://schemas.microsoft.com/office/drawing/2014/main" id="{842E0234-0D63-A942-85B8-3C52A86C6D6B}"/>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434154296"/>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99DCA97-B14B-2541-82EE-8314DF1794D6}"/>
              </a:ext>
            </a:extLst>
          </p:cNvPr>
          <p:cNvSpPr>
            <a:spLocks noGrp="1"/>
          </p:cNvSpPr>
          <p:nvPr>
            <p:ph type="pic" sz="quarter" idx="14"/>
          </p:nvPr>
        </p:nvSpPr>
        <p:spPr/>
      </p:sp>
      <p:sp>
        <p:nvSpPr>
          <p:cNvPr id="5" name="Title 4"/>
          <p:cNvSpPr>
            <a:spLocks noGrp="1"/>
          </p:cNvSpPr>
          <p:nvPr>
            <p:ph type="ctrTitle"/>
          </p:nvPr>
        </p:nvSpPr>
        <p:spPr/>
        <p:txBody>
          <a:bodyPr/>
          <a:lstStyle/>
          <a:p>
            <a:r>
              <a:rPr lang="en-GB" dirty="0"/>
              <a:t>Meta-Type System</a:t>
            </a:r>
            <a:endParaRPr lang="en-US" dirty="0"/>
          </a:p>
        </p:txBody>
      </p:sp>
      <p:sp>
        <p:nvSpPr>
          <p:cNvPr id="4" name="Subtitle 3">
            <a:extLst>
              <a:ext uri="{FF2B5EF4-FFF2-40B4-BE49-F238E27FC236}">
                <a16:creationId xmlns:a16="http://schemas.microsoft.com/office/drawing/2014/main" id="{5EE79BE7-17C1-2F4F-830F-8A7D2C304823}"/>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AB09715D-EC2D-1D42-925E-9D79101524F5}"/>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A11797BA-FF7D-8541-A6AF-67EA1B028E3F}"/>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890847140"/>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en-US" dirty="0"/>
              <a:t>Variants</a:t>
            </a:r>
          </a:p>
          <a:p>
            <a:r>
              <a:rPr lang="en-US" dirty="0"/>
              <a:t>Custom Types and Variants</a:t>
            </a:r>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4" name="Slide Number Placeholder 3"/>
          <p:cNvSpPr>
            <a:spLocks noGrp="1"/>
          </p:cNvSpPr>
          <p:nvPr>
            <p:ph type="sldNum" sz="quarter" idx="12"/>
          </p:nvPr>
        </p:nvSpPr>
        <p:spPr/>
        <p:txBody>
          <a:bodyPr/>
          <a:lstStyle/>
          <a:p>
            <a:fld id="{ABA6B483-D54A-6F4C-ABB1-789E9E7B1B73}" type="slidenum">
              <a:rPr lang="en-US" smtClean="0"/>
              <a:pPr/>
              <a:t>65</a:t>
            </a:fld>
            <a:endParaRPr lang="en-US" dirty="0"/>
          </a:p>
        </p:txBody>
      </p:sp>
      <p:sp>
        <p:nvSpPr>
          <p:cNvPr id="2" name="Title 1"/>
          <p:cNvSpPr>
            <a:spLocks noGrp="1"/>
          </p:cNvSpPr>
          <p:nvPr>
            <p:ph type="title"/>
          </p:nvPr>
        </p:nvSpPr>
        <p:spPr/>
        <p:txBody>
          <a:bodyPr/>
          <a:lstStyle/>
          <a:p>
            <a:r>
              <a:rPr lang="en-US" dirty="0"/>
              <a:t>Contents</a:t>
            </a:r>
          </a:p>
        </p:txBody>
      </p:sp>
      <p:sp>
        <p:nvSpPr>
          <p:cNvPr id="7" name="Footer Placeholder 3">
            <a:extLst>
              <a:ext uri="{FF2B5EF4-FFF2-40B4-BE49-F238E27FC236}">
                <a16:creationId xmlns:a16="http://schemas.microsoft.com/office/drawing/2014/main" id="{590253E1-582F-F642-A983-FC799E8A3A4D}"/>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115946995"/>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err="1">
                <a:latin typeface="Courier New"/>
                <a:cs typeface="Courier New"/>
              </a:rPr>
              <a:t>QObject</a:t>
            </a:r>
            <a:r>
              <a:rPr lang="en-US" dirty="0"/>
              <a:t> property types can be any type, supported by </a:t>
            </a:r>
            <a:r>
              <a:rPr lang="en-US" dirty="0" err="1">
                <a:latin typeface="Courier New"/>
                <a:cs typeface="Courier New"/>
              </a:rPr>
              <a:t>QVariant</a:t>
            </a:r>
            <a:endParaRPr lang="en-US" dirty="0">
              <a:latin typeface="Courier New"/>
              <a:cs typeface="Courier New"/>
            </a:endParaRPr>
          </a:p>
          <a:p>
            <a:r>
              <a:rPr lang="en-US" dirty="0" err="1">
                <a:latin typeface="Courier New" pitchFamily="49" charset="0"/>
                <a:cs typeface="Courier New" pitchFamily="49" charset="0"/>
              </a:rPr>
              <a:t>QVariant</a:t>
            </a:r>
            <a:r>
              <a:rPr lang="en-US" dirty="0"/>
              <a:t> acts like a union for common Qt </a:t>
            </a:r>
            <a:r>
              <a:rPr lang="en-US" u="sng" dirty="0"/>
              <a:t>value</a:t>
            </a:r>
            <a:r>
              <a:rPr lang="en-US" dirty="0"/>
              <a:t> types (</a:t>
            </a:r>
            <a:r>
              <a:rPr lang="en-US" dirty="0" err="1"/>
              <a:t>copyable</a:t>
            </a:r>
            <a:r>
              <a:rPr lang="en-US" dirty="0"/>
              <a:t>, assignable)</a:t>
            </a:r>
          </a:p>
          <a:p>
            <a:pPr lvl="1"/>
            <a:r>
              <a:rPr lang="en-US" dirty="0"/>
              <a:t>Holds a single value of type T (ask with type()) at a time</a:t>
            </a:r>
          </a:p>
          <a:p>
            <a:r>
              <a:rPr lang="en-US" dirty="0"/>
              <a:t>It’s easy to create </a:t>
            </a:r>
            <a:r>
              <a:rPr lang="en-US" dirty="0" err="1"/>
              <a:t>QVariant</a:t>
            </a:r>
            <a:r>
              <a:rPr lang="en-US" dirty="0"/>
              <a:t> objects as the inverse conversion is automatic for all supported data types </a:t>
            </a:r>
          </a:p>
          <a:p>
            <a:pPr lvl="1"/>
            <a:r>
              <a:rPr lang="en-US" dirty="0" err="1">
                <a:latin typeface="Courier New"/>
                <a:cs typeface="Courier New"/>
              </a:rPr>
              <a:t>QVariant</a:t>
            </a:r>
            <a:r>
              <a:rPr lang="en-US" dirty="0">
                <a:latin typeface="Courier New"/>
                <a:cs typeface="Courier New"/>
              </a:rPr>
              <a:t> variant = </a:t>
            </a:r>
            <a:r>
              <a:rPr lang="en-US" dirty="0" err="1">
                <a:latin typeface="Courier New"/>
                <a:cs typeface="Courier New"/>
              </a:rPr>
              <a:t>QColor</a:t>
            </a:r>
            <a:r>
              <a:rPr lang="en-US" dirty="0">
                <a:latin typeface="Courier New"/>
                <a:cs typeface="Courier New"/>
              </a:rPr>
              <a:t>(Qt::red);</a:t>
            </a:r>
          </a:p>
          <a:p>
            <a:r>
              <a:rPr lang="en-US" dirty="0"/>
              <a:t>Conversion functions exist for </a:t>
            </a:r>
            <a:r>
              <a:rPr lang="en-US" dirty="0" err="1"/>
              <a:t>QtCore</a:t>
            </a:r>
            <a:r>
              <a:rPr lang="en-US" dirty="0"/>
              <a:t> types – for other types use template functions</a:t>
            </a:r>
          </a:p>
          <a:p>
            <a:pPr lvl="1"/>
            <a:r>
              <a:rPr lang="en-US" dirty="0" err="1">
                <a:latin typeface="Courier New"/>
                <a:cs typeface="Courier New"/>
              </a:rPr>
              <a:t>QString</a:t>
            </a:r>
            <a:r>
              <a:rPr lang="en-US" dirty="0">
                <a:latin typeface="Courier New"/>
                <a:cs typeface="Courier New"/>
              </a:rPr>
              <a:t> string = </a:t>
            </a:r>
            <a:r>
              <a:rPr lang="en-US" dirty="0" err="1">
                <a:latin typeface="Courier New"/>
                <a:cs typeface="Courier New"/>
              </a:rPr>
              <a:t>variant.toString</a:t>
            </a:r>
            <a:r>
              <a:rPr lang="en-US" dirty="0">
                <a:latin typeface="Courier New"/>
                <a:cs typeface="Courier New"/>
              </a:rPr>
              <a:t>(); // </a:t>
            </a:r>
            <a:r>
              <a:rPr lang="en-US" dirty="0" err="1">
                <a:latin typeface="Courier New"/>
                <a:cs typeface="Courier New"/>
              </a:rPr>
              <a:t>Qstring</a:t>
            </a:r>
            <a:r>
              <a:rPr lang="en-US" dirty="0">
                <a:latin typeface="Courier New"/>
                <a:cs typeface="Courier New"/>
              </a:rPr>
              <a:t> is a core type</a:t>
            </a:r>
          </a:p>
          <a:p>
            <a:pPr lvl="1"/>
            <a:r>
              <a:rPr lang="en-US" dirty="0" err="1">
                <a:latin typeface="Courier New"/>
                <a:cs typeface="Courier New"/>
              </a:rPr>
              <a:t>QFont</a:t>
            </a:r>
            <a:r>
              <a:rPr lang="en-US" dirty="0">
                <a:latin typeface="Courier New"/>
                <a:cs typeface="Courier New"/>
              </a:rPr>
              <a:t> </a:t>
            </a:r>
            <a:r>
              <a:rPr lang="en-US" dirty="0" err="1">
                <a:latin typeface="Courier New"/>
                <a:cs typeface="Courier New"/>
              </a:rPr>
              <a:t>textFont</a:t>
            </a:r>
            <a:r>
              <a:rPr lang="en-US" dirty="0">
                <a:latin typeface="Courier New"/>
                <a:cs typeface="Courier New"/>
              </a:rPr>
              <a:t> = </a:t>
            </a:r>
            <a:r>
              <a:rPr lang="en-US" dirty="0" err="1">
                <a:latin typeface="Courier New"/>
                <a:cs typeface="Courier New"/>
              </a:rPr>
              <a:t>settings.value</a:t>
            </a:r>
            <a:r>
              <a:rPr lang="en-US" dirty="0">
                <a:latin typeface="Courier New"/>
                <a:cs typeface="Courier New"/>
              </a:rPr>
              <a:t>("</a:t>
            </a:r>
            <a:r>
              <a:rPr lang="en-US" dirty="0" err="1">
                <a:latin typeface="Courier New"/>
                <a:cs typeface="Courier New"/>
              </a:rPr>
              <a:t>TextFont</a:t>
            </a:r>
            <a:r>
              <a:rPr lang="en-US" dirty="0">
                <a:latin typeface="Courier New"/>
                <a:cs typeface="Courier New"/>
              </a:rPr>
              <a:t>").value&lt;</a:t>
            </a:r>
            <a:r>
              <a:rPr lang="en-US" dirty="0" err="1">
                <a:latin typeface="Courier New"/>
                <a:cs typeface="Courier New"/>
              </a:rPr>
              <a:t>QFont</a:t>
            </a:r>
            <a:r>
              <a:rPr lang="en-US" dirty="0">
                <a:latin typeface="Courier New"/>
                <a:cs typeface="Courier New"/>
              </a:rPr>
              <a:t>&gt;());</a:t>
            </a:r>
          </a:p>
          <a:p>
            <a:r>
              <a:rPr lang="en-US" dirty="0"/>
              <a:t>It is possible to check, whether the conversion can be done and convert explicitly</a:t>
            </a:r>
          </a:p>
          <a:p>
            <a:pPr marL="586130" lvl="1" indent="0">
              <a:buNone/>
            </a:pPr>
            <a:r>
              <a:rPr lang="en-US" dirty="0">
                <a:latin typeface="Courier New"/>
                <a:cs typeface="Courier New"/>
              </a:rPr>
              <a:t>if (</a:t>
            </a:r>
            <a:r>
              <a:rPr lang="en-US" dirty="0" err="1">
                <a:latin typeface="Courier New"/>
                <a:cs typeface="Courier New"/>
              </a:rPr>
              <a:t>variant.canConvert</a:t>
            </a:r>
            <a:r>
              <a:rPr lang="en-US" dirty="0">
                <a:latin typeface="Courier New"/>
                <a:cs typeface="Courier New"/>
              </a:rPr>
              <a:t>&lt;</a:t>
            </a:r>
            <a:r>
              <a:rPr lang="en-US" dirty="0" err="1">
                <a:latin typeface="Courier New"/>
                <a:cs typeface="Courier New"/>
              </a:rPr>
              <a:t>SomeType</a:t>
            </a:r>
            <a:r>
              <a:rPr lang="en-US" dirty="0">
                <a:latin typeface="Courier New"/>
                <a:cs typeface="Courier New"/>
              </a:rPr>
              <a:t>&gt;())</a:t>
            </a:r>
          </a:p>
          <a:p>
            <a:pPr marL="586130" lvl="1" indent="0">
              <a:buNone/>
            </a:pPr>
            <a:r>
              <a:rPr lang="en-US" dirty="0">
                <a:latin typeface="Courier New"/>
                <a:cs typeface="Courier New"/>
              </a:rPr>
              <a:t>    </a:t>
            </a:r>
            <a:r>
              <a:rPr lang="en-US" dirty="0" err="1">
                <a:latin typeface="Courier New"/>
                <a:cs typeface="Courier New"/>
              </a:rPr>
              <a:t>SomeType</a:t>
            </a:r>
            <a:r>
              <a:rPr lang="en-US" dirty="0">
                <a:latin typeface="Courier New"/>
                <a:cs typeface="Courier New"/>
              </a:rPr>
              <a:t> variable = </a:t>
            </a:r>
            <a:r>
              <a:rPr lang="en-US" dirty="0" err="1">
                <a:latin typeface="Courier New"/>
                <a:cs typeface="Courier New"/>
              </a:rPr>
              <a:t>variant.value</a:t>
            </a:r>
            <a:r>
              <a:rPr lang="en-US" dirty="0">
                <a:latin typeface="Courier New"/>
                <a:cs typeface="Courier New"/>
              </a:rPr>
              <a:t>&lt;</a:t>
            </a:r>
            <a:r>
              <a:rPr lang="en-US" dirty="0" err="1">
                <a:latin typeface="Courier New"/>
                <a:cs typeface="Courier New"/>
              </a:rPr>
              <a:t>SomeType</a:t>
            </a:r>
            <a:r>
              <a:rPr lang="en-US" dirty="0">
                <a:latin typeface="Courier New"/>
                <a:cs typeface="Courier New"/>
              </a:rPr>
              <a:t>&gt;();</a:t>
            </a:r>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66</a:t>
            </a:fld>
            <a:endParaRPr lang="en-US" dirty="0"/>
          </a:p>
        </p:txBody>
      </p:sp>
      <p:sp>
        <p:nvSpPr>
          <p:cNvPr id="3" name="Title 2"/>
          <p:cNvSpPr>
            <a:spLocks noGrp="1"/>
          </p:cNvSpPr>
          <p:nvPr>
            <p:ph type="title"/>
          </p:nvPr>
        </p:nvSpPr>
        <p:spPr/>
        <p:txBody>
          <a:bodyPr/>
          <a:lstStyle/>
          <a:p>
            <a:r>
              <a:rPr lang="fi-FI" dirty="0" err="1"/>
              <a:t>Variants</a:t>
            </a:r>
            <a:endParaRPr lang="en-US" dirty="0"/>
          </a:p>
        </p:txBody>
      </p:sp>
      <p:sp>
        <p:nvSpPr>
          <p:cNvPr id="7" name="Footer Placeholder 3">
            <a:extLst>
              <a:ext uri="{FF2B5EF4-FFF2-40B4-BE49-F238E27FC236}">
                <a16:creationId xmlns:a16="http://schemas.microsoft.com/office/drawing/2014/main" id="{12DD7679-786D-0844-8D29-FE9AB39D79DC}"/>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803729359"/>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67</a:t>
            </a:fld>
            <a:endParaRPr lang="en-US" dirty="0"/>
          </a:p>
        </p:txBody>
      </p:sp>
      <p:sp>
        <p:nvSpPr>
          <p:cNvPr id="3" name="Title 2"/>
          <p:cNvSpPr>
            <a:spLocks noGrp="1"/>
          </p:cNvSpPr>
          <p:nvPr>
            <p:ph type="title"/>
          </p:nvPr>
        </p:nvSpPr>
        <p:spPr/>
        <p:txBody>
          <a:bodyPr/>
          <a:lstStyle/>
          <a:p>
            <a:r>
              <a:rPr lang="fi-FI" dirty="0" err="1"/>
              <a:t>QVariant</a:t>
            </a:r>
            <a:r>
              <a:rPr lang="fi-FI" dirty="0"/>
              <a:t> </a:t>
            </a:r>
            <a:r>
              <a:rPr lang="fi-FI" dirty="0" err="1"/>
              <a:t>Examples</a:t>
            </a:r>
            <a:endParaRPr lang="en-US" dirty="0"/>
          </a:p>
        </p:txBody>
      </p:sp>
      <p:sp>
        <p:nvSpPr>
          <p:cNvPr id="5" name="Content Placeholder 2"/>
          <p:cNvSpPr txBox="1">
            <a:spLocks/>
          </p:cNvSpPr>
          <p:nvPr/>
        </p:nvSpPr>
        <p:spPr>
          <a:xfrm>
            <a:off x="552829" y="1844824"/>
            <a:ext cx="11086344" cy="3090414"/>
          </a:xfrm>
          <a:prstGeom prst="rect">
            <a:avLst/>
          </a:prstGeom>
          <a:solidFill>
            <a:schemeClr val="bg1">
              <a:lumMod val="95000"/>
            </a:schemeClr>
          </a:solidFill>
          <a:ln>
            <a:solidFill>
              <a:schemeClr val="accent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00800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r>
              <a:rPr lang="en-US" sz="1500" dirty="0" err="1">
                <a:solidFill>
                  <a:srgbClr val="800080"/>
                </a:solidFill>
                <a:latin typeface="Courier New"/>
                <a:cs typeface="Courier New"/>
              </a:rPr>
              <a:t>QVariant</a:t>
            </a:r>
            <a:r>
              <a:rPr lang="en-US" sz="1500" dirty="0">
                <a:solidFill>
                  <a:srgbClr val="C0C0C0"/>
                </a:solidFill>
                <a:latin typeface="Courier New"/>
                <a:cs typeface="Courier New"/>
              </a:rPr>
              <a:t> </a:t>
            </a:r>
            <a:r>
              <a:rPr lang="en-US" sz="1500" dirty="0">
                <a:latin typeface="Courier New"/>
                <a:cs typeface="Courier New"/>
              </a:rPr>
              <a:t>v</a:t>
            </a:r>
            <a:r>
              <a:rPr lang="en-US" sz="1500" dirty="0">
                <a:solidFill>
                  <a:srgbClr val="000000"/>
                </a:solidFill>
                <a:latin typeface="Courier New"/>
                <a:cs typeface="Courier New"/>
              </a:rPr>
              <a:t>(</a:t>
            </a:r>
            <a:r>
              <a:rPr lang="en-US" sz="1500" dirty="0">
                <a:solidFill>
                  <a:srgbClr val="000080"/>
                </a:solidFill>
                <a:latin typeface="Courier New"/>
                <a:cs typeface="Courier New"/>
              </a:rPr>
              <a:t>123</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p>
          <a:p>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The</a:t>
            </a:r>
            <a:r>
              <a:rPr lang="en-US" sz="1500" dirty="0">
                <a:solidFill>
                  <a:srgbClr val="C0C0C0"/>
                </a:solidFill>
                <a:latin typeface="Courier New"/>
                <a:cs typeface="Courier New"/>
              </a:rPr>
              <a:t> </a:t>
            </a:r>
            <a:r>
              <a:rPr lang="en-US" sz="1500" dirty="0">
                <a:latin typeface="Courier New"/>
                <a:cs typeface="Courier New"/>
              </a:rPr>
              <a:t>variant</a:t>
            </a:r>
            <a:r>
              <a:rPr lang="en-US" sz="1500" dirty="0">
                <a:solidFill>
                  <a:srgbClr val="C0C0C0"/>
                </a:solidFill>
                <a:latin typeface="Courier New"/>
                <a:cs typeface="Courier New"/>
              </a:rPr>
              <a:t> </a:t>
            </a:r>
            <a:r>
              <a:rPr lang="en-US" sz="1500" dirty="0">
                <a:latin typeface="Courier New"/>
                <a:cs typeface="Courier New"/>
              </a:rPr>
              <a:t>now</a:t>
            </a:r>
            <a:r>
              <a:rPr lang="en-US" sz="1500" dirty="0">
                <a:solidFill>
                  <a:srgbClr val="C0C0C0"/>
                </a:solidFill>
                <a:latin typeface="Courier New"/>
                <a:cs typeface="Courier New"/>
              </a:rPr>
              <a:t> </a:t>
            </a:r>
            <a:r>
              <a:rPr lang="en-US" sz="1500" dirty="0">
                <a:latin typeface="Courier New"/>
                <a:cs typeface="Courier New"/>
              </a:rPr>
              <a:t>contains</a:t>
            </a:r>
            <a:r>
              <a:rPr lang="en-US" sz="1500" dirty="0">
                <a:solidFill>
                  <a:srgbClr val="C0C0C0"/>
                </a:solidFill>
                <a:latin typeface="Courier New"/>
                <a:cs typeface="Courier New"/>
              </a:rPr>
              <a:t> </a:t>
            </a:r>
            <a:r>
              <a:rPr lang="en-US" sz="1500" dirty="0">
                <a:latin typeface="Courier New"/>
                <a:cs typeface="Courier New"/>
              </a:rPr>
              <a:t>an</a:t>
            </a:r>
            <a:r>
              <a:rPr lang="en-US" sz="1500" dirty="0">
                <a:solidFill>
                  <a:srgbClr val="C0C0C0"/>
                </a:solidFill>
                <a:latin typeface="Courier New"/>
                <a:cs typeface="Courier New"/>
              </a:rPr>
              <a:t> </a:t>
            </a:r>
            <a:r>
              <a:rPr lang="en-US" sz="1500" dirty="0" err="1">
                <a:latin typeface="Courier New"/>
                <a:cs typeface="Courier New"/>
              </a:rPr>
              <a:t>int</a:t>
            </a:r>
            <a:r>
              <a:rPr lang="en-US" sz="1500" dirty="0">
                <a:latin typeface="Courier New"/>
                <a:cs typeface="Courier New"/>
              </a:rPr>
              <a:t> </a:t>
            </a:r>
          </a:p>
          <a:p>
            <a:endParaRPr lang="en-US" sz="1500" dirty="0">
              <a:solidFill>
                <a:srgbClr val="808000"/>
              </a:solidFill>
              <a:latin typeface="Courier New"/>
              <a:cs typeface="Courier New"/>
            </a:endParaRPr>
          </a:p>
          <a:p>
            <a:r>
              <a:rPr lang="en-US" sz="1500" dirty="0" err="1">
                <a:solidFill>
                  <a:srgbClr val="808000"/>
                </a:solidFill>
                <a:latin typeface="Courier New"/>
                <a:cs typeface="Courier New"/>
              </a:rPr>
              <a:t>int</a:t>
            </a:r>
            <a:r>
              <a:rPr lang="en-US" sz="1500" dirty="0">
                <a:solidFill>
                  <a:srgbClr val="C0C0C0"/>
                </a:solidFill>
                <a:latin typeface="Courier New"/>
                <a:cs typeface="Courier New"/>
              </a:rPr>
              <a:t> </a:t>
            </a:r>
            <a:r>
              <a:rPr lang="en-US" sz="1500" dirty="0">
                <a:latin typeface="Courier New"/>
                <a:cs typeface="Courier New"/>
              </a:rPr>
              <a:t>x</a:t>
            </a:r>
            <a:r>
              <a:rPr lang="en-US" sz="1500" dirty="0">
                <a:solidFill>
                  <a:srgbClr val="C0C0C0"/>
                </a:solidFill>
                <a:latin typeface="Courier New"/>
                <a:cs typeface="Courier New"/>
              </a:rPr>
              <a:t> </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r>
              <a:rPr lang="en-US" sz="1500" dirty="0" err="1">
                <a:latin typeface="Courier New"/>
                <a:cs typeface="Courier New"/>
              </a:rPr>
              <a:t>v</a:t>
            </a:r>
            <a:r>
              <a:rPr lang="en-US" sz="1500" dirty="0" err="1">
                <a:solidFill>
                  <a:srgbClr val="000000"/>
                </a:solidFill>
                <a:latin typeface="Courier New"/>
                <a:cs typeface="Courier New"/>
              </a:rPr>
              <a:t>.</a:t>
            </a:r>
            <a:r>
              <a:rPr lang="en-US" sz="1500" dirty="0" err="1">
                <a:latin typeface="Courier New"/>
                <a:cs typeface="Courier New"/>
              </a:rPr>
              <a:t>toInt</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x</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123</a:t>
            </a:r>
            <a:r>
              <a:rPr lang="en-US" sz="1500" dirty="0">
                <a:solidFill>
                  <a:srgbClr val="C0C0C0"/>
                </a:solidFill>
                <a:latin typeface="Courier New"/>
                <a:cs typeface="Courier New"/>
              </a:rPr>
              <a:t> </a:t>
            </a:r>
          </a:p>
          <a:p>
            <a:endParaRPr lang="en-US" sz="1500" dirty="0">
              <a:solidFill>
                <a:srgbClr val="C0C0C0"/>
              </a:solidFill>
              <a:latin typeface="Courier New"/>
              <a:cs typeface="Courier New"/>
            </a:endParaRPr>
          </a:p>
          <a:p>
            <a:r>
              <a:rPr lang="en-US" sz="1500" dirty="0">
                <a:latin typeface="Courier New"/>
                <a:cs typeface="Courier New"/>
              </a:rPr>
              <a:t>v</a:t>
            </a:r>
            <a:r>
              <a:rPr lang="en-US" sz="1500" dirty="0">
                <a:solidFill>
                  <a:srgbClr val="C0C0C0"/>
                </a:solidFill>
                <a:latin typeface="Courier New"/>
                <a:cs typeface="Courier New"/>
              </a:rPr>
              <a:t> </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r>
              <a:rPr lang="en-US" sz="1500" dirty="0" err="1">
                <a:solidFill>
                  <a:srgbClr val="800080"/>
                </a:solidFill>
                <a:latin typeface="Courier New"/>
                <a:cs typeface="Courier New"/>
              </a:rPr>
              <a:t>QVariant</a:t>
            </a:r>
            <a:r>
              <a:rPr lang="en-US" sz="1500" dirty="0">
                <a:solidFill>
                  <a:srgbClr val="000000"/>
                </a:solidFill>
                <a:latin typeface="Courier New"/>
                <a:cs typeface="Courier New"/>
              </a:rPr>
              <a:t>(</a:t>
            </a:r>
            <a:r>
              <a:rPr lang="en-US" sz="1500" dirty="0">
                <a:latin typeface="Courier New"/>
                <a:cs typeface="Courier New"/>
              </a:rPr>
              <a:t>"hello"</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p>
          <a:p>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The</a:t>
            </a:r>
            <a:r>
              <a:rPr lang="en-US" sz="1500" dirty="0">
                <a:solidFill>
                  <a:srgbClr val="C0C0C0"/>
                </a:solidFill>
                <a:latin typeface="Courier New"/>
                <a:cs typeface="Courier New"/>
              </a:rPr>
              <a:t> </a:t>
            </a:r>
            <a:r>
              <a:rPr lang="en-US" sz="1500" dirty="0">
                <a:latin typeface="Courier New"/>
                <a:cs typeface="Courier New"/>
              </a:rPr>
              <a:t>variant</a:t>
            </a:r>
            <a:r>
              <a:rPr lang="en-US" sz="1500" dirty="0">
                <a:solidFill>
                  <a:srgbClr val="C0C0C0"/>
                </a:solidFill>
                <a:latin typeface="Courier New"/>
                <a:cs typeface="Courier New"/>
              </a:rPr>
              <a:t> </a:t>
            </a:r>
            <a:r>
              <a:rPr lang="en-US" sz="1500" dirty="0">
                <a:latin typeface="Courier New"/>
                <a:cs typeface="Courier New"/>
              </a:rPr>
              <a:t>now</a:t>
            </a:r>
            <a:r>
              <a:rPr lang="en-US" sz="1500" dirty="0">
                <a:solidFill>
                  <a:srgbClr val="C0C0C0"/>
                </a:solidFill>
                <a:latin typeface="Courier New"/>
                <a:cs typeface="Courier New"/>
              </a:rPr>
              <a:t> </a:t>
            </a:r>
            <a:r>
              <a:rPr lang="en-US" sz="1500" dirty="0">
                <a:latin typeface="Courier New"/>
                <a:cs typeface="Courier New"/>
              </a:rPr>
              <a:t>contains</a:t>
            </a:r>
            <a:r>
              <a:rPr lang="en-US" sz="1500" dirty="0">
                <a:solidFill>
                  <a:srgbClr val="C0C0C0"/>
                </a:solidFill>
                <a:latin typeface="Courier New"/>
                <a:cs typeface="Courier New"/>
              </a:rPr>
              <a:t> </a:t>
            </a:r>
            <a:r>
              <a:rPr lang="en-US" sz="1500" dirty="0">
                <a:latin typeface="Courier New"/>
                <a:cs typeface="Courier New"/>
              </a:rPr>
              <a:t>a</a:t>
            </a:r>
            <a:r>
              <a:rPr lang="en-US" sz="1500" dirty="0">
                <a:solidFill>
                  <a:srgbClr val="C0C0C0"/>
                </a:solidFill>
                <a:latin typeface="Courier New"/>
                <a:cs typeface="Courier New"/>
              </a:rPr>
              <a:t> </a:t>
            </a:r>
            <a:r>
              <a:rPr lang="en-US" sz="1500" dirty="0" err="1">
                <a:latin typeface="Courier New"/>
                <a:cs typeface="Courier New"/>
              </a:rPr>
              <a:t>QString</a:t>
            </a:r>
            <a:r>
              <a:rPr lang="en-US" sz="1500" dirty="0">
                <a:solidFill>
                  <a:srgbClr val="C0C0C0"/>
                </a:solidFill>
                <a:latin typeface="Courier New"/>
                <a:cs typeface="Courier New"/>
              </a:rPr>
              <a:t> </a:t>
            </a:r>
          </a:p>
          <a:p>
            <a:endParaRPr lang="en-US" sz="1500" dirty="0">
              <a:latin typeface="Courier New"/>
              <a:cs typeface="Courier New"/>
            </a:endParaRPr>
          </a:p>
          <a:p>
            <a:r>
              <a:rPr lang="en-US" sz="1500" dirty="0">
                <a:latin typeface="Courier New"/>
                <a:cs typeface="Courier New"/>
              </a:rPr>
              <a:t>v</a:t>
            </a:r>
            <a:r>
              <a:rPr lang="en-US" sz="1500" dirty="0">
                <a:solidFill>
                  <a:srgbClr val="C0C0C0"/>
                </a:solidFill>
                <a:latin typeface="Courier New"/>
                <a:cs typeface="Courier New"/>
              </a:rPr>
              <a:t> </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r>
              <a:rPr lang="en-US" sz="1500" dirty="0" err="1">
                <a:solidFill>
                  <a:srgbClr val="800080"/>
                </a:solidFill>
                <a:latin typeface="Courier New"/>
                <a:cs typeface="Courier New"/>
              </a:rPr>
              <a:t>QVariant</a:t>
            </a:r>
            <a:r>
              <a:rPr lang="en-US" sz="1500" dirty="0">
                <a:solidFill>
                  <a:srgbClr val="000000"/>
                </a:solidFill>
                <a:latin typeface="Courier New"/>
                <a:cs typeface="Courier New"/>
              </a:rPr>
              <a:t>(</a:t>
            </a:r>
            <a:r>
              <a:rPr lang="en-US" sz="1500" dirty="0" err="1">
                <a:latin typeface="Courier New"/>
                <a:cs typeface="Courier New"/>
              </a:rPr>
              <a:t>tr</a:t>
            </a:r>
            <a:r>
              <a:rPr lang="en-US" sz="1500" dirty="0">
                <a:solidFill>
                  <a:srgbClr val="000000"/>
                </a:solidFill>
                <a:latin typeface="Courier New"/>
                <a:cs typeface="Courier New"/>
              </a:rPr>
              <a:t>(</a:t>
            </a:r>
            <a:r>
              <a:rPr lang="en-US" sz="1500" dirty="0">
                <a:latin typeface="Courier New"/>
                <a:cs typeface="Courier New"/>
              </a:rPr>
              <a:t>"hello"</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p>
          <a:p>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The</a:t>
            </a:r>
            <a:r>
              <a:rPr lang="en-US" sz="1500" dirty="0">
                <a:solidFill>
                  <a:srgbClr val="C0C0C0"/>
                </a:solidFill>
                <a:latin typeface="Courier New"/>
                <a:cs typeface="Courier New"/>
              </a:rPr>
              <a:t> </a:t>
            </a:r>
            <a:r>
              <a:rPr lang="en-US" sz="1500" dirty="0">
                <a:latin typeface="Courier New"/>
                <a:cs typeface="Courier New"/>
              </a:rPr>
              <a:t>variant</a:t>
            </a:r>
            <a:r>
              <a:rPr lang="en-US" sz="1500" dirty="0">
                <a:solidFill>
                  <a:srgbClr val="C0C0C0"/>
                </a:solidFill>
                <a:latin typeface="Courier New"/>
                <a:cs typeface="Courier New"/>
              </a:rPr>
              <a:t> </a:t>
            </a:r>
            <a:r>
              <a:rPr lang="en-US" sz="1500" dirty="0">
                <a:latin typeface="Courier New"/>
                <a:cs typeface="Courier New"/>
              </a:rPr>
              <a:t>now</a:t>
            </a:r>
            <a:r>
              <a:rPr lang="en-US" sz="1500" dirty="0">
                <a:solidFill>
                  <a:srgbClr val="C0C0C0"/>
                </a:solidFill>
                <a:latin typeface="Courier New"/>
                <a:cs typeface="Courier New"/>
              </a:rPr>
              <a:t> </a:t>
            </a:r>
            <a:r>
              <a:rPr lang="en-US" sz="1500" dirty="0">
                <a:latin typeface="Courier New"/>
                <a:cs typeface="Courier New"/>
              </a:rPr>
              <a:t>contains</a:t>
            </a:r>
            <a:r>
              <a:rPr lang="en-US" sz="1500" dirty="0">
                <a:solidFill>
                  <a:srgbClr val="C0C0C0"/>
                </a:solidFill>
                <a:latin typeface="Courier New"/>
                <a:cs typeface="Courier New"/>
              </a:rPr>
              <a:t> </a:t>
            </a:r>
            <a:r>
              <a:rPr lang="en-US" sz="1500" dirty="0">
                <a:latin typeface="Courier New"/>
                <a:cs typeface="Courier New"/>
              </a:rPr>
              <a:t>a</a:t>
            </a:r>
            <a:r>
              <a:rPr lang="en-US" sz="1500" dirty="0">
                <a:solidFill>
                  <a:srgbClr val="C0C0C0"/>
                </a:solidFill>
                <a:latin typeface="Courier New"/>
                <a:cs typeface="Courier New"/>
              </a:rPr>
              <a:t> </a:t>
            </a:r>
            <a:r>
              <a:rPr lang="en-US" sz="1500" dirty="0" err="1">
                <a:latin typeface="Courier New"/>
                <a:cs typeface="Courier New"/>
              </a:rPr>
              <a:t>QString</a:t>
            </a:r>
            <a:r>
              <a:rPr lang="en-US" sz="1500" dirty="0">
                <a:solidFill>
                  <a:srgbClr val="C0C0C0"/>
                </a:solidFill>
                <a:latin typeface="Courier New"/>
                <a:cs typeface="Courier New"/>
              </a:rPr>
              <a:t> </a:t>
            </a:r>
          </a:p>
          <a:p>
            <a:endParaRPr lang="en-US" sz="1500" dirty="0">
              <a:solidFill>
                <a:srgbClr val="C0C0C0"/>
              </a:solidFill>
              <a:latin typeface="Courier New"/>
              <a:cs typeface="Courier New"/>
            </a:endParaRPr>
          </a:p>
          <a:p>
            <a:r>
              <a:rPr lang="en-US" sz="1500" dirty="0" err="1">
                <a:solidFill>
                  <a:srgbClr val="808000"/>
                </a:solidFill>
                <a:latin typeface="Courier New"/>
                <a:cs typeface="Courier New"/>
              </a:rPr>
              <a:t>int</a:t>
            </a:r>
            <a:r>
              <a:rPr lang="en-US" sz="1500" dirty="0">
                <a:solidFill>
                  <a:srgbClr val="C0C0C0"/>
                </a:solidFill>
                <a:latin typeface="Courier New"/>
                <a:cs typeface="Courier New"/>
              </a:rPr>
              <a:t> </a:t>
            </a:r>
            <a:r>
              <a:rPr lang="en-US" sz="1500" dirty="0">
                <a:latin typeface="Courier New"/>
                <a:cs typeface="Courier New"/>
              </a:rPr>
              <a:t>y</a:t>
            </a:r>
            <a:r>
              <a:rPr lang="en-US" sz="1500" dirty="0">
                <a:solidFill>
                  <a:srgbClr val="C0C0C0"/>
                </a:solidFill>
                <a:latin typeface="Courier New"/>
                <a:cs typeface="Courier New"/>
              </a:rPr>
              <a:t> </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r>
              <a:rPr lang="en-US" sz="1500" dirty="0" err="1">
                <a:latin typeface="Courier New"/>
                <a:cs typeface="Courier New"/>
              </a:rPr>
              <a:t>v</a:t>
            </a:r>
            <a:r>
              <a:rPr lang="en-US" sz="1500" dirty="0" err="1">
                <a:solidFill>
                  <a:srgbClr val="000000"/>
                </a:solidFill>
                <a:latin typeface="Courier New"/>
                <a:cs typeface="Courier New"/>
              </a:rPr>
              <a:t>.</a:t>
            </a:r>
            <a:r>
              <a:rPr lang="en-US" sz="1500" dirty="0" err="1">
                <a:latin typeface="Courier New"/>
                <a:cs typeface="Courier New"/>
              </a:rPr>
              <a:t>toInt</a:t>
            </a:r>
            <a:r>
              <a:rPr lang="en-US" sz="1500" dirty="0">
                <a:solidFill>
                  <a:srgbClr val="000000"/>
                </a:solidFill>
                <a:latin typeface="Courier New"/>
                <a:cs typeface="Courier New"/>
              </a:rPr>
              <a:t>();</a:t>
            </a:r>
            <a:r>
              <a:rPr lang="en-US" sz="1500" dirty="0">
                <a:solidFill>
                  <a:srgbClr val="C0C0C0"/>
                </a:solidFill>
                <a:latin typeface="Courier New"/>
                <a:cs typeface="Courier New"/>
              </a:rPr>
              <a:t> </a:t>
            </a:r>
          </a:p>
          <a:p>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y</a:t>
            </a:r>
            <a:r>
              <a:rPr lang="en-US" sz="1500" dirty="0">
                <a:solidFill>
                  <a:srgbClr val="C0C0C0"/>
                </a:solidFill>
                <a:latin typeface="Courier New"/>
                <a:cs typeface="Courier New"/>
              </a:rPr>
              <a:t> </a:t>
            </a:r>
            <a:r>
              <a:rPr lang="en-US" sz="1500" dirty="0">
                <a:latin typeface="Courier New"/>
                <a:cs typeface="Courier New"/>
              </a:rPr>
              <a:t>=</a:t>
            </a:r>
            <a:r>
              <a:rPr lang="en-US" sz="1500" dirty="0">
                <a:solidFill>
                  <a:srgbClr val="C0C0C0"/>
                </a:solidFill>
                <a:latin typeface="Courier New"/>
                <a:cs typeface="Courier New"/>
              </a:rPr>
              <a:t> </a:t>
            </a:r>
            <a:r>
              <a:rPr lang="en-US" sz="1500" dirty="0">
                <a:latin typeface="Courier New"/>
                <a:cs typeface="Courier New"/>
              </a:rPr>
              <a:t>0</a:t>
            </a:r>
            <a:r>
              <a:rPr lang="en-US" sz="1500" dirty="0">
                <a:solidFill>
                  <a:srgbClr val="C0C0C0"/>
                </a:solidFill>
                <a:latin typeface="Courier New"/>
                <a:cs typeface="Courier New"/>
              </a:rPr>
              <a:t> </a:t>
            </a:r>
            <a:r>
              <a:rPr lang="en-US" sz="1500" dirty="0">
                <a:latin typeface="Courier New"/>
                <a:cs typeface="Courier New"/>
              </a:rPr>
              <a:t>since</a:t>
            </a:r>
            <a:r>
              <a:rPr lang="en-US" sz="1500" dirty="0">
                <a:solidFill>
                  <a:srgbClr val="C0C0C0"/>
                </a:solidFill>
                <a:latin typeface="Courier New"/>
                <a:cs typeface="Courier New"/>
              </a:rPr>
              <a:t> </a:t>
            </a:r>
            <a:r>
              <a:rPr lang="en-US" sz="1500" dirty="0">
                <a:latin typeface="Courier New"/>
                <a:cs typeface="Courier New"/>
              </a:rPr>
              <a:t>v</a:t>
            </a:r>
            <a:r>
              <a:rPr lang="en-US" sz="1500" dirty="0">
                <a:solidFill>
                  <a:srgbClr val="C0C0C0"/>
                </a:solidFill>
                <a:latin typeface="Courier New"/>
                <a:cs typeface="Courier New"/>
              </a:rPr>
              <a:t> </a:t>
            </a:r>
            <a:r>
              <a:rPr lang="en-US" sz="1500" dirty="0">
                <a:latin typeface="Courier New"/>
                <a:cs typeface="Courier New"/>
              </a:rPr>
              <a:t>does not contain a number, like “567”</a:t>
            </a:r>
          </a:p>
        </p:txBody>
      </p:sp>
      <p:sp>
        <p:nvSpPr>
          <p:cNvPr id="8" name="Footer Placeholder 3">
            <a:extLst>
              <a:ext uri="{FF2B5EF4-FFF2-40B4-BE49-F238E27FC236}">
                <a16:creationId xmlns:a16="http://schemas.microsoft.com/office/drawing/2014/main" id="{BD0F6660-F3C1-FE4B-83D4-A3F8D2302A0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051852415"/>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a:t>Types known by </a:t>
            </a:r>
            <a:r>
              <a:rPr lang="en-US" dirty="0" err="1">
                <a:latin typeface="Courier New" pitchFamily="49" charset="0"/>
                <a:cs typeface="Courier New" pitchFamily="49" charset="0"/>
              </a:rPr>
              <a:t>QMetaType</a:t>
            </a:r>
            <a:r>
              <a:rPr lang="en-US" dirty="0"/>
              <a:t> van be accessed using </a:t>
            </a:r>
            <a:r>
              <a:rPr lang="en-US" dirty="0" err="1">
                <a:latin typeface="Courier New" pitchFamily="49" charset="0"/>
                <a:cs typeface="Courier New" pitchFamily="49" charset="0"/>
              </a:rPr>
              <a:t>QVariant</a:t>
            </a:r>
            <a:endParaRPr lang="en-GB" dirty="0">
              <a:latin typeface="Courier New" pitchFamily="49" charset="0"/>
              <a:cs typeface="Courier New" pitchFamily="49" charset="0"/>
            </a:endParaRPr>
          </a:p>
          <a:p>
            <a:r>
              <a:rPr lang="en-GB" dirty="0" err="1">
                <a:latin typeface="Courier New" pitchFamily="49" charset="0"/>
                <a:cs typeface="Courier New" pitchFamily="49" charset="0"/>
              </a:rPr>
              <a:t>QMetaType</a:t>
            </a:r>
            <a:r>
              <a:rPr lang="en-GB" dirty="0"/>
              <a:t> manages named types</a:t>
            </a:r>
          </a:p>
          <a:p>
            <a:pPr lvl="1"/>
            <a:r>
              <a:rPr lang="en-GB" dirty="0"/>
              <a:t>Allows creating, destroying, copying, and serializing values</a:t>
            </a:r>
            <a:endParaRPr lang="en-GB" dirty="0">
              <a:latin typeface="Courier New" pitchFamily="49" charset="0"/>
              <a:cs typeface="Courier New" pitchFamily="49" charset="0"/>
            </a:endParaRPr>
          </a:p>
          <a:p>
            <a:pPr lvl="1"/>
            <a:r>
              <a:rPr lang="en-GB" dirty="0"/>
              <a:t>Required for queued method invocations and property system (signal parameter values marshalled to event arguments as </a:t>
            </a:r>
            <a:r>
              <a:rPr lang="en-GB" dirty="0" err="1">
                <a:latin typeface="Courier New"/>
                <a:cs typeface="Courier New"/>
              </a:rPr>
              <a:t>QVariant</a:t>
            </a:r>
            <a:r>
              <a:rPr lang="en-GB" dirty="0"/>
              <a:t>)</a:t>
            </a:r>
          </a:p>
          <a:p>
            <a:pPr lvl="1"/>
            <a:r>
              <a:rPr lang="en-US" dirty="0"/>
              <a:t>Designed for </a:t>
            </a:r>
            <a:r>
              <a:rPr lang="en-US" u="sng" dirty="0"/>
              <a:t>assignable</a:t>
            </a:r>
            <a:r>
              <a:rPr lang="en-US" dirty="0"/>
              <a:t> types</a:t>
            </a:r>
          </a:p>
          <a:p>
            <a:pPr lvl="1"/>
            <a:r>
              <a:rPr lang="en-US" dirty="0"/>
              <a:t>Extendable via </a:t>
            </a:r>
            <a:r>
              <a:rPr lang="en-US" dirty="0">
                <a:latin typeface="Courier New" pitchFamily="49" charset="0"/>
                <a:cs typeface="Courier New" pitchFamily="49" charset="0"/>
              </a:rPr>
              <a:t>Q_DECLARE_METATYPE(</a:t>
            </a:r>
            <a:r>
              <a:rPr lang="en-US" dirty="0" err="1">
                <a:latin typeface="Courier New" pitchFamily="49" charset="0"/>
                <a:cs typeface="Courier New" pitchFamily="49" charset="0"/>
              </a:rPr>
              <a:t>MyType</a:t>
            </a:r>
            <a:r>
              <a:rPr lang="en-US" dirty="0">
                <a:latin typeface="Courier New" pitchFamily="49" charset="0"/>
                <a:cs typeface="Courier New" pitchFamily="49" charset="0"/>
              </a:rPr>
              <a:t>) / </a:t>
            </a:r>
            <a:r>
              <a:rPr lang="en-US" dirty="0" err="1">
                <a:latin typeface="Courier New" pitchFamily="49" charset="0"/>
                <a:cs typeface="Courier New" pitchFamily="49" charset="0"/>
              </a:rPr>
              <a:t>qMetaTypeId</a:t>
            </a:r>
            <a:r>
              <a:rPr lang="en-US" dirty="0">
                <a:latin typeface="Courier New" pitchFamily="49" charset="0"/>
                <a:cs typeface="Courier New" pitchFamily="49" charset="0"/>
              </a:rPr>
              <a:t>&lt;</a:t>
            </a:r>
            <a:r>
              <a:rPr lang="en-US" dirty="0" err="1">
                <a:latin typeface="Courier New" pitchFamily="49" charset="0"/>
                <a:cs typeface="Courier New" pitchFamily="49" charset="0"/>
              </a:rPr>
              <a:t>MyType</a:t>
            </a:r>
            <a:r>
              <a:rPr lang="en-US" dirty="0">
                <a:latin typeface="Courier New" pitchFamily="49" charset="0"/>
                <a:cs typeface="Courier New" pitchFamily="49" charset="0"/>
              </a:rPr>
              <a:t>&gt;()</a:t>
            </a:r>
          </a:p>
          <a:p>
            <a:pPr lvl="1"/>
            <a:r>
              <a:rPr lang="en-US" dirty="0"/>
              <a:t>Integrated with </a:t>
            </a:r>
            <a:r>
              <a:rPr lang="en-US" dirty="0" err="1">
                <a:latin typeface="Courier New" pitchFamily="49" charset="0"/>
                <a:cs typeface="Courier New" pitchFamily="49" charset="0"/>
              </a:rPr>
              <a:t>QVariant</a:t>
            </a:r>
            <a:endParaRPr lang="en-US" dirty="0">
              <a:latin typeface="Courier New" pitchFamily="49" charset="0"/>
              <a:cs typeface="Courier New" pitchFamily="49" charset="0"/>
            </a:endParaRPr>
          </a:p>
          <a:p>
            <a:pPr lvl="1"/>
            <a:endParaRPr lang="en-US" dirty="0"/>
          </a:p>
          <a:p>
            <a:r>
              <a:rPr lang="en-US" dirty="0"/>
              <a:t>Makes value types dynamic</a:t>
            </a:r>
          </a:p>
          <a:p>
            <a:pPr lvl="1"/>
            <a:r>
              <a:rPr lang="en-US" dirty="0"/>
              <a:t>Completes introspection functionality to non-</a:t>
            </a:r>
            <a:r>
              <a:rPr lang="en-US" dirty="0" err="1">
                <a:latin typeface="Courier New" pitchFamily="49" charset="0"/>
                <a:cs typeface="Courier New" pitchFamily="49" charset="0"/>
              </a:rPr>
              <a:t>QObject</a:t>
            </a:r>
            <a:r>
              <a:rPr lang="en-US" dirty="0">
                <a:latin typeface="Courier New" pitchFamily="49" charset="0"/>
                <a:cs typeface="Courier New" pitchFamily="49" charset="0"/>
              </a:rPr>
              <a:t> </a:t>
            </a:r>
            <a:r>
              <a:rPr lang="en-US" dirty="0"/>
              <a:t>types by associating a type name to a type </a:t>
            </a:r>
          </a:p>
          <a:p>
            <a:endParaRPr lang="en-US" dirty="0"/>
          </a:p>
          <a:p>
            <a:r>
              <a:rPr lang="en-US" dirty="0"/>
              <a:t>Contains an enumeration of core types (JSON types added in Qt5)</a:t>
            </a:r>
          </a:p>
          <a:p>
            <a:pPr lvl="1"/>
            <a:r>
              <a:rPr lang="en-US" dirty="0">
                <a:latin typeface="Courier New" pitchFamily="49" charset="0"/>
                <a:cs typeface="Courier New" pitchFamily="49" charset="0"/>
              </a:rPr>
              <a:t>create() / construct()</a:t>
            </a:r>
            <a:r>
              <a:rPr lang="en-US" dirty="0">
                <a:latin typeface="+mn-lt"/>
                <a:cs typeface="Courier New" pitchFamily="49" charset="0"/>
              </a:rPr>
              <a:t>- create an object or construct an object in a memory location</a:t>
            </a:r>
          </a:p>
          <a:p>
            <a:pPr lvl="1"/>
            <a:r>
              <a:rPr lang="en-US" dirty="0">
                <a:latin typeface="Courier New" pitchFamily="49" charset="0"/>
                <a:cs typeface="Courier New" pitchFamily="49" charset="0"/>
              </a:rPr>
              <a:t>destruct() / destroy() </a:t>
            </a:r>
            <a:r>
              <a:rPr lang="en-US" dirty="0">
                <a:latin typeface="+mn-lt"/>
                <a:cs typeface="Courier New" pitchFamily="49" charset="0"/>
              </a:rPr>
              <a:t>– call destructor or delete</a:t>
            </a:r>
          </a:p>
          <a:p>
            <a:pPr lvl="1"/>
            <a:r>
              <a:rPr lang="en-US" dirty="0">
                <a:latin typeface="Courier New" pitchFamily="49" charset="0"/>
                <a:cs typeface="Courier New" pitchFamily="49" charset="0"/>
              </a:rPr>
              <a:t>load() / save() </a:t>
            </a:r>
            <a:r>
              <a:rPr lang="en-US" dirty="0">
                <a:latin typeface="+mn-lt"/>
                <a:cs typeface="Courier New" pitchFamily="49" charset="0"/>
              </a:rPr>
              <a:t>– load and save from/to </a:t>
            </a:r>
            <a:r>
              <a:rPr lang="en-US" dirty="0" err="1">
                <a:latin typeface="Courier New" pitchFamily="49" charset="0"/>
                <a:cs typeface="Courier New" pitchFamily="49" charset="0"/>
              </a:rPr>
              <a:t>QDataStream</a:t>
            </a:r>
            <a:r>
              <a:rPr lang="en-US" dirty="0">
                <a:latin typeface="Courier New" pitchFamily="49" charset="0"/>
                <a:cs typeface="Courier New" pitchFamily="49" charset="0"/>
              </a:rPr>
              <a:t> </a:t>
            </a:r>
            <a:r>
              <a:rPr lang="en-US" dirty="0">
                <a:latin typeface="+mn-lt"/>
                <a:cs typeface="Courier New" pitchFamily="49" charset="0"/>
              </a:rPr>
              <a:t>(serialization operators needed)</a:t>
            </a:r>
          </a:p>
        </p:txBody>
      </p:sp>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68</a:t>
            </a:fld>
            <a:endParaRPr lang="en-US" dirty="0"/>
          </a:p>
        </p:txBody>
      </p:sp>
      <p:sp>
        <p:nvSpPr>
          <p:cNvPr id="3" name="Title 2"/>
          <p:cNvSpPr>
            <a:spLocks noGrp="1"/>
          </p:cNvSpPr>
          <p:nvPr>
            <p:ph type="title"/>
          </p:nvPr>
        </p:nvSpPr>
        <p:spPr/>
        <p:txBody>
          <a:bodyPr/>
          <a:lstStyle/>
          <a:p>
            <a:r>
              <a:rPr lang="en-US" dirty="0"/>
              <a:t>Supported Types</a:t>
            </a:r>
          </a:p>
        </p:txBody>
      </p:sp>
      <p:pic>
        <p:nvPicPr>
          <p:cNvPr id="5" name="Picture 4"/>
          <p:cNvPicPr>
            <a:picLocks noChangeAspect="1"/>
          </p:cNvPicPr>
          <p:nvPr/>
        </p:nvPicPr>
        <p:blipFill>
          <a:blip r:embed="rId2"/>
          <a:stretch>
            <a:fillRect/>
          </a:stretch>
        </p:blipFill>
        <p:spPr>
          <a:xfrm>
            <a:off x="9623474" y="3068962"/>
            <a:ext cx="1623696" cy="1429043"/>
          </a:xfrm>
          <a:prstGeom prst="rect">
            <a:avLst/>
          </a:prstGeom>
        </p:spPr>
      </p:pic>
      <p:sp>
        <p:nvSpPr>
          <p:cNvPr id="8" name="Footer Placeholder 3">
            <a:extLst>
              <a:ext uri="{FF2B5EF4-FFF2-40B4-BE49-F238E27FC236}">
                <a16:creationId xmlns:a16="http://schemas.microsoft.com/office/drawing/2014/main" id="{E84DBE71-36AD-1545-863B-4E4D6F4EBBF5}"/>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754116860"/>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defRPr/>
            </a:pPr>
            <a:r>
              <a:rPr lang="en-US" dirty="0"/>
              <a:t>To add custom types, use </a:t>
            </a:r>
            <a:r>
              <a:rPr lang="en-US" dirty="0">
                <a:latin typeface="Courier New" pitchFamily="49" charset="0"/>
                <a:cs typeface="Courier New" pitchFamily="49" charset="0"/>
              </a:rPr>
              <a:t>Q_DECLARE_METATYPE(Type);</a:t>
            </a:r>
          </a:p>
          <a:p>
            <a:pPr lvl="1">
              <a:defRPr/>
            </a:pPr>
            <a:r>
              <a:rPr lang="en-GB" dirty="0"/>
              <a:t>Adds custom type to </a:t>
            </a:r>
            <a:r>
              <a:rPr lang="en-GB" dirty="0" err="1">
                <a:latin typeface="Courier New" pitchFamily="49" charset="0"/>
                <a:cs typeface="Courier New" pitchFamily="49" charset="0"/>
              </a:rPr>
              <a:t>QMetaType</a:t>
            </a:r>
            <a:r>
              <a:rPr lang="en-GB" dirty="0"/>
              <a:t> system</a:t>
            </a:r>
          </a:p>
          <a:p>
            <a:pPr lvl="1">
              <a:defRPr/>
            </a:pPr>
            <a:r>
              <a:rPr lang="en-GB" dirty="0"/>
              <a:t>Makes type available for </a:t>
            </a:r>
            <a:r>
              <a:rPr lang="en-GB" dirty="0" err="1">
                <a:latin typeface="Courier New" pitchFamily="49" charset="0"/>
                <a:cs typeface="Courier New" pitchFamily="49" charset="0"/>
              </a:rPr>
              <a:t>QVariant</a:t>
            </a:r>
            <a:r>
              <a:rPr lang="en-GB" dirty="0"/>
              <a:t> and other template-based functions</a:t>
            </a:r>
          </a:p>
          <a:p>
            <a:pPr lvl="1">
              <a:defRPr/>
            </a:pPr>
            <a:r>
              <a:rPr lang="en-GB" dirty="0"/>
              <a:t>Type must support default construction, copy, and </a:t>
            </a:r>
            <a:r>
              <a:rPr lang="en-US" dirty="0"/>
              <a:t>assignment</a:t>
            </a:r>
          </a:p>
          <a:p>
            <a:pPr lvl="1">
              <a:defRPr/>
            </a:pPr>
            <a:r>
              <a:rPr lang="en-GB" dirty="0"/>
              <a:t>Should appear after class definition in header file</a:t>
            </a:r>
            <a:endParaRPr lang="en-US" dirty="0"/>
          </a:p>
          <a:p>
            <a:endParaRPr lang="en-US" dirty="0"/>
          </a:p>
        </p:txBody>
      </p:sp>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69</a:t>
            </a:fld>
            <a:endParaRPr lang="en-US" dirty="0"/>
          </a:p>
        </p:txBody>
      </p:sp>
      <p:sp>
        <p:nvSpPr>
          <p:cNvPr id="3" name="Title 2"/>
          <p:cNvSpPr>
            <a:spLocks noGrp="1"/>
          </p:cNvSpPr>
          <p:nvPr>
            <p:ph type="title"/>
          </p:nvPr>
        </p:nvSpPr>
        <p:spPr/>
        <p:txBody>
          <a:bodyPr/>
          <a:lstStyle/>
          <a:p>
            <a:r>
              <a:rPr lang="en-US" dirty="0"/>
              <a:t>Custom Types and </a:t>
            </a:r>
            <a:r>
              <a:rPr lang="en-US" dirty="0" err="1"/>
              <a:t>QVariant</a:t>
            </a:r>
            <a:endParaRPr lang="en-US" dirty="0"/>
          </a:p>
        </p:txBody>
      </p:sp>
      <p:sp>
        <p:nvSpPr>
          <p:cNvPr id="5" name="Content Placeholder 2"/>
          <p:cNvSpPr txBox="1">
            <a:spLocks/>
          </p:cNvSpPr>
          <p:nvPr/>
        </p:nvSpPr>
        <p:spPr>
          <a:xfrm>
            <a:off x="982726" y="3645026"/>
            <a:ext cx="10222473" cy="2134813"/>
          </a:xfrm>
          <a:prstGeom prst="rect">
            <a:avLst/>
          </a:prstGeom>
          <a:solidFill>
            <a:schemeClr val="bg1">
              <a:lumMod val="95000"/>
            </a:schemeClr>
          </a:solidFill>
          <a:ln>
            <a:solidFill>
              <a:schemeClr val="accent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80008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pPr indent="-439598">
              <a:defRPr/>
            </a:pPr>
            <a:r>
              <a:rPr lang="en-US" sz="1500" dirty="0">
                <a:solidFill>
                  <a:srgbClr val="008000"/>
                </a:solidFill>
              </a:rPr>
              <a:t>//</a:t>
            </a:r>
            <a:r>
              <a:rPr lang="en-US" sz="1500" dirty="0">
                <a:solidFill>
                  <a:srgbClr val="C0C0C0"/>
                </a:solidFill>
              </a:rPr>
              <a:t> </a:t>
            </a:r>
            <a:r>
              <a:rPr lang="en-US" sz="1500" dirty="0" err="1">
                <a:solidFill>
                  <a:srgbClr val="008000"/>
                </a:solidFill>
              </a:rPr>
              <a:t>contact.h</a:t>
            </a:r>
            <a:r>
              <a:rPr lang="en-US" sz="1500" dirty="0">
                <a:solidFill>
                  <a:srgbClr val="008000"/>
                </a:solidFill>
              </a:rPr>
              <a:t>:</a:t>
            </a:r>
            <a:r>
              <a:rPr lang="en-US" sz="1500" dirty="0"/>
              <a:t> </a:t>
            </a:r>
          </a:p>
          <a:p>
            <a:pPr indent="-439598">
              <a:defRPr/>
            </a:pPr>
            <a:r>
              <a:rPr lang="en-US" sz="1500" dirty="0">
                <a:solidFill>
                  <a:srgbClr val="808000"/>
                </a:solidFill>
              </a:rPr>
              <a:t>class</a:t>
            </a:r>
            <a:r>
              <a:rPr lang="en-US" sz="1500" dirty="0">
                <a:solidFill>
                  <a:srgbClr val="C0C0C0"/>
                </a:solidFill>
              </a:rPr>
              <a:t> </a:t>
            </a:r>
            <a:r>
              <a:rPr lang="en-US" sz="1500" dirty="0"/>
              <a:t>Contact</a:t>
            </a:r>
            <a:r>
              <a:rPr lang="en-US" sz="1500" dirty="0">
                <a:solidFill>
                  <a:srgbClr val="C0C0C0"/>
                </a:solidFill>
              </a:rPr>
              <a:t> </a:t>
            </a:r>
            <a:r>
              <a:rPr lang="en-US" sz="1500" dirty="0">
                <a:solidFill>
                  <a:srgbClr val="000000"/>
                </a:solidFill>
              </a:rPr>
              <a:t>{</a:t>
            </a:r>
            <a:r>
              <a:rPr lang="en-US" sz="1500" dirty="0"/>
              <a:t> </a:t>
            </a:r>
          </a:p>
          <a:p>
            <a:pPr indent="-439598">
              <a:defRPr/>
            </a:pPr>
            <a:r>
              <a:rPr lang="en-US" sz="1500" dirty="0">
                <a:solidFill>
                  <a:srgbClr val="808000"/>
                </a:solidFill>
              </a:rPr>
              <a:t>public</a:t>
            </a:r>
            <a:r>
              <a:rPr lang="en-US" sz="1500" dirty="0">
                <a:solidFill>
                  <a:srgbClr val="000000"/>
                </a:solidFill>
              </a:rPr>
              <a:t>:</a:t>
            </a:r>
            <a:r>
              <a:rPr lang="en-US" sz="1500" dirty="0"/>
              <a:t> </a:t>
            </a:r>
          </a:p>
          <a:p>
            <a:pPr indent="-439598">
              <a:defRPr/>
            </a:pPr>
            <a:r>
              <a:rPr lang="en-US" sz="1500" dirty="0">
                <a:solidFill>
                  <a:srgbClr val="808000"/>
                </a:solidFill>
              </a:rPr>
              <a:t>    void</a:t>
            </a:r>
            <a:r>
              <a:rPr lang="en-US" sz="1500" dirty="0">
                <a:solidFill>
                  <a:srgbClr val="C0C0C0"/>
                </a:solidFill>
              </a:rPr>
              <a:t> </a:t>
            </a:r>
            <a:r>
              <a:rPr lang="en-US" sz="1500" dirty="0" err="1"/>
              <a:t>setName</a:t>
            </a:r>
            <a:r>
              <a:rPr lang="en-US" sz="1500" dirty="0">
                <a:solidFill>
                  <a:srgbClr val="000000"/>
                </a:solidFill>
              </a:rPr>
              <a:t>(</a:t>
            </a:r>
            <a:r>
              <a:rPr lang="en-US" sz="1500" dirty="0" err="1">
                <a:solidFill>
                  <a:srgbClr val="808000"/>
                </a:solidFill>
              </a:rPr>
              <a:t>const</a:t>
            </a:r>
            <a:r>
              <a:rPr lang="en-US" sz="1500" dirty="0">
                <a:solidFill>
                  <a:srgbClr val="C0C0C0"/>
                </a:solidFill>
              </a:rPr>
              <a:t> </a:t>
            </a:r>
            <a:r>
              <a:rPr lang="en-US" sz="1500" dirty="0" err="1"/>
              <a:t>QString</a:t>
            </a:r>
            <a:r>
              <a:rPr lang="en-US" sz="1500" dirty="0">
                <a:solidFill>
                  <a:srgbClr val="C0C0C0"/>
                </a:solidFill>
              </a:rPr>
              <a:t> </a:t>
            </a:r>
            <a:r>
              <a:rPr lang="en-US" sz="1500" dirty="0"/>
              <a:t>name</a:t>
            </a:r>
            <a:r>
              <a:rPr lang="en-US" sz="1500" dirty="0">
                <a:solidFill>
                  <a:srgbClr val="000000"/>
                </a:solidFill>
              </a:rPr>
              <a:t>);</a:t>
            </a:r>
            <a:r>
              <a:rPr lang="en-US" sz="1500" dirty="0"/>
              <a:t> </a:t>
            </a:r>
          </a:p>
          <a:p>
            <a:pPr indent="-439598">
              <a:defRPr/>
            </a:pPr>
            <a:r>
              <a:rPr lang="en-US" sz="1500" dirty="0"/>
              <a:t>    </a:t>
            </a:r>
            <a:r>
              <a:rPr lang="en-US" sz="1500" dirty="0" err="1"/>
              <a:t>QString</a:t>
            </a:r>
            <a:r>
              <a:rPr lang="en-US" sz="1500" dirty="0">
                <a:solidFill>
                  <a:srgbClr val="C0C0C0"/>
                </a:solidFill>
              </a:rPr>
              <a:t> </a:t>
            </a:r>
            <a:r>
              <a:rPr lang="en-US" sz="1500" dirty="0"/>
              <a:t>name</a:t>
            </a:r>
            <a:r>
              <a:rPr lang="en-US" sz="1500" dirty="0">
                <a:solidFill>
                  <a:srgbClr val="000000"/>
                </a:solidFill>
              </a:rPr>
              <a:t>()</a:t>
            </a:r>
            <a:r>
              <a:rPr lang="en-US" sz="1500" dirty="0">
                <a:solidFill>
                  <a:srgbClr val="C0C0C0"/>
                </a:solidFill>
              </a:rPr>
              <a:t> </a:t>
            </a:r>
            <a:r>
              <a:rPr lang="en-US" sz="1500" dirty="0" err="1">
                <a:solidFill>
                  <a:srgbClr val="808000"/>
                </a:solidFill>
              </a:rPr>
              <a:t>const</a:t>
            </a:r>
            <a:r>
              <a:rPr lang="en-US" sz="1500" dirty="0">
                <a:solidFill>
                  <a:srgbClr val="000000"/>
                </a:solidFill>
              </a:rPr>
              <a:t>;</a:t>
            </a:r>
            <a:r>
              <a:rPr lang="en-US" sz="1500" dirty="0"/>
              <a:t> </a:t>
            </a:r>
          </a:p>
          <a:p>
            <a:pPr indent="-439598">
              <a:defRPr/>
            </a:pPr>
            <a:r>
              <a:rPr lang="en-US" sz="1500" dirty="0">
                <a:solidFill>
                  <a:srgbClr val="000000"/>
                </a:solidFill>
              </a:rPr>
              <a:t>    ...</a:t>
            </a:r>
            <a:r>
              <a:rPr lang="en-US" sz="1500" dirty="0"/>
              <a:t> </a:t>
            </a:r>
          </a:p>
          <a:p>
            <a:pPr indent="-439598">
              <a:defRPr/>
            </a:pPr>
            <a:r>
              <a:rPr lang="en-US" sz="1500" dirty="0">
                <a:solidFill>
                  <a:srgbClr val="000000"/>
                </a:solidFill>
              </a:rPr>
              <a:t>}; </a:t>
            </a:r>
            <a:r>
              <a:rPr lang="en-US" sz="1500" dirty="0">
                <a:solidFill>
                  <a:srgbClr val="008000"/>
                </a:solidFill>
              </a:rPr>
              <a:t>//</a:t>
            </a:r>
            <a:r>
              <a:rPr lang="en-US" sz="1500" dirty="0">
                <a:solidFill>
                  <a:srgbClr val="C0C0C0"/>
                </a:solidFill>
              </a:rPr>
              <a:t> </a:t>
            </a:r>
            <a:r>
              <a:rPr lang="en-US" sz="1500" dirty="0">
                <a:solidFill>
                  <a:srgbClr val="008000"/>
                </a:solidFill>
              </a:rPr>
              <a:t>make</a:t>
            </a:r>
            <a:r>
              <a:rPr lang="en-US" sz="1500" dirty="0">
                <a:solidFill>
                  <a:srgbClr val="C0C0C0"/>
                </a:solidFill>
              </a:rPr>
              <a:t> </a:t>
            </a:r>
            <a:r>
              <a:rPr lang="en-US" sz="1500" dirty="0">
                <a:solidFill>
                  <a:srgbClr val="008000"/>
                </a:solidFill>
              </a:rPr>
              <a:t>Contact</a:t>
            </a:r>
            <a:r>
              <a:rPr lang="en-US" sz="1500" dirty="0">
                <a:solidFill>
                  <a:srgbClr val="C0C0C0"/>
                </a:solidFill>
              </a:rPr>
              <a:t> </a:t>
            </a:r>
            <a:r>
              <a:rPr lang="en-US" sz="1500" dirty="0">
                <a:solidFill>
                  <a:srgbClr val="008000"/>
                </a:solidFill>
              </a:rPr>
              <a:t>known</a:t>
            </a:r>
            <a:r>
              <a:rPr lang="en-US" sz="1500" dirty="0">
                <a:solidFill>
                  <a:srgbClr val="C0C0C0"/>
                </a:solidFill>
              </a:rPr>
              <a:t> </a:t>
            </a:r>
            <a:r>
              <a:rPr lang="en-US" sz="1500" dirty="0">
                <a:solidFill>
                  <a:srgbClr val="008000"/>
                </a:solidFill>
              </a:rPr>
              <a:t>to</a:t>
            </a:r>
            <a:r>
              <a:rPr lang="en-US" sz="1500" dirty="0">
                <a:solidFill>
                  <a:srgbClr val="C0C0C0"/>
                </a:solidFill>
              </a:rPr>
              <a:t> </a:t>
            </a:r>
            <a:r>
              <a:rPr lang="en-US" sz="1500" dirty="0">
                <a:solidFill>
                  <a:srgbClr val="008000"/>
                </a:solidFill>
              </a:rPr>
              <a:t>meta-type</a:t>
            </a:r>
            <a:r>
              <a:rPr lang="en-US" sz="1500" dirty="0">
                <a:solidFill>
                  <a:srgbClr val="C0C0C0"/>
                </a:solidFill>
              </a:rPr>
              <a:t> </a:t>
            </a:r>
            <a:r>
              <a:rPr lang="en-US" sz="1500" dirty="0">
                <a:solidFill>
                  <a:srgbClr val="008000"/>
                </a:solidFill>
              </a:rPr>
              <a:t>system</a:t>
            </a:r>
            <a:endParaRPr lang="en-GB" sz="1500" dirty="0"/>
          </a:p>
          <a:p>
            <a:pPr>
              <a:defRPr/>
            </a:pPr>
            <a:endParaRPr lang="en-US" sz="1500" b="1" dirty="0"/>
          </a:p>
          <a:p>
            <a:pPr>
              <a:defRPr/>
            </a:pPr>
            <a:r>
              <a:rPr lang="en-US" sz="1500" dirty="0"/>
              <a:t>Q_DECLARE_METATYPE</a:t>
            </a:r>
            <a:r>
              <a:rPr lang="en-US" sz="1500" dirty="0">
                <a:solidFill>
                  <a:srgbClr val="000000"/>
                </a:solidFill>
              </a:rPr>
              <a:t>(</a:t>
            </a:r>
            <a:r>
              <a:rPr lang="en-US" sz="1500" dirty="0"/>
              <a:t>Contact</a:t>
            </a:r>
            <a:r>
              <a:rPr lang="en-US" sz="1500" dirty="0">
                <a:solidFill>
                  <a:srgbClr val="000000"/>
                </a:solidFill>
              </a:rPr>
              <a:t>);</a:t>
            </a:r>
            <a:endParaRPr lang="en-US" sz="1500" b="1" dirty="0"/>
          </a:p>
        </p:txBody>
      </p:sp>
      <p:sp>
        <p:nvSpPr>
          <p:cNvPr id="8" name="Footer Placeholder 3">
            <a:extLst>
              <a:ext uri="{FF2B5EF4-FFF2-40B4-BE49-F238E27FC236}">
                <a16:creationId xmlns:a16="http://schemas.microsoft.com/office/drawing/2014/main" id="{E0910163-3713-E841-83AC-F52D21620EE1}"/>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38076825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BB83727-F03E-4AAB-B898-93DDC17D3927}" type="datetime3">
              <a:rPr lang="en-US" smtClean="0"/>
              <a:t>12 March 2018</a:t>
            </a:fld>
            <a:endParaRPr lang="en-US"/>
          </a:p>
        </p:txBody>
      </p:sp>
      <p:sp>
        <p:nvSpPr>
          <p:cNvPr id="4" name="Footer Placeholder 3"/>
          <p:cNvSpPr>
            <a:spLocks noGrp="1"/>
          </p:cNvSpPr>
          <p:nvPr>
            <p:ph type="ftr" sz="quarter" idx="11"/>
          </p:nvPr>
        </p:nvSpPr>
        <p:spPr/>
        <p:txBody>
          <a:bodyPr/>
          <a:lstStyle/>
          <a:p>
            <a:r>
              <a:rPr lang="en-US"/>
              <a:t>QT CONFIDENTIAL</a:t>
            </a:r>
          </a:p>
        </p:txBody>
      </p:sp>
      <p:sp>
        <p:nvSpPr>
          <p:cNvPr id="5" name="Slide Number Placeholder 4"/>
          <p:cNvSpPr>
            <a:spLocks noGrp="1"/>
          </p:cNvSpPr>
          <p:nvPr>
            <p:ph type="sldNum" sz="quarter" idx="12"/>
          </p:nvPr>
        </p:nvSpPr>
        <p:spPr/>
        <p:txBody>
          <a:bodyPr/>
          <a:lstStyle/>
          <a:p>
            <a:fld id="{A683D178-98AA-4574-9EAA-8EB007C55176}" type="slidenum">
              <a:rPr lang="en-US" smtClean="0"/>
              <a:pPr/>
              <a:t>7</a:t>
            </a:fld>
            <a:endParaRPr lang="en-US"/>
          </a:p>
        </p:txBody>
      </p:sp>
      <p:pic>
        <p:nvPicPr>
          <p:cNvPr id="9" name="Picture Placeholder 8"/>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6" name="Title 5"/>
          <p:cNvSpPr>
            <a:spLocks noGrp="1"/>
          </p:cNvSpPr>
          <p:nvPr>
            <p:ph type="title"/>
          </p:nvPr>
        </p:nvSpPr>
        <p:spPr/>
        <p:txBody>
          <a:bodyPr/>
          <a:lstStyle/>
          <a:p>
            <a:r>
              <a:rPr lang="en-US"/>
              <a:t>The future is written with Qt</a:t>
            </a:r>
          </a:p>
        </p:txBody>
      </p:sp>
      <p:sp>
        <p:nvSpPr>
          <p:cNvPr id="21" name="Snip Diagonal Corner Rectangle 20"/>
          <p:cNvSpPr/>
          <p:nvPr/>
        </p:nvSpPr>
        <p:spPr>
          <a:xfrm>
            <a:off x="3647728" y="2132856"/>
            <a:ext cx="2159842" cy="2159842"/>
          </a:xfrm>
          <a:prstGeom prst="snip2DiagRect">
            <a:avLst>
              <a:gd name="adj1" fmla="val 14430"/>
              <a:gd name="adj2" fmla="val 0"/>
            </a:avLst>
          </a:prstGeom>
          <a:blipFill>
            <a:blip r:embed="rId4" cstate="print">
              <a:extLst>
                <a:ext uri="{28A0092B-C50C-407E-A947-70E740481C1C}">
                  <a14:useLocalDpi xmlns:a14="http://schemas.microsoft.com/office/drawing/2010/main" val="0"/>
                </a:ext>
              </a:extLst>
            </a:blip>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08000" rtlCol="0" anchor="b" anchorCtr="0"/>
          <a:lstStyle/>
          <a:p>
            <a:pPr>
              <a:spcBef>
                <a:spcPts val="600"/>
              </a:spcBef>
            </a:pPr>
            <a:r>
              <a:rPr lang="en-US" sz="1600">
                <a:solidFill>
                  <a:schemeClr val="bg1"/>
                </a:solidFill>
                <a:effectLst>
                  <a:outerShdw blurRad="254000" algn="ctr" rotWithShape="0">
                    <a:prstClr val="black">
                      <a:alpha val="35000"/>
                    </a:prstClr>
                  </a:outerShdw>
                </a:effectLst>
              </a:rPr>
              <a:t>Seamless User Experience across all devices</a:t>
            </a:r>
          </a:p>
        </p:txBody>
      </p:sp>
      <p:sp>
        <p:nvSpPr>
          <p:cNvPr id="22" name="Snip Diagonal Corner Rectangle 21"/>
          <p:cNvSpPr/>
          <p:nvPr/>
        </p:nvSpPr>
        <p:spPr>
          <a:xfrm>
            <a:off x="6384430" y="2132856"/>
            <a:ext cx="2159842" cy="2159842"/>
          </a:xfrm>
          <a:prstGeom prst="snip2DiagRect">
            <a:avLst>
              <a:gd name="adj1" fmla="val 14430"/>
              <a:gd name="adj2" fmla="val 0"/>
            </a:avLst>
          </a:prstGeom>
          <a:blipFill>
            <a:blip r:embed="rId5" cstate="print">
              <a:extLst>
                <a:ext uri="{28A0092B-C50C-407E-A947-70E740481C1C}">
                  <a14:useLocalDpi xmlns:a14="http://schemas.microsoft.com/office/drawing/2010/main" val="0"/>
                </a:ext>
              </a:extLst>
            </a:blip>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08000" rtlCol="0" anchor="t" anchorCtr="0"/>
          <a:lstStyle/>
          <a:p>
            <a:pPr>
              <a:spcBef>
                <a:spcPts val="600"/>
              </a:spcBef>
            </a:pPr>
            <a:r>
              <a:rPr lang="en-US" sz="1600">
                <a:solidFill>
                  <a:schemeClr val="bg1"/>
                </a:solidFill>
                <a:effectLst>
                  <a:outerShdw blurRad="254000" algn="ctr" rotWithShape="0">
                    <a:prstClr val="black">
                      <a:alpha val="35000"/>
                    </a:prstClr>
                  </a:outerShdw>
                </a:effectLst>
              </a:rPr>
              <a:t>Need to reach markets faster and more cost efficiently</a:t>
            </a:r>
          </a:p>
        </p:txBody>
      </p:sp>
      <p:sp>
        <p:nvSpPr>
          <p:cNvPr id="23" name="Snip Diagonal Corner Rectangle 22"/>
          <p:cNvSpPr/>
          <p:nvPr/>
        </p:nvSpPr>
        <p:spPr>
          <a:xfrm>
            <a:off x="9120734" y="2133055"/>
            <a:ext cx="2159842" cy="2159842"/>
          </a:xfrm>
          <a:prstGeom prst="snip2DiagRect">
            <a:avLst>
              <a:gd name="adj1" fmla="val 14430"/>
              <a:gd name="adj2" fmla="val 0"/>
            </a:avLst>
          </a:prstGeom>
          <a:blipFill>
            <a:blip r:embed="rId6" cstate="print">
              <a:extLst>
                <a:ext uri="{28A0092B-C50C-407E-A947-70E740481C1C}">
                  <a14:useLocalDpi xmlns:a14="http://schemas.microsoft.com/office/drawing/2010/main" val="0"/>
                </a:ext>
              </a:extLst>
            </a:blip>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08000" rtlCol="0" anchor="t" anchorCtr="0"/>
          <a:lstStyle/>
          <a:p>
            <a:pPr>
              <a:spcBef>
                <a:spcPts val="600"/>
              </a:spcBef>
            </a:pPr>
            <a:r>
              <a:rPr lang="en-US" sz="1600">
                <a:solidFill>
                  <a:schemeClr val="bg1"/>
                </a:solidFill>
                <a:effectLst>
                  <a:outerShdw blurRad="254000" algn="ctr" rotWithShape="0">
                    <a:prstClr val="black">
                      <a:alpha val="35000"/>
                    </a:prstClr>
                  </a:outerShdw>
                </a:effectLst>
              </a:rPr>
              <a:t>Software platforms and control of data and ecosystem</a:t>
            </a:r>
          </a:p>
        </p:txBody>
      </p:sp>
      <p:sp>
        <p:nvSpPr>
          <p:cNvPr id="13" name="Snip Diagonal Corner Rectangle 18"/>
          <p:cNvSpPr/>
          <p:nvPr/>
        </p:nvSpPr>
        <p:spPr>
          <a:xfrm>
            <a:off x="4367808" y="4437112"/>
            <a:ext cx="1440160" cy="1584176"/>
          </a:xfrm>
          <a:custGeom>
            <a:avLst/>
            <a:gdLst/>
            <a:ahLst/>
            <a:cxnLst/>
            <a:rect l="l" t="t" r="r" b="b"/>
            <a:pathLst>
              <a:path w="1440160" h="1584176">
                <a:moveTo>
                  <a:pt x="720080" y="0"/>
                </a:moveTo>
                <a:lnTo>
                  <a:pt x="864096" y="144016"/>
                </a:lnTo>
                <a:lnTo>
                  <a:pt x="1440160" y="144016"/>
                </a:lnTo>
                <a:lnTo>
                  <a:pt x="1440160" y="1438720"/>
                </a:lnTo>
                <a:lnTo>
                  <a:pt x="1294704" y="1584176"/>
                </a:lnTo>
                <a:lnTo>
                  <a:pt x="0" y="1584176"/>
                </a:lnTo>
                <a:lnTo>
                  <a:pt x="0" y="289472"/>
                </a:lnTo>
                <a:lnTo>
                  <a:pt x="145456" y="144016"/>
                </a:lnTo>
                <a:lnTo>
                  <a:pt x="576064" y="144016"/>
                </a:lnTo>
                <a:close/>
              </a:path>
            </a:pathLst>
          </a:custGeom>
          <a:solidFill>
            <a:srgbClr val="1818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chorCtr="0"/>
          <a:lstStyle/>
          <a:p>
            <a:pPr marL="84138" indent="-84138">
              <a:spcAft>
                <a:spcPts val="200"/>
              </a:spcAft>
              <a:buClr>
                <a:schemeClr val="accent1"/>
              </a:buClr>
              <a:buFont typeface="Titillium Web" panose="00000500000000000000" pitchFamily="2" charset="0"/>
              <a:buChar char="›"/>
            </a:pPr>
            <a:r>
              <a:rPr lang="en-US" sz="1200">
                <a:solidFill>
                  <a:schemeClr val="bg1"/>
                </a:solidFill>
              </a:rPr>
              <a:t>Software built with </a:t>
            </a:r>
            <a:r>
              <a:rPr lang="en-US" sz="1200" err="1">
                <a:solidFill>
                  <a:schemeClr val="bg1"/>
                </a:solidFill>
              </a:rPr>
              <a:t>Qt</a:t>
            </a:r>
            <a:r>
              <a:rPr lang="en-US" sz="1200">
                <a:solidFill>
                  <a:schemeClr val="bg1"/>
                </a:solidFill>
              </a:rPr>
              <a:t> works in all end user devices, it’s cross-platform</a:t>
            </a:r>
          </a:p>
        </p:txBody>
      </p:sp>
      <p:sp>
        <p:nvSpPr>
          <p:cNvPr id="14" name="Snip Diagonal Corner Rectangle 18"/>
          <p:cNvSpPr/>
          <p:nvPr/>
        </p:nvSpPr>
        <p:spPr>
          <a:xfrm>
            <a:off x="7104112" y="4437112"/>
            <a:ext cx="1440160" cy="1584176"/>
          </a:xfrm>
          <a:custGeom>
            <a:avLst/>
            <a:gdLst/>
            <a:ahLst/>
            <a:cxnLst/>
            <a:rect l="l" t="t" r="r" b="b"/>
            <a:pathLst>
              <a:path w="1440160" h="1584176">
                <a:moveTo>
                  <a:pt x="720080" y="0"/>
                </a:moveTo>
                <a:lnTo>
                  <a:pt x="864096" y="144016"/>
                </a:lnTo>
                <a:lnTo>
                  <a:pt x="1440160" y="144016"/>
                </a:lnTo>
                <a:lnTo>
                  <a:pt x="1440160" y="1438720"/>
                </a:lnTo>
                <a:lnTo>
                  <a:pt x="1294704" y="1584176"/>
                </a:lnTo>
                <a:lnTo>
                  <a:pt x="0" y="1584176"/>
                </a:lnTo>
                <a:lnTo>
                  <a:pt x="0" y="289472"/>
                </a:lnTo>
                <a:lnTo>
                  <a:pt x="145456" y="144016"/>
                </a:lnTo>
                <a:lnTo>
                  <a:pt x="576064" y="144016"/>
                </a:lnTo>
                <a:close/>
              </a:path>
            </a:pathLst>
          </a:custGeom>
          <a:solidFill>
            <a:srgbClr val="1818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chorCtr="0"/>
          <a:lstStyle/>
          <a:p>
            <a:pPr marL="84138" indent="-84138">
              <a:spcAft>
                <a:spcPts val="200"/>
              </a:spcAft>
              <a:buClr>
                <a:schemeClr val="accent1"/>
              </a:buClr>
              <a:buFont typeface="Titillium Web" panose="00000500000000000000" pitchFamily="2" charset="0"/>
              <a:buChar char="›"/>
            </a:pPr>
            <a:r>
              <a:rPr lang="en-US" sz="1200">
                <a:solidFill>
                  <a:schemeClr val="bg1"/>
                </a:solidFill>
              </a:rPr>
              <a:t>Qt is a powerful framework that helps you reach your markets faster</a:t>
            </a:r>
          </a:p>
        </p:txBody>
      </p:sp>
      <p:sp>
        <p:nvSpPr>
          <p:cNvPr id="16" name="Snip Diagonal Corner Rectangle 18"/>
          <p:cNvSpPr/>
          <p:nvPr/>
        </p:nvSpPr>
        <p:spPr>
          <a:xfrm>
            <a:off x="9840416" y="4437112"/>
            <a:ext cx="1440160" cy="1584176"/>
          </a:xfrm>
          <a:custGeom>
            <a:avLst/>
            <a:gdLst/>
            <a:ahLst/>
            <a:cxnLst/>
            <a:rect l="l" t="t" r="r" b="b"/>
            <a:pathLst>
              <a:path w="1440160" h="1584176">
                <a:moveTo>
                  <a:pt x="720080" y="0"/>
                </a:moveTo>
                <a:lnTo>
                  <a:pt x="864096" y="144016"/>
                </a:lnTo>
                <a:lnTo>
                  <a:pt x="1440160" y="144016"/>
                </a:lnTo>
                <a:lnTo>
                  <a:pt x="1440160" y="1438720"/>
                </a:lnTo>
                <a:lnTo>
                  <a:pt x="1294704" y="1584176"/>
                </a:lnTo>
                <a:lnTo>
                  <a:pt x="0" y="1584176"/>
                </a:lnTo>
                <a:lnTo>
                  <a:pt x="0" y="289472"/>
                </a:lnTo>
                <a:lnTo>
                  <a:pt x="145456" y="144016"/>
                </a:lnTo>
                <a:lnTo>
                  <a:pt x="576064" y="144016"/>
                </a:lnTo>
                <a:close/>
              </a:path>
            </a:pathLst>
          </a:custGeom>
          <a:solidFill>
            <a:srgbClr val="1818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chorCtr="0"/>
          <a:lstStyle/>
          <a:p>
            <a:pPr marL="84138" indent="-84138">
              <a:spcAft>
                <a:spcPts val="200"/>
              </a:spcAft>
              <a:buClr>
                <a:schemeClr val="accent1"/>
              </a:buClr>
              <a:buFont typeface="Titillium Web" panose="00000500000000000000" pitchFamily="2" charset="0"/>
              <a:buChar char="›"/>
            </a:pPr>
            <a:r>
              <a:rPr lang="en-US" sz="1200" err="1">
                <a:solidFill>
                  <a:schemeClr val="bg1"/>
                </a:solidFill>
              </a:rPr>
              <a:t>Qt</a:t>
            </a:r>
            <a:r>
              <a:rPr lang="en-US" sz="1200">
                <a:solidFill>
                  <a:schemeClr val="bg1"/>
                </a:solidFill>
              </a:rPr>
              <a:t> is used to create these software platforms and ecosystems</a:t>
            </a:r>
          </a:p>
        </p:txBody>
      </p:sp>
      <p:sp>
        <p:nvSpPr>
          <p:cNvPr id="28" name="Snip Diagonal Corner Rectangle 27"/>
          <p:cNvSpPr/>
          <p:nvPr/>
        </p:nvSpPr>
        <p:spPr>
          <a:xfrm>
            <a:off x="911424" y="2132856"/>
            <a:ext cx="2159842" cy="2159842"/>
          </a:xfrm>
          <a:prstGeom prst="snip2DiagRect">
            <a:avLst>
              <a:gd name="adj1" fmla="val 14430"/>
              <a:gd name="adj2" fmla="val 0"/>
            </a:avLst>
          </a:prstGeom>
          <a:blipFill>
            <a:blip r:embed="rId7" cstate="print">
              <a:extLst>
                <a:ext uri="{28A0092B-C50C-407E-A947-70E740481C1C}">
                  <a14:useLocalDpi xmlns:a14="http://schemas.microsoft.com/office/drawing/2010/main" val="0"/>
                </a:ext>
              </a:extLst>
            </a:blip>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08000" rtlCol="0" anchor="b" anchorCtr="0"/>
          <a:lstStyle/>
          <a:p>
            <a:pPr>
              <a:spcBef>
                <a:spcPts val="600"/>
              </a:spcBef>
            </a:pPr>
            <a:r>
              <a:rPr lang="en-US" sz="1600">
                <a:solidFill>
                  <a:schemeClr val="bg1"/>
                </a:solidFill>
                <a:effectLst>
                  <a:outerShdw blurRad="254000" algn="ctr" rotWithShape="0">
                    <a:prstClr val="black">
                      <a:alpha val="35000"/>
                    </a:prstClr>
                  </a:outerShdw>
                </a:effectLst>
              </a:rPr>
              <a:t>Touch screens</a:t>
            </a:r>
            <a:br>
              <a:rPr lang="en-US" sz="1600">
                <a:solidFill>
                  <a:schemeClr val="bg1"/>
                </a:solidFill>
                <a:effectLst>
                  <a:outerShdw blurRad="254000" algn="ctr" rotWithShape="0">
                    <a:prstClr val="black">
                      <a:alpha val="35000"/>
                    </a:prstClr>
                  </a:outerShdw>
                </a:effectLst>
              </a:rPr>
            </a:br>
            <a:r>
              <a:rPr lang="en-US" sz="1600">
                <a:solidFill>
                  <a:schemeClr val="bg1"/>
                </a:solidFill>
                <a:effectLst>
                  <a:outerShdw blurRad="254000" algn="ctr" rotWithShape="0">
                    <a:prstClr val="black">
                      <a:alpha val="35000"/>
                    </a:prstClr>
                  </a:outerShdw>
                </a:effectLst>
              </a:rPr>
              <a:t>will be every-where</a:t>
            </a:r>
          </a:p>
        </p:txBody>
      </p:sp>
      <p:sp>
        <p:nvSpPr>
          <p:cNvPr id="12" name="Snip Diagonal Corner Rectangle 18"/>
          <p:cNvSpPr/>
          <p:nvPr/>
        </p:nvSpPr>
        <p:spPr>
          <a:xfrm>
            <a:off x="1631504" y="4436913"/>
            <a:ext cx="1440160" cy="1584176"/>
          </a:xfrm>
          <a:custGeom>
            <a:avLst/>
            <a:gdLst/>
            <a:ahLst/>
            <a:cxnLst/>
            <a:rect l="l" t="t" r="r" b="b"/>
            <a:pathLst>
              <a:path w="1440160" h="1584176">
                <a:moveTo>
                  <a:pt x="720080" y="0"/>
                </a:moveTo>
                <a:lnTo>
                  <a:pt x="864096" y="144016"/>
                </a:lnTo>
                <a:lnTo>
                  <a:pt x="1440160" y="144016"/>
                </a:lnTo>
                <a:lnTo>
                  <a:pt x="1440160" y="1438720"/>
                </a:lnTo>
                <a:lnTo>
                  <a:pt x="1294704" y="1584176"/>
                </a:lnTo>
                <a:lnTo>
                  <a:pt x="0" y="1584176"/>
                </a:lnTo>
                <a:lnTo>
                  <a:pt x="0" y="289472"/>
                </a:lnTo>
                <a:lnTo>
                  <a:pt x="145456" y="144016"/>
                </a:lnTo>
                <a:lnTo>
                  <a:pt x="576064" y="144016"/>
                </a:lnTo>
                <a:close/>
              </a:path>
            </a:pathLst>
          </a:custGeom>
          <a:solidFill>
            <a:srgbClr val="1818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chorCtr="0"/>
          <a:lstStyle/>
          <a:p>
            <a:pPr marL="84138" indent="-84138">
              <a:spcAft>
                <a:spcPts val="200"/>
              </a:spcAft>
              <a:buClr>
                <a:schemeClr val="accent1"/>
              </a:buClr>
              <a:buFont typeface="Titillium Web" panose="00000500000000000000" pitchFamily="2" charset="0"/>
              <a:buChar char="›"/>
            </a:pPr>
            <a:r>
              <a:rPr lang="en-US" sz="1200">
                <a:solidFill>
                  <a:schemeClr val="bg1"/>
                </a:solidFill>
              </a:rPr>
              <a:t>Qt is used to all the software for the touch screen devices, especially user interfaces</a:t>
            </a:r>
          </a:p>
        </p:txBody>
      </p:sp>
    </p:spTree>
    <p:extLst>
      <p:ext uri="{BB962C8B-B14F-4D97-AF65-F5344CB8AC3E}">
        <p14:creationId xmlns:p14="http://schemas.microsoft.com/office/powerpoint/2010/main" val="23877625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grpId="0" nodeType="withEffect">
                                  <p:stCondLst>
                                    <p:cond delay="2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70</a:t>
            </a:fld>
            <a:endParaRPr lang="en-US" dirty="0"/>
          </a:p>
        </p:txBody>
      </p:sp>
      <p:sp>
        <p:nvSpPr>
          <p:cNvPr id="3" name="Title 2"/>
          <p:cNvSpPr>
            <a:spLocks noGrp="1"/>
          </p:cNvSpPr>
          <p:nvPr>
            <p:ph type="title"/>
          </p:nvPr>
        </p:nvSpPr>
        <p:spPr/>
        <p:txBody>
          <a:bodyPr/>
          <a:lstStyle/>
          <a:p>
            <a:r>
              <a:rPr lang="en-US" dirty="0"/>
              <a:t>Custom Types and </a:t>
            </a:r>
            <a:r>
              <a:rPr lang="en-US" dirty="0" err="1"/>
              <a:t>QVariant</a:t>
            </a:r>
            <a:endParaRPr lang="en-US" dirty="0"/>
          </a:p>
        </p:txBody>
      </p:sp>
      <p:sp>
        <p:nvSpPr>
          <p:cNvPr id="5" name="Content Placeholder 2"/>
          <p:cNvSpPr txBox="1">
            <a:spLocks/>
          </p:cNvSpPr>
          <p:nvPr/>
        </p:nvSpPr>
        <p:spPr>
          <a:xfrm>
            <a:off x="552829" y="1844824"/>
            <a:ext cx="11086344" cy="3538218"/>
          </a:xfrm>
          <a:prstGeom prst="rect">
            <a:avLst/>
          </a:prstGeom>
          <a:solidFill>
            <a:schemeClr val="bg1">
              <a:lumMod val="95000"/>
            </a:schemeClr>
          </a:solidFill>
          <a:ln>
            <a:solidFill>
              <a:schemeClr val="accent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80008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r>
              <a:rPr lang="en-US" sz="1500" dirty="0">
                <a:solidFill>
                  <a:srgbClr val="000080"/>
                </a:solidFill>
              </a:rPr>
              <a:t>#include</a:t>
            </a:r>
            <a:r>
              <a:rPr lang="en-US" sz="1500" dirty="0">
                <a:solidFill>
                  <a:srgbClr val="C0C0C0"/>
                </a:solidFill>
              </a:rPr>
              <a:t> </a:t>
            </a:r>
            <a:r>
              <a:rPr lang="en-US" sz="1500" dirty="0">
                <a:solidFill>
                  <a:srgbClr val="008000"/>
                </a:solidFill>
              </a:rPr>
              <a:t>&lt;</a:t>
            </a:r>
            <a:r>
              <a:rPr lang="en-US" sz="1500" dirty="0" err="1">
                <a:solidFill>
                  <a:srgbClr val="008000"/>
                </a:solidFill>
              </a:rPr>
              <a:t>QtGui</a:t>
            </a:r>
            <a:r>
              <a:rPr lang="en-US" sz="1500" dirty="0">
                <a:solidFill>
                  <a:srgbClr val="008000"/>
                </a:solidFill>
              </a:rPr>
              <a:t>&gt;</a:t>
            </a:r>
            <a:r>
              <a:rPr lang="en-US" sz="1500" dirty="0"/>
              <a:t> </a:t>
            </a:r>
          </a:p>
          <a:p>
            <a:r>
              <a:rPr lang="en-US" sz="1500" dirty="0">
                <a:solidFill>
                  <a:srgbClr val="000080"/>
                </a:solidFill>
              </a:rPr>
              <a:t>#include</a:t>
            </a:r>
            <a:r>
              <a:rPr lang="en-US" sz="1500" dirty="0">
                <a:solidFill>
                  <a:srgbClr val="C0C0C0"/>
                </a:solidFill>
              </a:rPr>
              <a:t> </a:t>
            </a:r>
            <a:r>
              <a:rPr lang="en-US" sz="1500" dirty="0">
                <a:solidFill>
                  <a:srgbClr val="008000"/>
                </a:solidFill>
              </a:rPr>
              <a:t>"</a:t>
            </a:r>
            <a:r>
              <a:rPr lang="en-US" sz="1500" dirty="0" err="1">
                <a:solidFill>
                  <a:srgbClr val="008000"/>
                </a:solidFill>
              </a:rPr>
              <a:t>contact.h</a:t>
            </a:r>
            <a:r>
              <a:rPr lang="en-US" sz="1500" dirty="0">
                <a:solidFill>
                  <a:srgbClr val="008000"/>
                </a:solidFill>
              </a:rPr>
              <a:t>"</a:t>
            </a:r>
            <a:r>
              <a:rPr lang="en-US" sz="1500" dirty="0">
                <a:solidFill>
                  <a:srgbClr val="C0C0C0"/>
                </a:solidFill>
              </a:rPr>
              <a:t> </a:t>
            </a:r>
            <a:r>
              <a:rPr lang="en-US" sz="1500" dirty="0">
                <a:solidFill>
                  <a:srgbClr val="008000"/>
                </a:solidFill>
              </a:rPr>
              <a:t>//</a:t>
            </a:r>
            <a:r>
              <a:rPr lang="en-US" sz="1500" dirty="0">
                <a:solidFill>
                  <a:srgbClr val="C0C0C0"/>
                </a:solidFill>
              </a:rPr>
              <a:t> </a:t>
            </a:r>
            <a:r>
              <a:rPr lang="en-US" sz="1500" dirty="0">
                <a:solidFill>
                  <a:srgbClr val="008000"/>
                </a:solidFill>
              </a:rPr>
              <a:t>must</a:t>
            </a:r>
            <a:r>
              <a:rPr lang="en-US" sz="1500" dirty="0">
                <a:solidFill>
                  <a:srgbClr val="C0C0C0"/>
                </a:solidFill>
              </a:rPr>
              <a:t> </a:t>
            </a:r>
            <a:r>
              <a:rPr lang="en-US" sz="1500" dirty="0">
                <a:solidFill>
                  <a:srgbClr val="008000"/>
                </a:solidFill>
              </a:rPr>
              <a:t>have</a:t>
            </a:r>
            <a:r>
              <a:rPr lang="en-US" sz="1500" dirty="0">
                <a:solidFill>
                  <a:srgbClr val="C0C0C0"/>
                </a:solidFill>
              </a:rPr>
              <a:t> </a:t>
            </a:r>
            <a:r>
              <a:rPr lang="en-US" sz="1500" dirty="0">
                <a:solidFill>
                  <a:srgbClr val="008000"/>
                </a:solidFill>
              </a:rPr>
              <a:t>Q_DECLARE_METATYPE</a:t>
            </a:r>
            <a:r>
              <a:rPr lang="en-US" sz="1500" dirty="0">
                <a:solidFill>
                  <a:srgbClr val="C0C0C0"/>
                </a:solidFill>
              </a:rPr>
              <a:t> </a:t>
            </a:r>
            <a:r>
              <a:rPr lang="en-US" sz="1500" dirty="0">
                <a:solidFill>
                  <a:srgbClr val="008000"/>
                </a:solidFill>
              </a:rPr>
              <a:t>there</a:t>
            </a:r>
            <a:r>
              <a:rPr lang="en-US" sz="1500" dirty="0"/>
              <a:t> </a:t>
            </a:r>
          </a:p>
          <a:p>
            <a:endParaRPr lang="en-US" sz="1500" dirty="0">
              <a:solidFill>
                <a:srgbClr val="808000"/>
              </a:solidFill>
            </a:endParaRPr>
          </a:p>
          <a:p>
            <a:r>
              <a:rPr lang="en-US" sz="1500" dirty="0" err="1">
                <a:solidFill>
                  <a:srgbClr val="808000"/>
                </a:solidFill>
              </a:rPr>
              <a:t>int</a:t>
            </a:r>
            <a:r>
              <a:rPr lang="en-US" sz="1500" dirty="0">
                <a:solidFill>
                  <a:srgbClr val="C0C0C0"/>
                </a:solidFill>
              </a:rPr>
              <a:t> </a:t>
            </a:r>
            <a:r>
              <a:rPr lang="en-US" sz="1500" dirty="0"/>
              <a:t>main</a:t>
            </a:r>
            <a:r>
              <a:rPr lang="en-US" sz="1500" dirty="0">
                <a:solidFill>
                  <a:srgbClr val="000000"/>
                </a:solidFill>
              </a:rPr>
              <a:t>(</a:t>
            </a:r>
            <a:r>
              <a:rPr lang="en-US" sz="1500" dirty="0" err="1">
                <a:solidFill>
                  <a:srgbClr val="808000"/>
                </a:solidFill>
              </a:rPr>
              <a:t>int</a:t>
            </a:r>
            <a:r>
              <a:rPr lang="en-US" sz="1500" dirty="0">
                <a:solidFill>
                  <a:srgbClr val="C0C0C0"/>
                </a:solidFill>
              </a:rPr>
              <a:t> </a:t>
            </a:r>
            <a:r>
              <a:rPr lang="en-US" sz="1500" dirty="0" err="1">
                <a:solidFill>
                  <a:srgbClr val="000000"/>
                </a:solidFill>
              </a:rPr>
              <a:t>argc</a:t>
            </a:r>
            <a:r>
              <a:rPr lang="en-US" sz="1500" dirty="0">
                <a:solidFill>
                  <a:srgbClr val="000000"/>
                </a:solidFill>
              </a:rPr>
              <a:t>,</a:t>
            </a:r>
            <a:r>
              <a:rPr lang="en-US" sz="1500" dirty="0">
                <a:solidFill>
                  <a:srgbClr val="C0C0C0"/>
                </a:solidFill>
              </a:rPr>
              <a:t> </a:t>
            </a:r>
            <a:r>
              <a:rPr lang="en-US" sz="1500" dirty="0" err="1"/>
              <a:t>argv</a:t>
            </a:r>
            <a:r>
              <a:rPr lang="en-US" sz="1500" dirty="0">
                <a:solidFill>
                  <a:srgbClr val="000000"/>
                </a:solidFill>
              </a:rPr>
              <a:t>)</a:t>
            </a:r>
            <a:r>
              <a:rPr lang="en-US" sz="1500" dirty="0">
                <a:solidFill>
                  <a:srgbClr val="C0C0C0"/>
                </a:solidFill>
              </a:rPr>
              <a:t> </a:t>
            </a:r>
          </a:p>
          <a:p>
            <a:r>
              <a:rPr lang="en-US" sz="1500" dirty="0">
                <a:solidFill>
                  <a:srgbClr val="000000"/>
                </a:solidFill>
              </a:rPr>
              <a:t>{</a:t>
            </a:r>
            <a:r>
              <a:rPr lang="en-US" sz="1500" dirty="0"/>
              <a:t> </a:t>
            </a:r>
          </a:p>
          <a:p>
            <a:r>
              <a:rPr lang="en-US" sz="1500" dirty="0"/>
              <a:t>    </a:t>
            </a:r>
            <a:r>
              <a:rPr lang="en-US" sz="1500" dirty="0" err="1"/>
              <a:t>QApplication</a:t>
            </a:r>
            <a:r>
              <a:rPr lang="en-US" sz="1500" dirty="0">
                <a:solidFill>
                  <a:srgbClr val="C0C0C0"/>
                </a:solidFill>
              </a:rPr>
              <a:t> </a:t>
            </a:r>
            <a:r>
              <a:rPr lang="en-US" sz="1500" dirty="0">
                <a:solidFill>
                  <a:srgbClr val="000000"/>
                </a:solidFill>
              </a:rPr>
              <a:t>app(</a:t>
            </a:r>
            <a:r>
              <a:rPr lang="en-US" sz="1500" dirty="0" err="1">
                <a:solidFill>
                  <a:srgbClr val="000000"/>
                </a:solidFill>
              </a:rPr>
              <a:t>argc</a:t>
            </a:r>
            <a:r>
              <a:rPr lang="en-US" sz="1500" dirty="0">
                <a:solidFill>
                  <a:srgbClr val="000000"/>
                </a:solidFill>
              </a:rPr>
              <a:t>,</a:t>
            </a:r>
            <a:r>
              <a:rPr lang="en-US" sz="1500" dirty="0">
                <a:solidFill>
                  <a:srgbClr val="C0C0C0"/>
                </a:solidFill>
              </a:rPr>
              <a:t> </a:t>
            </a:r>
            <a:r>
              <a:rPr lang="en-US" sz="1500" dirty="0" err="1"/>
              <a:t>argv</a:t>
            </a:r>
            <a:r>
              <a:rPr lang="en-US" sz="1500" dirty="0">
                <a:solidFill>
                  <a:srgbClr val="000000"/>
                </a:solidFill>
              </a:rPr>
              <a:t>);</a:t>
            </a:r>
            <a:r>
              <a:rPr lang="en-US" sz="1500" dirty="0"/>
              <a:t> </a:t>
            </a:r>
          </a:p>
          <a:p>
            <a:r>
              <a:rPr lang="en-US" sz="1500" dirty="0">
                <a:solidFill>
                  <a:srgbClr val="008000"/>
                </a:solidFill>
              </a:rPr>
              <a:t>    //</a:t>
            </a:r>
            <a:r>
              <a:rPr lang="en-US" sz="1500" dirty="0">
                <a:solidFill>
                  <a:srgbClr val="C0C0C0"/>
                </a:solidFill>
              </a:rPr>
              <a:t> </a:t>
            </a:r>
            <a:r>
              <a:rPr lang="en-US" sz="1500" dirty="0">
                <a:solidFill>
                  <a:srgbClr val="008000"/>
                </a:solidFill>
              </a:rPr>
              <a:t>...</a:t>
            </a:r>
            <a:r>
              <a:rPr lang="en-US" sz="1500" dirty="0"/>
              <a:t> </a:t>
            </a:r>
          </a:p>
          <a:p>
            <a:r>
              <a:rPr lang="en-US" sz="1500" dirty="0"/>
              <a:t>    Contact</a:t>
            </a:r>
            <a:r>
              <a:rPr lang="en-US" sz="1500" dirty="0">
                <a:solidFill>
                  <a:srgbClr val="C0C0C0"/>
                </a:solidFill>
              </a:rPr>
              <a:t> </a:t>
            </a:r>
            <a:r>
              <a:rPr lang="en-US" sz="1500" dirty="0">
                <a:solidFill>
                  <a:srgbClr val="000000"/>
                </a:solidFill>
              </a:rPr>
              <a:t>c;</a:t>
            </a:r>
            <a:r>
              <a:rPr lang="en-US" sz="1500" dirty="0">
                <a:solidFill>
                  <a:srgbClr val="C0C0C0"/>
                </a:solidFill>
              </a:rPr>
              <a:t> </a:t>
            </a:r>
          </a:p>
          <a:p>
            <a:r>
              <a:rPr lang="en-US" sz="1500" dirty="0">
                <a:solidFill>
                  <a:srgbClr val="C0C0C0"/>
                </a:solidFill>
              </a:rPr>
              <a:t>    </a:t>
            </a:r>
            <a:r>
              <a:rPr lang="en-US" sz="1500" dirty="0" err="1">
                <a:solidFill>
                  <a:srgbClr val="000000"/>
                </a:solidFill>
              </a:rPr>
              <a:t>c.</a:t>
            </a:r>
            <a:r>
              <a:rPr lang="en-US" sz="1500" dirty="0" err="1"/>
              <a:t>setName</a:t>
            </a:r>
            <a:r>
              <a:rPr lang="en-US" sz="1500" dirty="0">
                <a:solidFill>
                  <a:srgbClr val="000000"/>
                </a:solidFill>
              </a:rPr>
              <a:t>(</a:t>
            </a:r>
            <a:r>
              <a:rPr lang="en-US" sz="1500" dirty="0">
                <a:solidFill>
                  <a:srgbClr val="008000"/>
                </a:solidFill>
              </a:rPr>
              <a:t>"Peter"</a:t>
            </a:r>
            <a:r>
              <a:rPr lang="en-US" sz="1500" dirty="0">
                <a:solidFill>
                  <a:srgbClr val="000000"/>
                </a:solidFill>
              </a:rPr>
              <a:t>);</a:t>
            </a:r>
            <a:r>
              <a:rPr lang="en-US" sz="1500" dirty="0"/>
              <a:t> </a:t>
            </a:r>
          </a:p>
          <a:p>
            <a:r>
              <a:rPr lang="en-US" sz="1500" dirty="0"/>
              <a:t>    </a:t>
            </a:r>
          </a:p>
          <a:p>
            <a:r>
              <a:rPr lang="en-US" sz="1500" dirty="0"/>
              <a:t>    </a:t>
            </a:r>
            <a:r>
              <a:rPr lang="en-US" sz="1500" dirty="0" err="1"/>
              <a:t>QVariant</a:t>
            </a:r>
            <a:r>
              <a:rPr lang="en-US" sz="1500" dirty="0">
                <a:solidFill>
                  <a:srgbClr val="C0C0C0"/>
                </a:solidFill>
              </a:rPr>
              <a:t> </a:t>
            </a:r>
            <a:r>
              <a:rPr lang="en-US" sz="1500" dirty="0">
                <a:solidFill>
                  <a:srgbClr val="000000"/>
                </a:solidFill>
              </a:rPr>
              <a:t>v</a:t>
            </a:r>
            <a:r>
              <a:rPr lang="en-US" sz="1500" dirty="0">
                <a:solidFill>
                  <a:srgbClr val="C0C0C0"/>
                </a:solidFill>
              </a:rPr>
              <a:t> </a:t>
            </a:r>
            <a:r>
              <a:rPr lang="en-US" sz="1500" dirty="0">
                <a:solidFill>
                  <a:srgbClr val="000000"/>
                </a:solidFill>
              </a:rPr>
              <a:t>=</a:t>
            </a:r>
            <a:r>
              <a:rPr lang="en-US" sz="1500" dirty="0">
                <a:solidFill>
                  <a:srgbClr val="C0C0C0"/>
                </a:solidFill>
              </a:rPr>
              <a:t> </a:t>
            </a:r>
            <a:r>
              <a:rPr lang="en-US" sz="1500" dirty="0" err="1"/>
              <a:t>QVariant</a:t>
            </a:r>
            <a:r>
              <a:rPr lang="en-US" sz="1500" dirty="0">
                <a:solidFill>
                  <a:srgbClr val="000000"/>
                </a:solidFill>
              </a:rPr>
              <a:t>::</a:t>
            </a:r>
            <a:r>
              <a:rPr lang="en-US" sz="1500" dirty="0" err="1"/>
              <a:t>fromValue</a:t>
            </a:r>
            <a:r>
              <a:rPr lang="en-US" sz="1500" dirty="0">
                <a:solidFill>
                  <a:srgbClr val="000000"/>
                </a:solidFill>
              </a:rPr>
              <a:t>(c);</a:t>
            </a:r>
            <a:r>
              <a:rPr lang="en-US" sz="1500" dirty="0"/>
              <a:t> </a:t>
            </a:r>
          </a:p>
          <a:p>
            <a:r>
              <a:rPr lang="en-US" sz="1500" dirty="0"/>
              <a:t>    Contact</a:t>
            </a:r>
            <a:r>
              <a:rPr lang="en-US" sz="1500" dirty="0">
                <a:solidFill>
                  <a:srgbClr val="C0C0C0"/>
                </a:solidFill>
              </a:rPr>
              <a:t> </a:t>
            </a:r>
            <a:r>
              <a:rPr lang="en-US" sz="1500" dirty="0">
                <a:solidFill>
                  <a:srgbClr val="000000"/>
                </a:solidFill>
              </a:rPr>
              <a:t>c2</a:t>
            </a:r>
            <a:r>
              <a:rPr lang="en-US" sz="1500" dirty="0">
                <a:solidFill>
                  <a:srgbClr val="C0C0C0"/>
                </a:solidFill>
              </a:rPr>
              <a:t> </a:t>
            </a:r>
            <a:r>
              <a:rPr lang="en-US" sz="1500" dirty="0">
                <a:solidFill>
                  <a:srgbClr val="000000"/>
                </a:solidFill>
              </a:rPr>
              <a:t>=</a:t>
            </a:r>
            <a:r>
              <a:rPr lang="en-US" sz="1500" dirty="0">
                <a:solidFill>
                  <a:srgbClr val="C0C0C0"/>
                </a:solidFill>
              </a:rPr>
              <a:t> </a:t>
            </a:r>
            <a:r>
              <a:rPr lang="en-US" sz="1500" dirty="0" err="1">
                <a:solidFill>
                  <a:srgbClr val="000000"/>
                </a:solidFill>
              </a:rPr>
              <a:t>v.</a:t>
            </a:r>
            <a:r>
              <a:rPr lang="en-US" sz="1500" dirty="0" err="1"/>
              <a:t>value</a:t>
            </a:r>
            <a:r>
              <a:rPr lang="en-US" sz="1500" dirty="0">
                <a:solidFill>
                  <a:srgbClr val="000000"/>
                </a:solidFill>
              </a:rPr>
              <a:t>&lt;</a:t>
            </a:r>
            <a:r>
              <a:rPr lang="en-US" sz="1500" dirty="0"/>
              <a:t>Contact</a:t>
            </a:r>
            <a:r>
              <a:rPr lang="en-US" sz="1500" dirty="0">
                <a:solidFill>
                  <a:srgbClr val="000000"/>
                </a:solidFill>
              </a:rPr>
              <a:t>&gt;();</a:t>
            </a:r>
            <a:r>
              <a:rPr lang="en-US" sz="1500" dirty="0"/>
              <a:t> </a:t>
            </a:r>
          </a:p>
          <a:p>
            <a:endParaRPr lang="en-US" sz="1500" dirty="0"/>
          </a:p>
          <a:p>
            <a:r>
              <a:rPr lang="en-US" sz="1500" dirty="0"/>
              <a:t>    </a:t>
            </a:r>
            <a:r>
              <a:rPr lang="en-US" sz="1500" dirty="0" err="1"/>
              <a:t>qDebug</a:t>
            </a:r>
            <a:r>
              <a:rPr lang="en-US" sz="1500" dirty="0">
                <a:solidFill>
                  <a:srgbClr val="000000"/>
                </a:solidFill>
              </a:rPr>
              <a:t>()</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a:solidFill>
                  <a:srgbClr val="000000"/>
                </a:solidFill>
              </a:rPr>
              <a:t>c2.</a:t>
            </a:r>
            <a:r>
              <a:rPr lang="en-US" sz="1500" dirty="0"/>
              <a:t>name</a:t>
            </a:r>
            <a:r>
              <a:rPr lang="en-US" sz="1500" dirty="0">
                <a:solidFill>
                  <a:srgbClr val="000000"/>
                </a:solidFill>
              </a:rPr>
              <a:t>();</a:t>
            </a:r>
            <a:r>
              <a:rPr lang="en-US" sz="1500" dirty="0">
                <a:solidFill>
                  <a:srgbClr val="C0C0C0"/>
                </a:solidFill>
              </a:rPr>
              <a:t> 	</a:t>
            </a:r>
            <a:r>
              <a:rPr lang="en-US" sz="1500" dirty="0">
                <a:solidFill>
                  <a:srgbClr val="008000"/>
                </a:solidFill>
              </a:rPr>
              <a:t>//</a:t>
            </a:r>
            <a:r>
              <a:rPr lang="en-US" sz="1500" dirty="0">
                <a:solidFill>
                  <a:srgbClr val="C0C0C0"/>
                </a:solidFill>
              </a:rPr>
              <a:t> </a:t>
            </a:r>
            <a:r>
              <a:rPr lang="en-US" sz="1500" dirty="0">
                <a:solidFill>
                  <a:srgbClr val="008000"/>
                </a:solidFill>
              </a:rPr>
              <a:t>"Peter"</a:t>
            </a:r>
            <a:r>
              <a:rPr lang="en-US" sz="1500" dirty="0"/>
              <a:t> </a:t>
            </a:r>
          </a:p>
          <a:p>
            <a:r>
              <a:rPr lang="en-US" sz="1500" dirty="0"/>
              <a:t>    </a:t>
            </a:r>
            <a:r>
              <a:rPr lang="en-US" sz="1500" dirty="0" err="1"/>
              <a:t>qDebug</a:t>
            </a:r>
            <a:r>
              <a:rPr lang="en-US" sz="1500" dirty="0">
                <a:solidFill>
                  <a:srgbClr val="000000"/>
                </a:solidFill>
              </a:rPr>
              <a:t>()</a:t>
            </a:r>
            <a:r>
              <a:rPr lang="en-US" sz="1500" dirty="0">
                <a:solidFill>
                  <a:srgbClr val="C0C0C0"/>
                </a:solidFill>
              </a:rPr>
              <a:t> </a:t>
            </a:r>
            <a:r>
              <a:rPr lang="en-US" sz="1500" dirty="0">
                <a:solidFill>
                  <a:srgbClr val="000000"/>
                </a:solidFill>
              </a:rPr>
              <a:t>&lt;&lt;</a:t>
            </a:r>
            <a:r>
              <a:rPr lang="en-US" sz="1500" dirty="0">
                <a:solidFill>
                  <a:srgbClr val="C0C0C0"/>
                </a:solidFill>
              </a:rPr>
              <a:t> </a:t>
            </a:r>
            <a:r>
              <a:rPr lang="en-US" sz="1500" dirty="0" err="1">
                <a:solidFill>
                  <a:srgbClr val="000000"/>
                </a:solidFill>
              </a:rPr>
              <a:t>v.</a:t>
            </a:r>
            <a:r>
              <a:rPr lang="en-US" sz="1500" dirty="0" err="1"/>
              <a:t>typeName</a:t>
            </a:r>
            <a:r>
              <a:rPr lang="en-US" sz="1500" dirty="0">
                <a:solidFill>
                  <a:srgbClr val="000000"/>
                </a:solidFill>
              </a:rPr>
              <a:t>();</a:t>
            </a:r>
            <a:r>
              <a:rPr lang="en-US" sz="1500" dirty="0">
                <a:solidFill>
                  <a:srgbClr val="C0C0C0"/>
                </a:solidFill>
              </a:rPr>
              <a:t>   </a:t>
            </a:r>
            <a:r>
              <a:rPr lang="en-US" sz="1500" dirty="0">
                <a:solidFill>
                  <a:srgbClr val="008000"/>
                </a:solidFill>
              </a:rPr>
              <a:t>//</a:t>
            </a:r>
            <a:r>
              <a:rPr lang="en-US" sz="1500" dirty="0">
                <a:solidFill>
                  <a:srgbClr val="C0C0C0"/>
                </a:solidFill>
              </a:rPr>
              <a:t> </a:t>
            </a:r>
            <a:r>
              <a:rPr lang="en-US" sz="1500" dirty="0">
                <a:solidFill>
                  <a:srgbClr val="008000"/>
                </a:solidFill>
              </a:rPr>
              <a:t>prints</a:t>
            </a:r>
            <a:r>
              <a:rPr lang="en-US" sz="1500" dirty="0">
                <a:solidFill>
                  <a:srgbClr val="C0C0C0"/>
                </a:solidFill>
              </a:rPr>
              <a:t> </a:t>
            </a:r>
            <a:r>
              <a:rPr lang="en-US" sz="1500" dirty="0">
                <a:solidFill>
                  <a:srgbClr val="008000"/>
                </a:solidFill>
              </a:rPr>
              <a:t>"Contact"</a:t>
            </a:r>
            <a:endParaRPr lang="en-US" sz="1500" dirty="0"/>
          </a:p>
        </p:txBody>
      </p:sp>
      <p:sp>
        <p:nvSpPr>
          <p:cNvPr id="8" name="Footer Placeholder 3">
            <a:extLst>
              <a:ext uri="{FF2B5EF4-FFF2-40B4-BE49-F238E27FC236}">
                <a16:creationId xmlns:a16="http://schemas.microsoft.com/office/drawing/2014/main" id="{F4264BC1-FBE7-6848-9468-A747A011A232}"/>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085440351"/>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lnSpc>
                <a:spcPct val="90000"/>
              </a:lnSpc>
            </a:pPr>
            <a:r>
              <a:rPr lang="en-US" dirty="0"/>
              <a:t>If you use queued connections,</a:t>
            </a:r>
            <a:r>
              <a:rPr lang="en-US" sz="2300" dirty="0"/>
              <a:t> </a:t>
            </a:r>
            <a:r>
              <a:rPr lang="en-GB" dirty="0"/>
              <a:t>the parameters must be of types that are known to </a:t>
            </a:r>
            <a:r>
              <a:rPr lang="en-GB" dirty="0" err="1"/>
              <a:t>Qt's</a:t>
            </a:r>
            <a:r>
              <a:rPr lang="en-GB" dirty="0"/>
              <a:t> meta type system</a:t>
            </a:r>
          </a:p>
          <a:p>
            <a:pPr lvl="1">
              <a:lnSpc>
                <a:spcPct val="90000"/>
              </a:lnSpc>
            </a:pPr>
            <a:r>
              <a:rPr lang="en-GB" dirty="0"/>
              <a:t>Parameters copied into an event, which is passed between a signalling and receiving object </a:t>
            </a:r>
          </a:p>
          <a:p>
            <a:pPr>
              <a:lnSpc>
                <a:spcPct val="90000"/>
              </a:lnSpc>
            </a:pPr>
            <a:endParaRPr lang="en-GB" dirty="0"/>
          </a:p>
          <a:p>
            <a:pPr>
              <a:lnSpc>
                <a:spcPct val="90000"/>
              </a:lnSpc>
            </a:pPr>
            <a:r>
              <a:rPr lang="en-GB" dirty="0"/>
              <a:t>Any type or structure with a public default constructor, public copy constructor, and public destructor can be used</a:t>
            </a:r>
          </a:p>
          <a:p>
            <a:pPr lvl="1">
              <a:lnSpc>
                <a:spcPct val="90000"/>
              </a:lnSpc>
            </a:pPr>
            <a:r>
              <a:rPr lang="en-GB" dirty="0"/>
              <a:t>Register your type to the meta-object system using </a:t>
            </a:r>
            <a:r>
              <a:rPr lang="en-GB" dirty="0">
                <a:latin typeface="Courier New" pitchFamily="49" charset="0"/>
              </a:rPr>
              <a:t>Q_DECLARE_METATYPE()</a:t>
            </a:r>
          </a:p>
          <a:p>
            <a:pPr lvl="2">
              <a:lnSpc>
                <a:spcPct val="90000"/>
              </a:lnSpc>
            </a:pPr>
            <a:r>
              <a:rPr lang="en-GB" dirty="0"/>
              <a:t>Adds a named type (“</a:t>
            </a:r>
            <a:r>
              <a:rPr lang="en-GB" dirty="0" err="1">
                <a:latin typeface="Courier New"/>
                <a:cs typeface="Courier New"/>
              </a:rPr>
              <a:t>MyType</a:t>
            </a:r>
            <a:r>
              <a:rPr lang="en-GB" dirty="0"/>
              <a:t>”) to meta type enumeration (42)</a:t>
            </a:r>
          </a:p>
          <a:p>
            <a:pPr lvl="1">
              <a:lnSpc>
                <a:spcPct val="90000"/>
              </a:lnSpc>
            </a:pPr>
            <a:r>
              <a:rPr lang="en-GB" dirty="0"/>
              <a:t>Additionally, you need to call </a:t>
            </a:r>
            <a:r>
              <a:rPr lang="en-GB" dirty="0" err="1">
                <a:latin typeface="Courier New" pitchFamily="49" charset="0"/>
              </a:rPr>
              <a:t>qMetaTypeId</a:t>
            </a:r>
            <a:r>
              <a:rPr lang="en-GB" dirty="0">
                <a:latin typeface="Courier New" pitchFamily="49" charset="0"/>
              </a:rPr>
              <a:t>&lt;</a:t>
            </a:r>
            <a:r>
              <a:rPr lang="en-GB" dirty="0" err="1">
                <a:latin typeface="Courier New" pitchFamily="49" charset="0"/>
              </a:rPr>
              <a:t>MyType</a:t>
            </a:r>
            <a:r>
              <a:rPr lang="en-GB" dirty="0">
                <a:latin typeface="Courier New" pitchFamily="49" charset="0"/>
              </a:rPr>
              <a:t>&gt;() </a:t>
            </a:r>
            <a:r>
              <a:rPr lang="en-GB" dirty="0"/>
              <a:t>or</a:t>
            </a:r>
            <a:r>
              <a:rPr lang="en-GB" dirty="0">
                <a:latin typeface="Courier New" pitchFamily="49" charset="0"/>
              </a:rPr>
              <a:t> </a:t>
            </a:r>
            <a:r>
              <a:rPr lang="en-GB" dirty="0" err="1">
                <a:latin typeface="Courier New" pitchFamily="49" charset="0"/>
              </a:rPr>
              <a:t>qRegisterMetaType</a:t>
            </a:r>
            <a:r>
              <a:rPr lang="en-GB" dirty="0">
                <a:latin typeface="Courier New" pitchFamily="49" charset="0"/>
              </a:rPr>
              <a:t>() </a:t>
            </a:r>
            <a:r>
              <a:rPr lang="en-GB" dirty="0"/>
              <a:t>before making the first queued connection (to enable run-time name resolution)</a:t>
            </a:r>
          </a:p>
          <a:p>
            <a:pPr lvl="2">
              <a:lnSpc>
                <a:spcPct val="90000"/>
              </a:lnSpc>
            </a:pPr>
            <a:r>
              <a:rPr lang="en-GB" dirty="0"/>
              <a:t>The </a:t>
            </a:r>
            <a:r>
              <a:rPr lang="en-GB"/>
              <a:t>latter  is used </a:t>
            </a:r>
            <a:r>
              <a:rPr lang="en-GB" dirty="0"/>
              <a:t>for typedefs only</a:t>
            </a:r>
          </a:p>
          <a:p>
            <a:pPr lvl="1">
              <a:lnSpc>
                <a:spcPct val="90000"/>
              </a:lnSpc>
            </a:pPr>
            <a:r>
              <a:rPr lang="en-GB" dirty="0"/>
              <a:t>Custom types used in the </a:t>
            </a:r>
            <a:r>
              <a:rPr lang="en-GB" dirty="0" err="1"/>
              <a:t>Qt</a:t>
            </a:r>
            <a:r>
              <a:rPr lang="en-GB" dirty="0"/>
              <a:t> property system must be registered as well</a:t>
            </a:r>
          </a:p>
          <a:p>
            <a:pPr>
              <a:lnSpc>
                <a:spcPct val="90000"/>
              </a:lnSpc>
            </a:pPr>
            <a:endParaRPr lang="en-GB" dirty="0"/>
          </a:p>
          <a:p>
            <a:endParaRPr lang="en-US" dirty="0"/>
          </a:p>
        </p:txBody>
      </p:sp>
      <p:sp>
        <p:nvSpPr>
          <p:cNvPr id="10"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7" name="Slide Number Placeholder 3"/>
          <p:cNvSpPr>
            <a:spLocks noGrp="1"/>
          </p:cNvSpPr>
          <p:nvPr>
            <p:ph type="sldNum" sz="quarter" idx="12"/>
          </p:nvPr>
        </p:nvSpPr>
        <p:spPr/>
        <p:txBody>
          <a:bodyPr/>
          <a:lstStyle/>
          <a:p>
            <a:fld id="{ABA6B483-D54A-6F4C-ABB1-789E9E7B1B73}" type="slidenum">
              <a:rPr lang="en-US" smtClean="0"/>
              <a:pPr/>
              <a:t>71</a:t>
            </a:fld>
            <a:endParaRPr lang="en-US" dirty="0"/>
          </a:p>
        </p:txBody>
      </p:sp>
      <p:sp>
        <p:nvSpPr>
          <p:cNvPr id="3" name="Title 2"/>
          <p:cNvSpPr>
            <a:spLocks noGrp="1"/>
          </p:cNvSpPr>
          <p:nvPr>
            <p:ph type="title"/>
          </p:nvPr>
        </p:nvSpPr>
        <p:spPr/>
        <p:txBody>
          <a:bodyPr/>
          <a:lstStyle/>
          <a:p>
            <a:r>
              <a:rPr lang="en-US" dirty="0"/>
              <a:t>Limitations on Custom Types</a:t>
            </a:r>
          </a:p>
        </p:txBody>
      </p:sp>
      <p:sp>
        <p:nvSpPr>
          <p:cNvPr id="9" name="TextBox 8"/>
          <p:cNvSpPr txBox="1"/>
          <p:nvPr/>
        </p:nvSpPr>
        <p:spPr>
          <a:xfrm>
            <a:off x="8253528" y="332660"/>
            <a:ext cx="3670496" cy="307777"/>
          </a:xfrm>
          <a:prstGeom prst="rect">
            <a:avLst/>
          </a:prstGeom>
          <a:noFill/>
        </p:spPr>
        <p:txBody>
          <a:bodyPr wrap="square" rtlCol="0">
            <a:spAutoFit/>
          </a:bodyPr>
          <a:lstStyle/>
          <a:p>
            <a:pPr algn="r"/>
            <a:r>
              <a:rPr lang="en-US" sz="1400" dirty="0"/>
              <a:t>Demo: </a:t>
            </a:r>
            <a:r>
              <a:rPr lang="en-US" sz="1400" dirty="0" err="1"/>
              <a:t>customSignals</a:t>
            </a:r>
            <a:endParaRPr lang="en-US" sz="1400" dirty="0"/>
          </a:p>
        </p:txBody>
      </p:sp>
      <p:sp>
        <p:nvSpPr>
          <p:cNvPr id="11" name="Footer Placeholder 3">
            <a:extLst>
              <a:ext uri="{FF2B5EF4-FFF2-40B4-BE49-F238E27FC236}">
                <a16:creationId xmlns:a16="http://schemas.microsoft.com/office/drawing/2014/main" id="{4A33F017-CCD8-4044-B4AF-D4B06E51B85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165077893"/>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latin typeface="Courier New"/>
                <a:cs typeface="Courier New"/>
              </a:rPr>
              <a:t>QObject</a:t>
            </a:r>
            <a:r>
              <a:rPr lang="en-US" dirty="0"/>
              <a:t> properties are </a:t>
            </a:r>
            <a:r>
              <a:rPr lang="en-US" dirty="0" err="1">
                <a:latin typeface="Courier New"/>
                <a:cs typeface="Courier New"/>
              </a:rPr>
              <a:t>QVariant</a:t>
            </a:r>
            <a:r>
              <a:rPr lang="en-US" dirty="0"/>
              <a:t> types</a:t>
            </a:r>
          </a:p>
          <a:p>
            <a:endParaRPr lang="en-US" dirty="0"/>
          </a:p>
          <a:p>
            <a:r>
              <a:rPr lang="en-US" dirty="0" err="1"/>
              <a:t>QVariant</a:t>
            </a:r>
            <a:r>
              <a:rPr lang="en-US" dirty="0"/>
              <a:t> holds a single type and value at a time</a:t>
            </a:r>
          </a:p>
          <a:p>
            <a:pPr lvl="1"/>
            <a:r>
              <a:rPr lang="en-US" dirty="0"/>
              <a:t>Type may be anything, known by the meta-type system</a:t>
            </a:r>
          </a:p>
          <a:p>
            <a:pPr lvl="1"/>
            <a:endParaRPr lang="en-US" dirty="0"/>
          </a:p>
          <a:p>
            <a:r>
              <a:rPr lang="en-US" dirty="0"/>
              <a:t>Custom types may be added to the meta-type system with </a:t>
            </a:r>
            <a:r>
              <a:rPr lang="en-US" dirty="0">
                <a:latin typeface="Courier New"/>
                <a:cs typeface="Courier New"/>
              </a:rPr>
              <a:t>Q_DECLARE_METATYPE</a:t>
            </a:r>
            <a:r>
              <a:rPr lang="en-US" dirty="0"/>
              <a:t> macro, which is used after the class definition</a:t>
            </a:r>
          </a:p>
          <a:p>
            <a:endParaRPr lang="en-US" dirty="0"/>
          </a:p>
          <a:p>
            <a:r>
              <a:rPr lang="en-US" dirty="0"/>
              <a:t>In some cases, custom types are dynamically created</a:t>
            </a:r>
          </a:p>
          <a:p>
            <a:pPr lvl="1"/>
            <a:r>
              <a:rPr lang="en-US" dirty="0"/>
              <a:t>If types are used in queued connection arguments </a:t>
            </a:r>
          </a:p>
          <a:p>
            <a:pPr lvl="1"/>
            <a:r>
              <a:rPr lang="en-US" dirty="0"/>
              <a:t>If types are used in properties</a:t>
            </a:r>
          </a:p>
          <a:p>
            <a:pPr lvl="1"/>
            <a:r>
              <a:rPr lang="en-US" dirty="0"/>
              <a:t>In these cases, custom type requires registration as well with </a:t>
            </a:r>
            <a:r>
              <a:rPr lang="en-US" dirty="0" err="1">
                <a:latin typeface="Courier New"/>
                <a:cs typeface="Courier New"/>
              </a:rPr>
              <a:t>qRegisterMetaType</a:t>
            </a:r>
            <a:r>
              <a:rPr lang="en-US" dirty="0">
                <a:latin typeface="Courier New"/>
                <a:cs typeface="Courier New"/>
              </a:rPr>
              <a:t>()</a:t>
            </a:r>
            <a:r>
              <a:rPr lang="en-US" dirty="0"/>
              <a:t> or </a:t>
            </a:r>
            <a:r>
              <a:rPr lang="en-US" dirty="0" err="1">
                <a:latin typeface="Courier New"/>
                <a:cs typeface="Courier New"/>
              </a:rPr>
              <a:t>qMetaTypeId</a:t>
            </a:r>
            <a:r>
              <a:rPr lang="en-US" dirty="0">
                <a:latin typeface="Courier New"/>
                <a:cs typeface="Courier New"/>
              </a:rPr>
              <a:t>()</a:t>
            </a:r>
          </a:p>
          <a:p>
            <a:pPr lvl="1"/>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72</a:t>
            </a:fld>
            <a:endParaRPr lang="en-US" dirty="0"/>
          </a:p>
        </p:txBody>
      </p:sp>
      <p:sp>
        <p:nvSpPr>
          <p:cNvPr id="6" name="Title 5"/>
          <p:cNvSpPr>
            <a:spLocks noGrp="1"/>
          </p:cNvSpPr>
          <p:nvPr>
            <p:ph type="title"/>
          </p:nvPr>
        </p:nvSpPr>
        <p:spPr/>
        <p:txBody>
          <a:bodyPr/>
          <a:lstStyle/>
          <a:p>
            <a:r>
              <a:rPr lang="en-US" dirty="0"/>
              <a:t>Summary</a:t>
            </a:r>
          </a:p>
        </p:txBody>
      </p:sp>
      <p:sp>
        <p:nvSpPr>
          <p:cNvPr id="7" name="TextBox 6"/>
          <p:cNvSpPr txBox="1"/>
          <p:nvPr/>
        </p:nvSpPr>
        <p:spPr>
          <a:xfrm>
            <a:off x="8253528" y="332660"/>
            <a:ext cx="3670496" cy="307777"/>
          </a:xfrm>
          <a:prstGeom prst="rect">
            <a:avLst/>
          </a:prstGeom>
          <a:noFill/>
        </p:spPr>
        <p:txBody>
          <a:bodyPr wrap="square" rtlCol="0">
            <a:spAutoFit/>
          </a:bodyPr>
          <a:lstStyle/>
          <a:p>
            <a:pPr algn="r"/>
            <a:r>
              <a:rPr lang="en-US" sz="1400" dirty="0"/>
              <a:t>Lab 1: Signals and Slots</a:t>
            </a:r>
          </a:p>
        </p:txBody>
      </p:sp>
      <p:sp>
        <p:nvSpPr>
          <p:cNvPr id="9" name="Footer Placeholder 3">
            <a:extLst>
              <a:ext uri="{FF2B5EF4-FFF2-40B4-BE49-F238E27FC236}">
                <a16:creationId xmlns:a16="http://schemas.microsoft.com/office/drawing/2014/main" id="{F5D9E4DF-DE8E-C54E-B2BA-0DEA16CB6B8D}"/>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353366853"/>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A896FFF-AD06-9248-AAEF-33F135CFCC56}"/>
              </a:ext>
            </a:extLst>
          </p:cNvPr>
          <p:cNvSpPr>
            <a:spLocks noGrp="1"/>
          </p:cNvSpPr>
          <p:nvPr>
            <p:ph type="pic" sz="quarter" idx="14"/>
          </p:nvPr>
        </p:nvSpPr>
        <p:spPr>
          <a:xfrm>
            <a:off x="0" y="0"/>
            <a:ext cx="12192000" cy="6858000"/>
          </a:xfrm>
        </p:spPr>
      </p:sp>
      <p:sp>
        <p:nvSpPr>
          <p:cNvPr id="5" name="Title 4"/>
          <p:cNvSpPr>
            <a:spLocks noGrp="1"/>
          </p:cNvSpPr>
          <p:nvPr>
            <p:ph type="ctrTitle"/>
          </p:nvPr>
        </p:nvSpPr>
        <p:spPr/>
        <p:txBody>
          <a:bodyPr/>
          <a:lstStyle/>
          <a:p>
            <a:r>
              <a:rPr lang="en-GB" dirty="0"/>
              <a:t>Event Handling</a:t>
            </a:r>
            <a:endParaRPr lang="en-US" dirty="0"/>
          </a:p>
        </p:txBody>
      </p:sp>
      <p:sp>
        <p:nvSpPr>
          <p:cNvPr id="4" name="Subtitle 3">
            <a:extLst>
              <a:ext uri="{FF2B5EF4-FFF2-40B4-BE49-F238E27FC236}">
                <a16:creationId xmlns:a16="http://schemas.microsoft.com/office/drawing/2014/main" id="{DBC1554A-4DBB-684D-B6A6-5E27C05D5954}"/>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AB275206-CBC9-CE49-B223-1B8555F9E01F}"/>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EF8BB6A9-5AAD-844B-AD5F-59EC783B1AF8}"/>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44344484"/>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en-US" dirty="0"/>
              <a:t>Events</a:t>
            </a:r>
          </a:p>
          <a:p>
            <a:r>
              <a:rPr lang="en-US" dirty="0"/>
              <a:t>Basic Event Handling</a:t>
            </a:r>
          </a:p>
          <a:p>
            <a:r>
              <a:rPr lang="en-US" dirty="0"/>
              <a:t>Event Loop</a:t>
            </a:r>
          </a:p>
          <a:p>
            <a:r>
              <a:rPr lang="en-US" dirty="0"/>
              <a:t>Event Dispatching</a:t>
            </a:r>
          </a:p>
          <a:p>
            <a:r>
              <a:rPr lang="en-US" dirty="0"/>
              <a:t>Custom Events</a:t>
            </a:r>
          </a:p>
          <a:p>
            <a:r>
              <a:rPr lang="en-US" dirty="0"/>
              <a:t>Event Filters</a:t>
            </a:r>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4" name="Slide Number Placeholder 3"/>
          <p:cNvSpPr>
            <a:spLocks noGrp="1"/>
          </p:cNvSpPr>
          <p:nvPr>
            <p:ph type="sldNum" sz="quarter" idx="12"/>
          </p:nvPr>
        </p:nvSpPr>
        <p:spPr/>
        <p:txBody>
          <a:bodyPr/>
          <a:lstStyle/>
          <a:p>
            <a:fld id="{ABA6B483-D54A-6F4C-ABB1-789E9E7B1B73}" type="slidenum">
              <a:rPr lang="en-US" smtClean="0"/>
              <a:pPr/>
              <a:t>74</a:t>
            </a:fld>
            <a:endParaRPr lang="en-US" dirty="0"/>
          </a:p>
        </p:txBody>
      </p:sp>
      <p:sp>
        <p:nvSpPr>
          <p:cNvPr id="2" name="Title 1"/>
          <p:cNvSpPr>
            <a:spLocks noGrp="1"/>
          </p:cNvSpPr>
          <p:nvPr>
            <p:ph type="title"/>
          </p:nvPr>
        </p:nvSpPr>
        <p:spPr/>
        <p:txBody>
          <a:bodyPr/>
          <a:lstStyle/>
          <a:p>
            <a:r>
              <a:rPr lang="en-US" dirty="0"/>
              <a:t>Contents</a:t>
            </a:r>
          </a:p>
        </p:txBody>
      </p:sp>
      <p:sp>
        <p:nvSpPr>
          <p:cNvPr id="7" name="Footer Placeholder 3">
            <a:extLst>
              <a:ext uri="{FF2B5EF4-FFF2-40B4-BE49-F238E27FC236}">
                <a16:creationId xmlns:a16="http://schemas.microsoft.com/office/drawing/2014/main" id="{CD27EF93-B800-D44A-A9E2-BDEF1EA0EB33}"/>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733940259"/>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8A3E1-83B9-DF4E-AAEE-8C79D5897092}"/>
              </a:ext>
            </a:extLst>
          </p:cNvPr>
          <p:cNvSpPr>
            <a:spLocks noGrp="1"/>
          </p:cNvSpPr>
          <p:nvPr>
            <p:ph idx="1"/>
          </p:nvPr>
        </p:nvSpPr>
        <p:spPr/>
        <p:txBody>
          <a:bodyPr/>
          <a:lstStyle/>
          <a:p>
            <a:pPr marL="0" indent="0">
              <a:buNone/>
            </a:pPr>
            <a:r>
              <a:rPr lang="en-US" dirty="0" err="1"/>
              <a:t>Qt</a:t>
            </a:r>
            <a:r>
              <a:rPr lang="en-US" dirty="0"/>
              <a:t> is an event-driven UI toolkit  - </a:t>
            </a:r>
            <a:r>
              <a:rPr lang="en-US" dirty="0" err="1">
                <a:latin typeface="Courier New"/>
                <a:cs typeface="Courier New"/>
              </a:rPr>
              <a:t>QCoreApplication</a:t>
            </a:r>
            <a:r>
              <a:rPr lang="en-US" dirty="0">
                <a:latin typeface="Courier New"/>
                <a:cs typeface="Courier New"/>
              </a:rPr>
              <a:t>::exec() </a:t>
            </a:r>
            <a:r>
              <a:rPr lang="en-US" dirty="0"/>
              <a:t>runs the event loop</a:t>
            </a:r>
          </a:p>
          <a:p>
            <a:pPr>
              <a:buFont typeface="+mj-lt"/>
              <a:buAutoNum type="arabicPeriod"/>
            </a:pPr>
            <a:r>
              <a:rPr lang="en-US" b="1" dirty="0"/>
              <a:t>Generate Events </a:t>
            </a:r>
            <a:endParaRPr lang="en-US" dirty="0"/>
          </a:p>
          <a:p>
            <a:pPr lvl="1"/>
            <a:r>
              <a:rPr lang="en-US" dirty="0"/>
              <a:t>By input devices: keyboard, mouse, etc. </a:t>
            </a:r>
          </a:p>
          <a:p>
            <a:pPr lvl="1"/>
            <a:r>
              <a:rPr lang="en-US" dirty="0"/>
              <a:t>By </a:t>
            </a:r>
            <a:r>
              <a:rPr lang="en-US" dirty="0" err="1"/>
              <a:t>Qt</a:t>
            </a:r>
            <a:r>
              <a:rPr lang="en-US" dirty="0"/>
              <a:t> itself (e.g. timers) </a:t>
            </a:r>
          </a:p>
          <a:p>
            <a:pPr>
              <a:buFont typeface="+mj-lt"/>
              <a:buAutoNum type="arabicPeriod"/>
            </a:pPr>
            <a:r>
              <a:rPr lang="en-US" b="1" dirty="0"/>
              <a:t>Queue Events </a:t>
            </a:r>
            <a:endParaRPr lang="en-US" dirty="0"/>
          </a:p>
          <a:p>
            <a:pPr lvl="1"/>
            <a:r>
              <a:rPr lang="en-US" dirty="0"/>
              <a:t>By event loop </a:t>
            </a:r>
          </a:p>
          <a:p>
            <a:pPr>
              <a:buFont typeface="+mj-lt"/>
              <a:buAutoNum type="arabicPeriod"/>
            </a:pPr>
            <a:r>
              <a:rPr lang="en-US" b="1" dirty="0"/>
              <a:t>Dispatch Events</a:t>
            </a:r>
          </a:p>
          <a:p>
            <a:pPr lvl="1"/>
            <a:r>
              <a:rPr lang="en-US" dirty="0"/>
              <a:t>By </a:t>
            </a:r>
            <a:r>
              <a:rPr lang="en-US" dirty="0" err="1">
                <a:latin typeface="Courier New"/>
                <a:cs typeface="Courier New"/>
              </a:rPr>
              <a:t>QApplication</a:t>
            </a:r>
            <a:r>
              <a:rPr lang="en-US" dirty="0"/>
              <a:t> to receiver: </a:t>
            </a:r>
            <a:r>
              <a:rPr lang="en-US" dirty="0" err="1">
                <a:latin typeface="Courier New"/>
                <a:cs typeface="Courier New"/>
              </a:rPr>
              <a:t>QObject</a:t>
            </a:r>
            <a:r>
              <a:rPr lang="en-US" dirty="0">
                <a:latin typeface="Courier New"/>
                <a:cs typeface="Courier New"/>
              </a:rPr>
              <a:t> </a:t>
            </a:r>
          </a:p>
          <a:p>
            <a:pPr lvl="1"/>
            <a:r>
              <a:rPr lang="en-US" i="1" dirty="0"/>
              <a:t>Key events sent to widget/</a:t>
            </a:r>
            <a:r>
              <a:rPr lang="en-US" i="1" dirty="0" err="1"/>
              <a:t>Qt</a:t>
            </a:r>
            <a:r>
              <a:rPr lang="en-US" i="1" dirty="0"/>
              <a:t> Quick item with focus</a:t>
            </a:r>
          </a:p>
          <a:p>
            <a:pPr lvl="1"/>
            <a:r>
              <a:rPr lang="en-US" i="1" dirty="0"/>
              <a:t>Mouse events sent to widget/</a:t>
            </a:r>
            <a:r>
              <a:rPr lang="en-US" i="1" dirty="0" err="1"/>
              <a:t>Qt</a:t>
            </a:r>
            <a:r>
              <a:rPr lang="en-US" i="1" dirty="0"/>
              <a:t> Quick item under cursor </a:t>
            </a:r>
            <a:endParaRPr lang="en-US" dirty="0"/>
          </a:p>
          <a:p>
            <a:pPr>
              <a:buFont typeface="+mj-lt"/>
              <a:buAutoNum type="arabicPeriod"/>
            </a:pPr>
            <a:r>
              <a:rPr lang="en-US" b="1" dirty="0"/>
              <a:t>Handle Events</a:t>
            </a:r>
          </a:p>
          <a:p>
            <a:pPr lvl="1"/>
            <a:r>
              <a:rPr lang="en-US" dirty="0"/>
              <a:t>By </a:t>
            </a:r>
            <a:r>
              <a:rPr lang="en-US" dirty="0" err="1">
                <a:latin typeface="Courier New"/>
                <a:cs typeface="Courier New"/>
              </a:rPr>
              <a:t>QObject</a:t>
            </a:r>
            <a:r>
              <a:rPr lang="en-US" dirty="0"/>
              <a:t> event handler methods </a:t>
            </a:r>
          </a:p>
          <a:p>
            <a:endParaRPr lang="en-US" dirty="0"/>
          </a:p>
        </p:txBody>
      </p:sp>
      <p:sp>
        <p:nvSpPr>
          <p:cNvPr id="3" name="Date Placeholder 2">
            <a:extLst>
              <a:ext uri="{FF2B5EF4-FFF2-40B4-BE49-F238E27FC236}">
                <a16:creationId xmlns:a16="http://schemas.microsoft.com/office/drawing/2014/main" id="{0415243E-FAC2-0144-83F7-19A388EA8EF4}"/>
              </a:ext>
            </a:extLst>
          </p:cNvPr>
          <p:cNvSpPr>
            <a:spLocks noGrp="1"/>
          </p:cNvSpPr>
          <p:nvPr>
            <p:ph type="dt" sz="half" idx="10"/>
          </p:nvPr>
        </p:nvSpPr>
        <p:spPr/>
        <p:txBody>
          <a:bodyPr/>
          <a:lstStyle/>
          <a:p>
            <a:fld id="{B051396F-C39B-4224-81A1-5F6D16B5898B}" type="datetime3">
              <a:rPr lang="en-US" smtClean="0"/>
              <a:t>12 March 2018</a:t>
            </a:fld>
            <a:endParaRPr lang="en-US" dirty="0"/>
          </a:p>
        </p:txBody>
      </p:sp>
      <p:sp>
        <p:nvSpPr>
          <p:cNvPr id="5" name="Slide Number Placeholder 4">
            <a:extLst>
              <a:ext uri="{FF2B5EF4-FFF2-40B4-BE49-F238E27FC236}">
                <a16:creationId xmlns:a16="http://schemas.microsoft.com/office/drawing/2014/main" id="{3ADB5C7F-F323-7C40-B9C6-4D03099ACFAC}"/>
              </a:ext>
            </a:extLst>
          </p:cNvPr>
          <p:cNvSpPr>
            <a:spLocks noGrp="1"/>
          </p:cNvSpPr>
          <p:nvPr>
            <p:ph type="sldNum" sz="quarter" idx="12"/>
          </p:nvPr>
        </p:nvSpPr>
        <p:spPr/>
        <p:txBody>
          <a:bodyPr/>
          <a:lstStyle/>
          <a:p>
            <a:fld id="{A683D178-98AA-4574-9EAA-8EB007C55176}" type="slidenum">
              <a:rPr lang="en-US" smtClean="0"/>
              <a:pPr/>
              <a:t>75</a:t>
            </a:fld>
            <a:endParaRPr lang="en-US" dirty="0"/>
          </a:p>
        </p:txBody>
      </p:sp>
      <p:sp>
        <p:nvSpPr>
          <p:cNvPr id="6" name="Title 5">
            <a:extLst>
              <a:ext uri="{FF2B5EF4-FFF2-40B4-BE49-F238E27FC236}">
                <a16:creationId xmlns:a16="http://schemas.microsoft.com/office/drawing/2014/main" id="{0054F70C-7473-E243-AFA0-341BC293019B}"/>
              </a:ext>
            </a:extLst>
          </p:cNvPr>
          <p:cNvSpPr>
            <a:spLocks noGrp="1"/>
          </p:cNvSpPr>
          <p:nvPr>
            <p:ph type="title"/>
          </p:nvPr>
        </p:nvSpPr>
        <p:spPr/>
        <p:txBody>
          <a:bodyPr/>
          <a:lstStyle/>
          <a:p>
            <a:r>
              <a:rPr lang="en-US" dirty="0"/>
              <a:t>Event Processing </a:t>
            </a:r>
          </a:p>
        </p:txBody>
      </p:sp>
      <p:sp>
        <p:nvSpPr>
          <p:cNvPr id="7" name="Footer Placeholder 3">
            <a:extLst>
              <a:ext uri="{FF2B5EF4-FFF2-40B4-BE49-F238E27FC236}">
                <a16:creationId xmlns:a16="http://schemas.microsoft.com/office/drawing/2014/main" id="{FDE4EA5C-D780-484C-B76A-33B0F07805F9}"/>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617294502"/>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27" name="Slide Number Placeholder 3"/>
          <p:cNvSpPr>
            <a:spLocks noGrp="1"/>
          </p:cNvSpPr>
          <p:nvPr>
            <p:ph type="sldNum" sz="quarter" idx="12"/>
          </p:nvPr>
        </p:nvSpPr>
        <p:spPr/>
        <p:txBody>
          <a:bodyPr/>
          <a:lstStyle/>
          <a:p>
            <a:fld id="{ABA6B483-D54A-6F4C-ABB1-789E9E7B1B73}" type="slidenum">
              <a:rPr lang="en-US" smtClean="0"/>
              <a:pPr/>
              <a:t>76</a:t>
            </a:fld>
            <a:endParaRPr lang="en-US" dirty="0"/>
          </a:p>
        </p:txBody>
      </p:sp>
      <p:sp>
        <p:nvSpPr>
          <p:cNvPr id="3" name="Title 2"/>
          <p:cNvSpPr>
            <a:spLocks noGrp="1"/>
          </p:cNvSpPr>
          <p:nvPr>
            <p:ph type="title"/>
          </p:nvPr>
        </p:nvSpPr>
        <p:spPr/>
        <p:txBody>
          <a:bodyPr/>
          <a:lstStyle/>
          <a:p>
            <a:r>
              <a:rPr lang="en-US" dirty="0"/>
              <a:t>Event Processing </a:t>
            </a:r>
          </a:p>
        </p:txBody>
      </p:sp>
      <p:sp>
        <p:nvSpPr>
          <p:cNvPr id="30" name="Rounded Rectangle 29"/>
          <p:cNvSpPr/>
          <p:nvPr/>
        </p:nvSpPr>
        <p:spPr bwMode="auto">
          <a:xfrm>
            <a:off x="1775521" y="1700809"/>
            <a:ext cx="8440857" cy="3402267"/>
          </a:xfrm>
          <a:prstGeom prst="roundRect">
            <a:avLst>
              <a:gd name="adj" fmla="val 0"/>
            </a:avLst>
          </a:prstGeom>
          <a:noFill/>
          <a:ln w="38100" cap="flat" cmpd="sng" algn="ctr">
            <a:solidFill>
              <a:schemeClr val="accent1"/>
            </a:solidFill>
            <a:prstDash val="solid"/>
            <a:round/>
            <a:headEnd type="none" w="med" len="med"/>
            <a:tailEnd type="none" w="med" len="med"/>
          </a:ln>
          <a:effectLst/>
        </p:spPr>
        <p:txBody>
          <a:bodyPr vert="horz" wrap="square" lIns="115380" tIns="59998" rIns="115380" bIns="59998" numCol="1" rtlCol="0" anchor="t" anchorCtr="0" compatLnSpc="1">
            <a:prstTxWarp prst="textNoShape">
              <a:avLst/>
            </a:prstTxWarp>
            <a:noAutofit/>
          </a:bodyPr>
          <a:lstStyle/>
          <a:p>
            <a:pPr algn="l"/>
            <a:r>
              <a:rPr lang="en-US" b="1" dirty="0">
                <a:solidFill>
                  <a:srgbClr val="000000"/>
                </a:solidFill>
                <a:latin typeface="Open Sans"/>
                <a:cs typeface="Open Sans"/>
              </a:rPr>
              <a:t>Application process</a:t>
            </a:r>
          </a:p>
          <a:p>
            <a:pPr algn="l"/>
            <a:endParaRPr lang="en-US" dirty="0">
              <a:solidFill>
                <a:srgbClr val="60952F"/>
              </a:solidFill>
              <a:latin typeface="Open Sans"/>
              <a:cs typeface="Open Sans"/>
            </a:endParaRPr>
          </a:p>
          <a:p>
            <a:pPr algn="l"/>
            <a:endParaRPr lang="en-US" sz="1500" dirty="0">
              <a:solidFill>
                <a:srgbClr val="60952F"/>
              </a:solidFill>
              <a:latin typeface="Open Sans Light"/>
              <a:cs typeface="Open Sans Light"/>
            </a:endParaRPr>
          </a:p>
        </p:txBody>
      </p:sp>
      <p:sp>
        <p:nvSpPr>
          <p:cNvPr id="31" name="Rounded Rectangle 30"/>
          <p:cNvSpPr/>
          <p:nvPr/>
        </p:nvSpPr>
        <p:spPr bwMode="auto">
          <a:xfrm>
            <a:off x="1775521" y="5224388"/>
            <a:ext cx="8440857" cy="520489"/>
          </a:xfrm>
          <a:prstGeom prst="roundRect">
            <a:avLst>
              <a:gd name="adj" fmla="val 0"/>
            </a:avLst>
          </a:prstGeom>
          <a:noFill/>
          <a:ln w="38100" cap="flat" cmpd="sng" algn="ctr">
            <a:solidFill>
              <a:schemeClr val="accent1"/>
            </a:solidFill>
            <a:prstDash val="solid"/>
            <a:round/>
            <a:headEnd type="none" w="med" len="med"/>
            <a:tailEnd type="none" w="med" len="med"/>
          </a:ln>
          <a:effectLst/>
        </p:spPr>
        <p:txBody>
          <a:bodyPr vert="horz" wrap="square" lIns="115380" tIns="59998" rIns="115380" bIns="59998" numCol="1" rtlCol="0" anchor="t" anchorCtr="0" compatLnSpc="1">
            <a:prstTxWarp prst="textNoShape">
              <a:avLst/>
            </a:prstTxWarp>
            <a:noAutofit/>
          </a:bodyPr>
          <a:lstStyle/>
          <a:p>
            <a:r>
              <a:rPr lang="en-US" sz="1500" b="1" dirty="0">
                <a:solidFill>
                  <a:srgbClr val="000000"/>
                </a:solidFill>
                <a:latin typeface="Open Sans"/>
                <a:cs typeface="Open Sans"/>
              </a:rPr>
              <a:t>Platform APIs</a:t>
            </a:r>
          </a:p>
          <a:p>
            <a:pPr algn="l"/>
            <a:endParaRPr lang="en-US" dirty="0">
              <a:solidFill>
                <a:srgbClr val="000000"/>
              </a:solidFill>
              <a:latin typeface="Open Sans"/>
              <a:cs typeface="Open Sans"/>
            </a:endParaRPr>
          </a:p>
          <a:p>
            <a:pPr algn="l"/>
            <a:endParaRPr lang="en-US" sz="1500" dirty="0">
              <a:solidFill>
                <a:srgbClr val="000000"/>
              </a:solidFill>
              <a:latin typeface="Open Sans Light"/>
              <a:cs typeface="Open Sans Light"/>
            </a:endParaRPr>
          </a:p>
        </p:txBody>
      </p:sp>
      <p:sp>
        <p:nvSpPr>
          <p:cNvPr id="32" name="Rounded Rectangle 31"/>
          <p:cNvSpPr/>
          <p:nvPr/>
        </p:nvSpPr>
        <p:spPr bwMode="auto">
          <a:xfrm>
            <a:off x="2057918" y="3130264"/>
            <a:ext cx="7804656" cy="814237"/>
          </a:xfrm>
          <a:prstGeom prst="roundRect">
            <a:avLst>
              <a:gd name="adj" fmla="val 0"/>
            </a:avLst>
          </a:prstGeom>
          <a:noFill/>
          <a:ln w="12700" cap="flat" cmpd="sng" algn="ctr">
            <a:solidFill>
              <a:schemeClr val="accent1"/>
            </a:solidFill>
            <a:prstDash val="solid"/>
            <a:round/>
            <a:headEnd type="none" w="med" len="med"/>
            <a:tailEnd type="none" w="med" len="med"/>
          </a:ln>
          <a:effectLst/>
        </p:spPr>
        <p:txBody>
          <a:bodyPr vert="horz" wrap="square" lIns="115380" tIns="59998" rIns="115380" bIns="59998" numCol="1" rtlCol="0" anchor="t" anchorCtr="0" compatLnSpc="1">
            <a:prstTxWarp prst="textNoShape">
              <a:avLst/>
            </a:prstTxWarp>
            <a:noAutofit/>
          </a:bodyPr>
          <a:lstStyle/>
          <a:p>
            <a:pPr algn="l"/>
            <a:r>
              <a:rPr lang="en-US" sz="1500" dirty="0">
                <a:solidFill>
                  <a:srgbClr val="000000"/>
                </a:solidFill>
                <a:latin typeface="Open Sans"/>
                <a:cs typeface="Open Sans"/>
              </a:rPr>
              <a:t>Qt Core</a:t>
            </a:r>
          </a:p>
          <a:p>
            <a:pPr algn="l"/>
            <a:endParaRPr lang="en-US" dirty="0">
              <a:solidFill>
                <a:srgbClr val="60952F"/>
              </a:solidFill>
              <a:latin typeface="Open Sans"/>
              <a:cs typeface="Open Sans"/>
            </a:endParaRPr>
          </a:p>
          <a:p>
            <a:pPr algn="l"/>
            <a:endParaRPr lang="en-US" sz="1500" dirty="0">
              <a:solidFill>
                <a:srgbClr val="60952F"/>
              </a:solidFill>
              <a:latin typeface="Open Sans Light"/>
              <a:cs typeface="Open Sans Light"/>
            </a:endParaRPr>
          </a:p>
        </p:txBody>
      </p:sp>
      <p:sp>
        <p:nvSpPr>
          <p:cNvPr id="33" name="Rounded Rectangle 32"/>
          <p:cNvSpPr/>
          <p:nvPr/>
        </p:nvSpPr>
        <p:spPr bwMode="auto">
          <a:xfrm>
            <a:off x="2057918" y="2184819"/>
            <a:ext cx="7804656" cy="814237"/>
          </a:xfrm>
          <a:prstGeom prst="roundRect">
            <a:avLst>
              <a:gd name="adj" fmla="val 0"/>
            </a:avLst>
          </a:prstGeom>
          <a:noFill/>
          <a:ln w="12700" cap="flat" cmpd="sng" algn="ctr">
            <a:solidFill>
              <a:schemeClr val="accent1"/>
            </a:solidFill>
            <a:prstDash val="solid"/>
            <a:round/>
            <a:headEnd type="none" w="med" len="med"/>
            <a:tailEnd type="none" w="med" len="med"/>
          </a:ln>
          <a:effectLst/>
        </p:spPr>
        <p:txBody>
          <a:bodyPr vert="horz" wrap="square" lIns="115380" tIns="59998" rIns="115380" bIns="59998" numCol="1" rtlCol="0" anchor="t" anchorCtr="0" compatLnSpc="1">
            <a:prstTxWarp prst="textNoShape">
              <a:avLst/>
            </a:prstTxWarp>
            <a:noAutofit/>
          </a:bodyPr>
          <a:lstStyle/>
          <a:p>
            <a:pPr algn="l"/>
            <a:r>
              <a:rPr lang="en-US" sz="1400" dirty="0">
                <a:solidFill>
                  <a:srgbClr val="000000"/>
                </a:solidFill>
                <a:latin typeface="Open Sans"/>
                <a:cs typeface="Open Sans"/>
              </a:rPr>
              <a:t>Qt GUI</a:t>
            </a:r>
          </a:p>
          <a:p>
            <a:pPr algn="l"/>
            <a:endParaRPr lang="en-US" sz="1400" dirty="0">
              <a:solidFill>
                <a:srgbClr val="60952F"/>
              </a:solidFill>
              <a:latin typeface="Open Sans"/>
              <a:cs typeface="Open Sans"/>
            </a:endParaRPr>
          </a:p>
          <a:p>
            <a:pPr algn="l"/>
            <a:endParaRPr lang="en-US" sz="1400" dirty="0">
              <a:solidFill>
                <a:srgbClr val="60952F"/>
              </a:solidFill>
              <a:latin typeface="Open Sans Light"/>
              <a:cs typeface="Open Sans Light"/>
            </a:endParaRPr>
          </a:p>
        </p:txBody>
      </p:sp>
      <p:sp>
        <p:nvSpPr>
          <p:cNvPr id="34" name="Rounded Rectangle 33"/>
          <p:cNvSpPr/>
          <p:nvPr/>
        </p:nvSpPr>
        <p:spPr bwMode="auto">
          <a:xfrm>
            <a:off x="2057919" y="4104257"/>
            <a:ext cx="7804656" cy="814237"/>
          </a:xfrm>
          <a:prstGeom prst="roundRect">
            <a:avLst>
              <a:gd name="adj" fmla="val 0"/>
            </a:avLst>
          </a:prstGeom>
          <a:noFill/>
          <a:ln w="12700" cap="flat" cmpd="sng" algn="ctr">
            <a:solidFill>
              <a:schemeClr val="accent1"/>
            </a:solidFill>
            <a:prstDash val="solid"/>
            <a:round/>
            <a:headEnd type="none" w="med" len="med"/>
            <a:tailEnd type="none" w="med" len="med"/>
          </a:ln>
          <a:effectLst/>
        </p:spPr>
        <p:txBody>
          <a:bodyPr vert="horz" wrap="square" lIns="115380" tIns="59998" rIns="115380" bIns="59998" numCol="1" rtlCol="0" anchor="t" anchorCtr="0" compatLnSpc="1">
            <a:prstTxWarp prst="textNoShape">
              <a:avLst/>
            </a:prstTxWarp>
            <a:noAutofit/>
          </a:bodyPr>
          <a:lstStyle/>
          <a:p>
            <a:pPr algn="l"/>
            <a:r>
              <a:rPr lang="en-US" sz="1400" dirty="0">
                <a:solidFill>
                  <a:srgbClr val="000000"/>
                </a:solidFill>
                <a:latin typeface="Open Sans"/>
                <a:cs typeface="Open Sans"/>
              </a:rPr>
              <a:t>Qt Platform Abstraction plugin</a:t>
            </a:r>
          </a:p>
          <a:p>
            <a:pPr algn="l"/>
            <a:endParaRPr lang="en-US" sz="1400" dirty="0">
              <a:solidFill>
                <a:srgbClr val="60952F"/>
              </a:solidFill>
              <a:latin typeface="Open Sans"/>
              <a:cs typeface="Open Sans"/>
            </a:endParaRPr>
          </a:p>
          <a:p>
            <a:pPr algn="l"/>
            <a:endParaRPr lang="en-US" sz="1400" dirty="0">
              <a:solidFill>
                <a:srgbClr val="60952F"/>
              </a:solidFill>
              <a:latin typeface="Open Sans Light"/>
              <a:cs typeface="Open Sans Light"/>
            </a:endParaRPr>
          </a:p>
        </p:txBody>
      </p:sp>
      <p:cxnSp>
        <p:nvCxnSpPr>
          <p:cNvPr id="35" name="Straight Arrow Connector 34"/>
          <p:cNvCxnSpPr/>
          <p:nvPr/>
        </p:nvCxnSpPr>
        <p:spPr bwMode="auto">
          <a:xfrm>
            <a:off x="5410248" y="3839292"/>
            <a:ext cx="0" cy="647433"/>
          </a:xfrm>
          <a:prstGeom prst="straightConnector1">
            <a:avLst/>
          </a:prstGeom>
          <a:solidFill>
            <a:srgbClr val="FF0000"/>
          </a:solidFill>
          <a:ln w="28575" cap="flat" cmpd="sng" algn="ctr">
            <a:solidFill>
              <a:schemeClr val="tx1"/>
            </a:solidFill>
            <a:prstDash val="solid"/>
            <a:round/>
            <a:headEnd type="arrow"/>
            <a:tailEnd type="none"/>
          </a:ln>
          <a:effectLst/>
        </p:spPr>
      </p:cxnSp>
      <p:cxnSp>
        <p:nvCxnSpPr>
          <p:cNvPr id="36" name="Straight Arrow Connector 35"/>
          <p:cNvCxnSpPr/>
          <p:nvPr/>
        </p:nvCxnSpPr>
        <p:spPr bwMode="auto">
          <a:xfrm>
            <a:off x="5435931" y="2904062"/>
            <a:ext cx="0" cy="461809"/>
          </a:xfrm>
          <a:prstGeom prst="straightConnector1">
            <a:avLst/>
          </a:prstGeom>
          <a:solidFill>
            <a:srgbClr val="FF0000"/>
          </a:solidFill>
          <a:ln w="28575" cap="flat" cmpd="sng" algn="ctr">
            <a:solidFill>
              <a:schemeClr val="tx1"/>
            </a:solidFill>
            <a:prstDash val="solid"/>
            <a:round/>
            <a:headEnd type="arrow"/>
            <a:tailEnd type="none"/>
          </a:ln>
          <a:effectLst/>
        </p:spPr>
      </p:cxnSp>
      <p:sp>
        <p:nvSpPr>
          <p:cNvPr id="37" name="TextBox 36"/>
          <p:cNvSpPr txBox="1"/>
          <p:nvPr/>
        </p:nvSpPr>
        <p:spPr>
          <a:xfrm>
            <a:off x="5689733" y="4733293"/>
            <a:ext cx="1418263" cy="410369"/>
          </a:xfrm>
          <a:prstGeom prst="rect">
            <a:avLst/>
          </a:prstGeom>
          <a:noFill/>
        </p:spPr>
        <p:txBody>
          <a:bodyPr wrap="square" lIns="0" tIns="0" rIns="0" bIns="0" rtlCol="0">
            <a:spAutoFit/>
          </a:bodyPr>
          <a:lstStyle/>
          <a:p>
            <a:pPr>
              <a:lnSpc>
                <a:spcPts val="3154"/>
              </a:lnSpc>
            </a:pPr>
            <a:r>
              <a:rPr lang="en-US" sz="1300" spc="-38" dirty="0">
                <a:latin typeface="Open Sans Light"/>
                <a:cs typeface="Open Sans Light"/>
              </a:rPr>
              <a:t>events</a:t>
            </a:r>
          </a:p>
        </p:txBody>
      </p:sp>
      <p:cxnSp>
        <p:nvCxnSpPr>
          <p:cNvPr id="38" name="Straight Arrow Connector 37"/>
          <p:cNvCxnSpPr/>
          <p:nvPr/>
        </p:nvCxnSpPr>
        <p:spPr>
          <a:xfrm>
            <a:off x="6266470" y="2740211"/>
            <a:ext cx="1132111" cy="0"/>
          </a:xfrm>
          <a:prstGeom prst="straightConnector1">
            <a:avLst/>
          </a:prstGeom>
          <a:ln w="254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718389" y="2089911"/>
            <a:ext cx="1082508" cy="410369"/>
          </a:xfrm>
          <a:prstGeom prst="rect">
            <a:avLst/>
          </a:prstGeom>
          <a:noFill/>
        </p:spPr>
        <p:txBody>
          <a:bodyPr wrap="square" lIns="0" tIns="0" rIns="0" bIns="0" rtlCol="0">
            <a:spAutoFit/>
          </a:bodyPr>
          <a:lstStyle/>
          <a:p>
            <a:pPr>
              <a:lnSpc>
                <a:spcPts val="3154"/>
              </a:lnSpc>
            </a:pPr>
            <a:r>
              <a:rPr lang="en-US" sz="1300" spc="-38" dirty="0">
                <a:latin typeface="Open Sans Light"/>
                <a:cs typeface="Open Sans Light"/>
              </a:rPr>
              <a:t>GUI events</a:t>
            </a:r>
          </a:p>
        </p:txBody>
      </p:sp>
      <p:sp>
        <p:nvSpPr>
          <p:cNvPr id="40" name="TextBox 39"/>
          <p:cNvSpPr txBox="1"/>
          <p:nvPr/>
        </p:nvSpPr>
        <p:spPr>
          <a:xfrm>
            <a:off x="6155163" y="1852814"/>
            <a:ext cx="2411258" cy="200055"/>
          </a:xfrm>
          <a:prstGeom prst="rect">
            <a:avLst/>
          </a:prstGeom>
          <a:noFill/>
        </p:spPr>
        <p:txBody>
          <a:bodyPr wrap="square" lIns="0" tIns="0" rIns="0" bIns="0" rtlCol="0">
            <a:spAutoFit/>
          </a:bodyPr>
          <a:lstStyle/>
          <a:p>
            <a:r>
              <a:rPr lang="en-US" sz="1300" spc="-38" dirty="0">
                <a:latin typeface="Open Sans Light"/>
                <a:cs typeface="Open Sans Light"/>
              </a:rPr>
              <a:t>Events/signals to other objects </a:t>
            </a:r>
          </a:p>
        </p:txBody>
      </p:sp>
      <p:sp>
        <p:nvSpPr>
          <p:cNvPr id="41" name="Rounded Rectangle 40"/>
          <p:cNvSpPr/>
          <p:nvPr/>
        </p:nvSpPr>
        <p:spPr bwMode="auto">
          <a:xfrm>
            <a:off x="4469182" y="5329494"/>
            <a:ext cx="4688380" cy="319721"/>
          </a:xfrm>
          <a:prstGeom prst="roundRect">
            <a:avLst>
              <a:gd name="adj" fmla="val 0"/>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115380" tIns="59998" rIns="115380" bIns="59998" numCol="1" rtlCol="0" anchor="t" anchorCtr="0" compatLnSpc="1">
            <a:prstTxWarp prst="textNoShape">
              <a:avLst/>
            </a:prstTxWarp>
            <a:noAutofit/>
          </a:bodyPr>
          <a:lstStyle/>
          <a:p>
            <a:pPr algn="ctr"/>
            <a:r>
              <a:rPr lang="en-US" sz="1400" dirty="0">
                <a:solidFill>
                  <a:srgbClr val="000000"/>
                </a:solidFill>
                <a:latin typeface="Open Sans"/>
                <a:cs typeface="Open Sans"/>
              </a:rPr>
              <a:t>Platform-specific window system / frame buffer</a:t>
            </a:r>
          </a:p>
        </p:txBody>
      </p:sp>
      <p:cxnSp>
        <p:nvCxnSpPr>
          <p:cNvPr id="42" name="Straight Arrow Connector 41"/>
          <p:cNvCxnSpPr/>
          <p:nvPr/>
        </p:nvCxnSpPr>
        <p:spPr bwMode="auto">
          <a:xfrm>
            <a:off x="8491780" y="2919312"/>
            <a:ext cx="0" cy="1483050"/>
          </a:xfrm>
          <a:prstGeom prst="straightConnector1">
            <a:avLst/>
          </a:prstGeom>
          <a:solidFill>
            <a:srgbClr val="FF0000"/>
          </a:solidFill>
          <a:ln w="28575" cap="flat" cmpd="sng" algn="ctr">
            <a:solidFill>
              <a:schemeClr val="tx1"/>
            </a:solidFill>
            <a:prstDash val="solid"/>
            <a:round/>
            <a:headEnd type="none"/>
            <a:tailEnd type="arrow"/>
          </a:ln>
          <a:effectLst/>
        </p:spPr>
      </p:cxnSp>
      <p:sp>
        <p:nvSpPr>
          <p:cNvPr id="43" name="TextBox 42"/>
          <p:cNvSpPr txBox="1"/>
          <p:nvPr/>
        </p:nvSpPr>
        <p:spPr>
          <a:xfrm>
            <a:off x="8639286" y="3944501"/>
            <a:ext cx="1418263" cy="410369"/>
          </a:xfrm>
          <a:prstGeom prst="rect">
            <a:avLst/>
          </a:prstGeom>
          <a:noFill/>
        </p:spPr>
        <p:txBody>
          <a:bodyPr wrap="square" lIns="0" tIns="0" rIns="0" bIns="0" rtlCol="0">
            <a:spAutoFit/>
          </a:bodyPr>
          <a:lstStyle/>
          <a:p>
            <a:pPr>
              <a:lnSpc>
                <a:spcPts val="3154"/>
              </a:lnSpc>
            </a:pPr>
            <a:r>
              <a:rPr lang="en-US" sz="1300" spc="-38" dirty="0">
                <a:latin typeface="Open Sans Light"/>
                <a:cs typeface="Open Sans Light"/>
              </a:rPr>
              <a:t>paints</a:t>
            </a:r>
          </a:p>
        </p:txBody>
      </p:sp>
      <p:cxnSp>
        <p:nvCxnSpPr>
          <p:cNvPr id="44" name="Straight Arrow Connector 43"/>
          <p:cNvCxnSpPr/>
          <p:nvPr/>
        </p:nvCxnSpPr>
        <p:spPr bwMode="auto">
          <a:xfrm>
            <a:off x="8491780" y="1875847"/>
            <a:ext cx="0" cy="708493"/>
          </a:xfrm>
          <a:prstGeom prst="straightConnector1">
            <a:avLst/>
          </a:prstGeom>
          <a:solidFill>
            <a:srgbClr val="FF0000"/>
          </a:solidFill>
          <a:ln w="28575" cap="flat" cmpd="sng" algn="ctr">
            <a:solidFill>
              <a:schemeClr val="tx1"/>
            </a:solidFill>
            <a:prstDash val="solid"/>
            <a:round/>
            <a:headEnd type="arrow"/>
            <a:tailEnd type="none"/>
          </a:ln>
          <a:effectLst/>
        </p:spPr>
      </p:cxnSp>
      <p:cxnSp>
        <p:nvCxnSpPr>
          <p:cNvPr id="45" name="Straight Arrow Connector 44"/>
          <p:cNvCxnSpPr/>
          <p:nvPr/>
        </p:nvCxnSpPr>
        <p:spPr bwMode="auto">
          <a:xfrm>
            <a:off x="5410248" y="4820821"/>
            <a:ext cx="0" cy="508673"/>
          </a:xfrm>
          <a:prstGeom prst="straightConnector1">
            <a:avLst/>
          </a:prstGeom>
          <a:solidFill>
            <a:srgbClr val="FF0000"/>
          </a:solidFill>
          <a:ln w="28575" cap="flat" cmpd="sng" algn="ctr">
            <a:solidFill>
              <a:schemeClr val="tx1"/>
            </a:solidFill>
            <a:prstDash val="solid"/>
            <a:round/>
            <a:headEnd type="arrow"/>
            <a:tailEnd type="none"/>
          </a:ln>
          <a:effectLst/>
        </p:spPr>
      </p:cxnSp>
      <p:grpSp>
        <p:nvGrpSpPr>
          <p:cNvPr id="46" name="Group 45"/>
          <p:cNvGrpSpPr/>
          <p:nvPr/>
        </p:nvGrpSpPr>
        <p:grpSpPr>
          <a:xfrm>
            <a:off x="7328532" y="2449749"/>
            <a:ext cx="2472392" cy="463846"/>
            <a:chOff x="5307535" y="179402"/>
            <a:chExt cx="2953351" cy="463846"/>
          </a:xfrm>
        </p:grpSpPr>
        <p:sp>
          <p:nvSpPr>
            <p:cNvPr id="47" name="Rectangle 46"/>
            <p:cNvSpPr/>
            <p:nvPr/>
          </p:nvSpPr>
          <p:spPr bwMode="auto">
            <a:xfrm>
              <a:off x="5391210" y="179402"/>
              <a:ext cx="2832685" cy="463846"/>
            </a:xfrm>
            <a:prstGeom prst="rect">
              <a:avLst/>
            </a:prstGeom>
            <a:gradFill flip="none" rotWithShape="1">
              <a:gsLst>
                <a:gs pos="0">
                  <a:schemeClr val="bg1"/>
                </a:gs>
                <a:gs pos="100000">
                  <a:schemeClr val="accent6">
                    <a:lumMod val="60000"/>
                    <a:lumOff val="40000"/>
                  </a:schemeClr>
                </a:gs>
              </a:gsLst>
              <a:lin ang="5400000" scaled="0"/>
              <a:tileRect/>
            </a:gradFill>
            <a:ln w="12700" cap="flat" cmpd="sng" algn="ctr">
              <a:no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spAutoFit/>
            </a:bodyPr>
            <a:lstStyle/>
            <a:p>
              <a:pPr algn="ctr" fontAlgn="base">
                <a:spcBef>
                  <a:spcPct val="0"/>
                </a:spcBef>
                <a:spcAft>
                  <a:spcPct val="0"/>
                </a:spcAft>
              </a:pPr>
              <a:endParaRPr lang="en-US" sz="2400" dirty="0">
                <a:latin typeface="Arial"/>
                <a:cs typeface="Arial"/>
              </a:endParaRPr>
            </a:p>
          </p:txBody>
        </p:sp>
        <p:sp>
          <p:nvSpPr>
            <p:cNvPr id="48" name="TextBox 47"/>
            <p:cNvSpPr txBox="1"/>
            <p:nvPr/>
          </p:nvSpPr>
          <p:spPr>
            <a:xfrm>
              <a:off x="5307535" y="204514"/>
              <a:ext cx="2953351" cy="320601"/>
            </a:xfrm>
            <a:prstGeom prst="rect">
              <a:avLst/>
            </a:prstGeom>
            <a:noFill/>
          </p:spPr>
          <p:txBody>
            <a:bodyPr wrap="square" lIns="0" tIns="0" rIns="0" bIns="0" rtlCol="0">
              <a:spAutoFit/>
            </a:bodyPr>
            <a:lstStyle/>
            <a:p>
              <a:pPr algn="ctr">
                <a:lnSpc>
                  <a:spcPts val="2460"/>
                </a:lnSpc>
              </a:pPr>
              <a:r>
                <a:rPr lang="en-US" sz="1400" spc="-30">
                  <a:latin typeface="Open Sans Light"/>
                  <a:cs typeface="Open Sans Light"/>
                </a:rPr>
                <a:t>QWidget </a:t>
              </a:r>
              <a:r>
                <a:rPr lang="en-US" sz="1400" spc="-30" dirty="0">
                  <a:latin typeface="Open Sans Light"/>
                  <a:cs typeface="Open Sans Light"/>
                </a:rPr>
                <a:t>/ </a:t>
              </a:r>
              <a:r>
                <a:rPr lang="en-US" sz="1400" spc="-30" dirty="0" err="1">
                  <a:latin typeface="Open Sans Light"/>
                  <a:cs typeface="Open Sans Light"/>
                </a:rPr>
                <a:t>QQuickItem</a:t>
              </a:r>
              <a:endParaRPr lang="en-US" sz="1400" spc="-30" dirty="0">
                <a:latin typeface="Open Sans Light"/>
                <a:cs typeface="Open Sans Light"/>
              </a:endParaRPr>
            </a:p>
          </p:txBody>
        </p:sp>
      </p:grpSp>
      <p:grpSp>
        <p:nvGrpSpPr>
          <p:cNvPr id="49" name="Group 48"/>
          <p:cNvGrpSpPr/>
          <p:nvPr/>
        </p:nvGrpSpPr>
        <p:grpSpPr>
          <a:xfrm>
            <a:off x="3208370" y="4387949"/>
            <a:ext cx="3637095" cy="463846"/>
            <a:chOff x="5307535" y="179402"/>
            <a:chExt cx="2953351" cy="463846"/>
          </a:xfrm>
        </p:grpSpPr>
        <p:sp>
          <p:nvSpPr>
            <p:cNvPr id="50" name="Rectangle 49"/>
            <p:cNvSpPr/>
            <p:nvPr/>
          </p:nvSpPr>
          <p:spPr bwMode="auto">
            <a:xfrm>
              <a:off x="5391210" y="179402"/>
              <a:ext cx="2832685" cy="463846"/>
            </a:xfrm>
            <a:prstGeom prst="rect">
              <a:avLst/>
            </a:prstGeom>
            <a:gradFill flip="none" rotWithShape="1">
              <a:gsLst>
                <a:gs pos="0">
                  <a:schemeClr val="bg1"/>
                </a:gs>
                <a:gs pos="100000">
                  <a:schemeClr val="accent6">
                    <a:lumMod val="60000"/>
                    <a:lumOff val="40000"/>
                  </a:schemeClr>
                </a:gs>
              </a:gsLst>
              <a:lin ang="5400000" scaled="0"/>
              <a:tileRect/>
            </a:gradFill>
            <a:ln w="12700" cap="flat" cmpd="sng" algn="ctr">
              <a:no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spAutoFit/>
            </a:bodyPr>
            <a:lstStyle/>
            <a:p>
              <a:pPr algn="ctr" fontAlgn="base">
                <a:spcBef>
                  <a:spcPct val="0"/>
                </a:spcBef>
                <a:spcAft>
                  <a:spcPct val="0"/>
                </a:spcAft>
              </a:pPr>
              <a:endParaRPr lang="en-US" sz="2400" dirty="0">
                <a:latin typeface="Arial"/>
                <a:cs typeface="Arial"/>
              </a:endParaRPr>
            </a:p>
          </p:txBody>
        </p:sp>
        <p:sp>
          <p:nvSpPr>
            <p:cNvPr id="51" name="TextBox 50"/>
            <p:cNvSpPr txBox="1"/>
            <p:nvPr/>
          </p:nvSpPr>
          <p:spPr>
            <a:xfrm>
              <a:off x="5307535" y="204514"/>
              <a:ext cx="2953351" cy="320601"/>
            </a:xfrm>
            <a:prstGeom prst="rect">
              <a:avLst/>
            </a:prstGeom>
            <a:noFill/>
          </p:spPr>
          <p:txBody>
            <a:bodyPr wrap="square" lIns="0" tIns="0" rIns="0" bIns="0" rtlCol="0">
              <a:spAutoFit/>
            </a:bodyPr>
            <a:lstStyle/>
            <a:p>
              <a:pPr algn="ctr">
                <a:lnSpc>
                  <a:spcPts val="2460"/>
                </a:lnSpc>
              </a:pPr>
              <a:r>
                <a:rPr lang="en-US" sz="1400" spc="-30" dirty="0">
                  <a:latin typeface="Open Sans Light"/>
                  <a:cs typeface="Open Sans Light"/>
                </a:rPr>
                <a:t>Platform-specific event dispatcher </a:t>
              </a:r>
            </a:p>
          </p:txBody>
        </p:sp>
      </p:grpSp>
      <p:grpSp>
        <p:nvGrpSpPr>
          <p:cNvPr id="52" name="Group 51"/>
          <p:cNvGrpSpPr/>
          <p:nvPr/>
        </p:nvGrpSpPr>
        <p:grpSpPr>
          <a:xfrm>
            <a:off x="3220700" y="3389858"/>
            <a:ext cx="3637095" cy="463846"/>
            <a:chOff x="5307535" y="179402"/>
            <a:chExt cx="2953351" cy="463846"/>
          </a:xfrm>
        </p:grpSpPr>
        <p:sp>
          <p:nvSpPr>
            <p:cNvPr id="53" name="Rectangle 52"/>
            <p:cNvSpPr/>
            <p:nvPr/>
          </p:nvSpPr>
          <p:spPr bwMode="auto">
            <a:xfrm>
              <a:off x="5391210" y="179402"/>
              <a:ext cx="2832685" cy="463846"/>
            </a:xfrm>
            <a:prstGeom prst="rect">
              <a:avLst/>
            </a:prstGeom>
            <a:gradFill flip="none" rotWithShape="1">
              <a:gsLst>
                <a:gs pos="0">
                  <a:schemeClr val="bg1"/>
                </a:gs>
                <a:gs pos="100000">
                  <a:schemeClr val="accent6">
                    <a:lumMod val="60000"/>
                    <a:lumOff val="40000"/>
                  </a:schemeClr>
                </a:gs>
              </a:gsLst>
              <a:lin ang="5400000" scaled="0"/>
              <a:tileRect/>
            </a:gradFill>
            <a:ln w="12700" cap="flat" cmpd="sng" algn="ctr">
              <a:no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spAutoFit/>
            </a:bodyPr>
            <a:lstStyle/>
            <a:p>
              <a:pPr algn="ctr" fontAlgn="base">
                <a:spcBef>
                  <a:spcPct val="0"/>
                </a:spcBef>
                <a:spcAft>
                  <a:spcPct val="0"/>
                </a:spcAft>
              </a:pPr>
              <a:endParaRPr lang="en-US" sz="2400" dirty="0">
                <a:latin typeface="Arial"/>
                <a:cs typeface="Arial"/>
              </a:endParaRPr>
            </a:p>
          </p:txBody>
        </p:sp>
        <p:sp>
          <p:nvSpPr>
            <p:cNvPr id="54" name="TextBox 53"/>
            <p:cNvSpPr txBox="1"/>
            <p:nvPr/>
          </p:nvSpPr>
          <p:spPr>
            <a:xfrm>
              <a:off x="5307535" y="204514"/>
              <a:ext cx="2953351" cy="320601"/>
            </a:xfrm>
            <a:prstGeom prst="rect">
              <a:avLst/>
            </a:prstGeom>
            <a:noFill/>
          </p:spPr>
          <p:txBody>
            <a:bodyPr wrap="square" lIns="0" tIns="0" rIns="0" bIns="0" rtlCol="0">
              <a:spAutoFit/>
            </a:bodyPr>
            <a:lstStyle/>
            <a:p>
              <a:pPr algn="ctr">
                <a:lnSpc>
                  <a:spcPts val="2460"/>
                </a:lnSpc>
              </a:pPr>
              <a:r>
                <a:rPr lang="en-US" sz="1400" spc="-30" dirty="0" err="1">
                  <a:latin typeface="Open Sans Light"/>
                  <a:cs typeface="Open Sans Light"/>
                </a:rPr>
                <a:t>QCoreApplication</a:t>
              </a:r>
              <a:r>
                <a:rPr lang="en-US" sz="1400" spc="-30" dirty="0">
                  <a:latin typeface="Open Sans Light"/>
                  <a:cs typeface="Open Sans Light"/>
                </a:rPr>
                <a:t> – runs the event loop</a:t>
              </a:r>
            </a:p>
          </p:txBody>
        </p:sp>
      </p:grpSp>
      <p:grpSp>
        <p:nvGrpSpPr>
          <p:cNvPr id="55" name="Group 54"/>
          <p:cNvGrpSpPr/>
          <p:nvPr/>
        </p:nvGrpSpPr>
        <p:grpSpPr>
          <a:xfrm>
            <a:off x="3247504" y="2448566"/>
            <a:ext cx="3637095" cy="463846"/>
            <a:chOff x="5307535" y="179402"/>
            <a:chExt cx="2953351" cy="463846"/>
          </a:xfrm>
        </p:grpSpPr>
        <p:sp>
          <p:nvSpPr>
            <p:cNvPr id="56" name="Rectangle 55"/>
            <p:cNvSpPr/>
            <p:nvPr/>
          </p:nvSpPr>
          <p:spPr bwMode="auto">
            <a:xfrm>
              <a:off x="5391210" y="179402"/>
              <a:ext cx="2832685" cy="463846"/>
            </a:xfrm>
            <a:prstGeom prst="rect">
              <a:avLst/>
            </a:prstGeom>
            <a:gradFill flip="none" rotWithShape="1">
              <a:gsLst>
                <a:gs pos="0">
                  <a:schemeClr val="bg1"/>
                </a:gs>
                <a:gs pos="100000">
                  <a:schemeClr val="accent6">
                    <a:lumMod val="60000"/>
                    <a:lumOff val="40000"/>
                  </a:schemeClr>
                </a:gs>
              </a:gsLst>
              <a:lin ang="5400000" scaled="0"/>
              <a:tileRect/>
            </a:gradFill>
            <a:ln w="12700" cap="flat" cmpd="sng" algn="ctr">
              <a:no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spAutoFit/>
            </a:bodyPr>
            <a:lstStyle/>
            <a:p>
              <a:pPr algn="ctr" fontAlgn="base">
                <a:spcBef>
                  <a:spcPct val="0"/>
                </a:spcBef>
                <a:spcAft>
                  <a:spcPct val="0"/>
                </a:spcAft>
              </a:pPr>
              <a:endParaRPr lang="en-US" sz="2400" dirty="0">
                <a:latin typeface="Arial"/>
                <a:cs typeface="Arial"/>
              </a:endParaRPr>
            </a:p>
          </p:txBody>
        </p:sp>
        <p:sp>
          <p:nvSpPr>
            <p:cNvPr id="57" name="TextBox 56"/>
            <p:cNvSpPr txBox="1"/>
            <p:nvPr/>
          </p:nvSpPr>
          <p:spPr>
            <a:xfrm>
              <a:off x="5307535" y="204514"/>
              <a:ext cx="2953351" cy="320601"/>
            </a:xfrm>
            <a:prstGeom prst="rect">
              <a:avLst/>
            </a:prstGeom>
            <a:noFill/>
          </p:spPr>
          <p:txBody>
            <a:bodyPr wrap="square" lIns="0" tIns="0" rIns="0" bIns="0" rtlCol="0">
              <a:spAutoFit/>
            </a:bodyPr>
            <a:lstStyle/>
            <a:p>
              <a:pPr algn="ctr">
                <a:lnSpc>
                  <a:spcPts val="2460"/>
                </a:lnSpc>
              </a:pPr>
              <a:r>
                <a:rPr lang="en-US" sz="1400" spc="-30" dirty="0" err="1">
                  <a:latin typeface="Open Sans Light"/>
                  <a:cs typeface="Open Sans Light"/>
                </a:rPr>
                <a:t>QWindow</a:t>
              </a:r>
              <a:endParaRPr lang="en-US" sz="1400" spc="-30" dirty="0">
                <a:latin typeface="Open Sans Light"/>
                <a:cs typeface="Open Sans Light"/>
              </a:endParaRPr>
            </a:p>
          </p:txBody>
        </p:sp>
      </p:grpSp>
      <p:cxnSp>
        <p:nvCxnSpPr>
          <p:cNvPr id="58" name="Straight Arrow Connector 57"/>
          <p:cNvCxnSpPr/>
          <p:nvPr/>
        </p:nvCxnSpPr>
        <p:spPr bwMode="auto">
          <a:xfrm>
            <a:off x="8491780" y="4837383"/>
            <a:ext cx="0" cy="492111"/>
          </a:xfrm>
          <a:prstGeom prst="straightConnector1">
            <a:avLst/>
          </a:prstGeom>
          <a:solidFill>
            <a:srgbClr val="FF0000"/>
          </a:solidFill>
          <a:ln w="28575" cap="flat" cmpd="sng" algn="ctr">
            <a:solidFill>
              <a:schemeClr val="tx1"/>
            </a:solidFill>
            <a:prstDash val="solid"/>
            <a:round/>
            <a:headEnd type="none"/>
            <a:tailEnd type="arrow"/>
          </a:ln>
          <a:effectLst/>
        </p:spPr>
      </p:cxnSp>
      <p:grpSp>
        <p:nvGrpSpPr>
          <p:cNvPr id="59" name="Group 58"/>
          <p:cNvGrpSpPr/>
          <p:nvPr/>
        </p:nvGrpSpPr>
        <p:grpSpPr>
          <a:xfrm>
            <a:off x="7107995" y="4386074"/>
            <a:ext cx="2661962" cy="463846"/>
            <a:chOff x="5307535" y="179402"/>
            <a:chExt cx="2953351" cy="463846"/>
          </a:xfrm>
        </p:grpSpPr>
        <p:sp>
          <p:nvSpPr>
            <p:cNvPr id="60" name="Rectangle 59"/>
            <p:cNvSpPr/>
            <p:nvPr/>
          </p:nvSpPr>
          <p:spPr bwMode="auto">
            <a:xfrm>
              <a:off x="5391210" y="179402"/>
              <a:ext cx="2832685" cy="463846"/>
            </a:xfrm>
            <a:prstGeom prst="rect">
              <a:avLst/>
            </a:prstGeom>
            <a:gradFill flip="none" rotWithShape="1">
              <a:gsLst>
                <a:gs pos="0">
                  <a:schemeClr val="bg1"/>
                </a:gs>
                <a:gs pos="100000">
                  <a:schemeClr val="accent6">
                    <a:lumMod val="60000"/>
                    <a:lumOff val="40000"/>
                  </a:schemeClr>
                </a:gs>
              </a:gsLst>
              <a:lin ang="5400000" scaled="0"/>
              <a:tileRect/>
            </a:gradFill>
            <a:ln w="12700" cap="flat" cmpd="sng" algn="ctr">
              <a:no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spAutoFit/>
            </a:bodyPr>
            <a:lstStyle/>
            <a:p>
              <a:pPr algn="ctr" fontAlgn="base">
                <a:spcBef>
                  <a:spcPct val="0"/>
                </a:spcBef>
                <a:spcAft>
                  <a:spcPct val="0"/>
                </a:spcAft>
              </a:pPr>
              <a:endParaRPr lang="en-US" sz="2400" dirty="0">
                <a:latin typeface="Arial"/>
                <a:cs typeface="Arial"/>
              </a:endParaRPr>
            </a:p>
          </p:txBody>
        </p:sp>
        <p:sp>
          <p:nvSpPr>
            <p:cNvPr id="61" name="TextBox 60"/>
            <p:cNvSpPr txBox="1"/>
            <p:nvPr/>
          </p:nvSpPr>
          <p:spPr>
            <a:xfrm>
              <a:off x="5307535" y="204514"/>
              <a:ext cx="2953351" cy="320601"/>
            </a:xfrm>
            <a:prstGeom prst="rect">
              <a:avLst/>
            </a:prstGeom>
            <a:noFill/>
          </p:spPr>
          <p:txBody>
            <a:bodyPr wrap="square" lIns="0" tIns="0" rIns="0" bIns="0" rtlCol="0">
              <a:spAutoFit/>
            </a:bodyPr>
            <a:lstStyle/>
            <a:p>
              <a:pPr algn="ctr">
                <a:lnSpc>
                  <a:spcPts val="2460"/>
                </a:lnSpc>
              </a:pPr>
              <a:r>
                <a:rPr lang="en-US" sz="1400" spc="-30" dirty="0">
                  <a:latin typeface="Open Sans Light"/>
                  <a:cs typeface="Open Sans Light"/>
                </a:rPr>
                <a:t>Backing store / OpenGL context</a:t>
              </a:r>
            </a:p>
          </p:txBody>
        </p:sp>
      </p:grpSp>
      <p:sp>
        <p:nvSpPr>
          <p:cNvPr id="63" name="Footer Placeholder 3">
            <a:extLst>
              <a:ext uri="{FF2B5EF4-FFF2-40B4-BE49-F238E27FC236}">
                <a16:creationId xmlns:a16="http://schemas.microsoft.com/office/drawing/2014/main" id="{61B253B2-0D07-114A-A8AA-37D0CE137126}"/>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302306811"/>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In </a:t>
            </a:r>
            <a:r>
              <a:rPr lang="en-US" dirty="0" err="1"/>
              <a:t>Qt</a:t>
            </a:r>
            <a:r>
              <a:rPr lang="en-US" dirty="0"/>
              <a:t>, events are objects that are delivered to event handling functions</a:t>
            </a:r>
          </a:p>
          <a:p>
            <a:pPr lvl="1"/>
            <a:r>
              <a:rPr lang="en-US" dirty="0"/>
              <a:t>Base class </a:t>
            </a:r>
            <a:r>
              <a:rPr lang="en-US" dirty="0" err="1">
                <a:latin typeface="Courier New" pitchFamily="49" charset="0"/>
              </a:rPr>
              <a:t>QEvent</a:t>
            </a:r>
            <a:r>
              <a:rPr lang="en-US" dirty="0"/>
              <a:t>, subclasses like </a:t>
            </a:r>
            <a:r>
              <a:rPr lang="en-US" dirty="0" err="1">
                <a:latin typeface="Courier New" pitchFamily="49" charset="0"/>
              </a:rPr>
              <a:t>QMouseEvent</a:t>
            </a:r>
            <a:r>
              <a:rPr lang="en-US" dirty="0">
                <a:latin typeface="Courier New" pitchFamily="49" charset="0"/>
              </a:rPr>
              <a:t>, </a:t>
            </a:r>
            <a:r>
              <a:rPr lang="en-US" dirty="0" err="1">
                <a:latin typeface="Courier New" pitchFamily="49" charset="0"/>
              </a:rPr>
              <a:t>QKeyEvent</a:t>
            </a:r>
            <a:r>
              <a:rPr lang="en-US" dirty="0">
                <a:latin typeface="Courier New" pitchFamily="49" charset="0"/>
              </a:rPr>
              <a:t>, </a:t>
            </a:r>
            <a:r>
              <a:rPr lang="en-US" dirty="0" err="1">
                <a:latin typeface="Courier New" pitchFamily="49" charset="0"/>
              </a:rPr>
              <a:t>QTimerEvent</a:t>
            </a:r>
            <a:r>
              <a:rPr lang="en-US" dirty="0">
                <a:latin typeface="Courier New" pitchFamily="49" charset="0"/>
              </a:rPr>
              <a:t>, </a:t>
            </a:r>
            <a:r>
              <a:rPr lang="en-US" dirty="0" err="1">
                <a:latin typeface="Courier New" pitchFamily="49" charset="0"/>
              </a:rPr>
              <a:t>QTouchEvent</a:t>
            </a:r>
            <a:endParaRPr lang="en-US" dirty="0">
              <a:latin typeface="Courier New" pitchFamily="49" charset="0"/>
            </a:endParaRPr>
          </a:p>
          <a:p>
            <a:endParaRPr lang="en-US" dirty="0"/>
          </a:p>
          <a:p>
            <a:r>
              <a:rPr lang="en-US" dirty="0"/>
              <a:t>When an event occurs, Qt creates the event object and delivers the event to the particular </a:t>
            </a:r>
            <a:r>
              <a:rPr lang="en-US" dirty="0" err="1">
                <a:latin typeface="Courier New" pitchFamily="49" charset="0"/>
              </a:rPr>
              <a:t>QObject</a:t>
            </a:r>
            <a:endParaRPr lang="en-US" dirty="0">
              <a:latin typeface="Courier New" pitchFamily="49" charset="0"/>
            </a:endParaRPr>
          </a:p>
          <a:p>
            <a:pPr>
              <a:buFontTx/>
              <a:buNone/>
            </a:pPr>
            <a:r>
              <a:rPr lang="en-US" dirty="0"/>
              <a:t>	</a:t>
            </a:r>
            <a:r>
              <a:rPr lang="en-US" sz="1500" dirty="0">
                <a:latin typeface="Courier New"/>
                <a:cs typeface="Courier New"/>
              </a:rPr>
              <a:t>=&gt; </a:t>
            </a:r>
            <a:r>
              <a:rPr lang="en-US" sz="1500" dirty="0" err="1">
                <a:latin typeface="Courier New"/>
                <a:cs typeface="Courier New"/>
              </a:rPr>
              <a:t>bool</a:t>
            </a:r>
            <a:r>
              <a:rPr lang="en-US" sz="1500" dirty="0">
                <a:latin typeface="Courier New"/>
                <a:cs typeface="Courier New"/>
              </a:rPr>
              <a:t> </a:t>
            </a:r>
            <a:r>
              <a:rPr lang="en-US" sz="1500" dirty="0" err="1">
                <a:latin typeface="Courier New"/>
                <a:cs typeface="Courier New"/>
              </a:rPr>
              <a:t>QObject</a:t>
            </a:r>
            <a:r>
              <a:rPr lang="en-US" sz="1500" dirty="0">
                <a:latin typeface="Courier New"/>
                <a:cs typeface="Courier New"/>
              </a:rPr>
              <a:t>::event(</a:t>
            </a:r>
            <a:r>
              <a:rPr lang="en-US" sz="1500" dirty="0" err="1">
                <a:latin typeface="Courier New"/>
                <a:cs typeface="Courier New"/>
              </a:rPr>
              <a:t>QEvent</a:t>
            </a:r>
            <a:r>
              <a:rPr lang="en-US" sz="1500" dirty="0">
                <a:latin typeface="Courier New"/>
                <a:cs typeface="Courier New"/>
              </a:rPr>
              <a:t>&amp; e)</a:t>
            </a:r>
          </a:p>
          <a:p>
            <a:pPr lvl="1"/>
            <a:r>
              <a:rPr lang="en-US" dirty="0"/>
              <a:t>Does not handle the event, </a:t>
            </a:r>
            <a:r>
              <a:rPr lang="en-US" b="1" dirty="0"/>
              <a:t>redelivers to a corresponding virtual event handler</a:t>
            </a:r>
          </a:p>
          <a:p>
            <a:pPr lvl="1"/>
            <a:r>
              <a:rPr lang="en-US" dirty="0"/>
              <a:t>Own virtual protected functions for different events</a:t>
            </a:r>
          </a:p>
          <a:p>
            <a:pPr lvl="1"/>
            <a:r>
              <a:rPr lang="en-US" dirty="0"/>
              <a:t>Returns true if the event was handled, false otherwise</a:t>
            </a:r>
          </a:p>
          <a:p>
            <a:pPr lvl="1"/>
            <a:r>
              <a:rPr lang="en-US" dirty="0"/>
              <a:t>Certain subclasses (such as </a:t>
            </a:r>
            <a:r>
              <a:rPr lang="en-US" dirty="0" err="1">
                <a:latin typeface="Courier New" pitchFamily="49" charset="0"/>
                <a:cs typeface="Courier New" pitchFamily="49" charset="0"/>
              </a:rPr>
              <a:t>QWidget</a:t>
            </a:r>
            <a:r>
              <a:rPr lang="en-US" dirty="0"/>
              <a:t>) re-implement this function!</a:t>
            </a:r>
          </a:p>
          <a:p>
            <a:pPr lvl="1"/>
            <a:endParaRPr lang="en-US" dirty="0"/>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77</a:t>
            </a:fld>
            <a:endParaRPr lang="en-US" dirty="0"/>
          </a:p>
        </p:txBody>
      </p:sp>
      <p:sp>
        <p:nvSpPr>
          <p:cNvPr id="3" name="Title 2"/>
          <p:cNvSpPr>
            <a:spLocks noGrp="1"/>
          </p:cNvSpPr>
          <p:nvPr>
            <p:ph type="title"/>
          </p:nvPr>
        </p:nvSpPr>
        <p:spPr/>
        <p:txBody>
          <a:bodyPr/>
          <a:lstStyle/>
          <a:p>
            <a:r>
              <a:rPr lang="fi-FI" dirty="0" err="1"/>
              <a:t>Event</a:t>
            </a:r>
            <a:r>
              <a:rPr lang="fi-FI" dirty="0"/>
              <a:t> </a:t>
            </a:r>
            <a:r>
              <a:rPr lang="fi-FI" dirty="0" err="1"/>
              <a:t>Handling</a:t>
            </a:r>
            <a:r>
              <a:rPr lang="fi-FI" dirty="0"/>
              <a:t> in </a:t>
            </a:r>
            <a:r>
              <a:rPr lang="fi-FI" dirty="0" err="1"/>
              <a:t>Brief</a:t>
            </a:r>
            <a:endParaRPr lang="en-US" dirty="0"/>
          </a:p>
        </p:txBody>
      </p:sp>
      <p:sp>
        <p:nvSpPr>
          <p:cNvPr id="7" name="Footer Placeholder 3">
            <a:extLst>
              <a:ext uri="{FF2B5EF4-FFF2-40B4-BE49-F238E27FC236}">
                <a16:creationId xmlns:a16="http://schemas.microsoft.com/office/drawing/2014/main" id="{8B84D066-3858-364B-AB02-3C5CD8E73A1F}"/>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516876635"/>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lnSpc>
                <a:spcPct val="90000"/>
              </a:lnSpc>
            </a:pPr>
            <a:r>
              <a:rPr lang="en-US" dirty="0"/>
              <a:t>Base class for all events in </a:t>
            </a:r>
            <a:r>
              <a:rPr lang="en-US" dirty="0" err="1"/>
              <a:t>Qt</a:t>
            </a:r>
            <a:endParaRPr lang="en-US" dirty="0"/>
          </a:p>
          <a:p>
            <a:pPr>
              <a:lnSpc>
                <a:spcPct val="90000"/>
              </a:lnSpc>
            </a:pPr>
            <a:r>
              <a:rPr lang="en-US" dirty="0"/>
              <a:t>Contains an event type parameter and ”accepted” flag</a:t>
            </a:r>
          </a:p>
          <a:p>
            <a:pPr lvl="1">
              <a:lnSpc>
                <a:spcPct val="90000"/>
              </a:lnSpc>
            </a:pPr>
            <a:r>
              <a:rPr lang="en-US" dirty="0" err="1">
                <a:latin typeface="Courier New" pitchFamily="49" charset="0"/>
              </a:rPr>
              <a:t>QObject</a:t>
            </a:r>
            <a:r>
              <a:rPr lang="en-US" dirty="0">
                <a:latin typeface="Courier New" pitchFamily="49" charset="0"/>
              </a:rPr>
              <a:t>::event()</a:t>
            </a:r>
            <a:r>
              <a:rPr lang="en-US" dirty="0"/>
              <a:t> checks the flag value and returns </a:t>
            </a:r>
            <a:r>
              <a:rPr lang="en-US" dirty="0">
                <a:latin typeface="Courier New" pitchFamily="49" charset="0"/>
              </a:rPr>
              <a:t>true</a:t>
            </a:r>
            <a:r>
              <a:rPr lang="en-US" dirty="0"/>
              <a:t> or </a:t>
            </a:r>
            <a:r>
              <a:rPr lang="en-US" dirty="0">
                <a:latin typeface="Courier New" pitchFamily="49" charset="0"/>
              </a:rPr>
              <a:t>false</a:t>
            </a:r>
            <a:r>
              <a:rPr lang="en-US" dirty="0"/>
              <a:t> accordingly</a:t>
            </a:r>
          </a:p>
          <a:p>
            <a:pPr lvl="1">
              <a:lnSpc>
                <a:spcPct val="90000"/>
              </a:lnSpc>
            </a:pPr>
            <a:r>
              <a:rPr lang="en-US" dirty="0"/>
              <a:t>The flag can be set and unset using </a:t>
            </a:r>
            <a:r>
              <a:rPr lang="en-US" dirty="0" err="1">
                <a:latin typeface="Courier New" pitchFamily="49" charset="0"/>
              </a:rPr>
              <a:t>QEvent</a:t>
            </a:r>
            <a:r>
              <a:rPr lang="en-US" dirty="0">
                <a:latin typeface="Courier New" pitchFamily="49" charset="0"/>
              </a:rPr>
              <a:t>::accept()</a:t>
            </a:r>
            <a:r>
              <a:rPr lang="en-US" dirty="0"/>
              <a:t> and </a:t>
            </a:r>
            <a:r>
              <a:rPr lang="en-US" dirty="0" err="1">
                <a:latin typeface="Courier New" pitchFamily="49" charset="0"/>
              </a:rPr>
              <a:t>QEvent</a:t>
            </a:r>
            <a:r>
              <a:rPr lang="en-US" dirty="0">
                <a:latin typeface="Courier New" pitchFamily="49" charset="0"/>
              </a:rPr>
              <a:t>::ignore()</a:t>
            </a:r>
            <a:r>
              <a:rPr lang="en-US" dirty="0"/>
              <a:t>, respectively</a:t>
            </a:r>
          </a:p>
          <a:p>
            <a:pPr lvl="1">
              <a:lnSpc>
                <a:spcPct val="90000"/>
              </a:lnSpc>
            </a:pPr>
            <a:r>
              <a:rPr lang="en-US" dirty="0"/>
              <a:t>By default the flag is set but some subclasses might clear it in their constructor</a:t>
            </a:r>
          </a:p>
          <a:p>
            <a:pPr lvl="2">
              <a:lnSpc>
                <a:spcPct val="90000"/>
              </a:lnSpc>
            </a:pPr>
            <a:r>
              <a:rPr lang="en-US" dirty="0"/>
              <a:t>Always check the actual event subclass documentation</a:t>
            </a:r>
          </a:p>
          <a:p>
            <a:pPr lvl="1">
              <a:lnSpc>
                <a:spcPct val="90000"/>
              </a:lnSpc>
            </a:pPr>
            <a:r>
              <a:rPr lang="en-US" dirty="0"/>
              <a:t>In case a child ignores the event, it will be propagated to a parent</a:t>
            </a:r>
          </a:p>
          <a:p>
            <a:pPr lvl="1">
              <a:lnSpc>
                <a:spcPct val="90000"/>
              </a:lnSpc>
            </a:pPr>
            <a:endParaRPr lang="en-US" dirty="0"/>
          </a:p>
          <a:p>
            <a:pPr>
              <a:lnSpc>
                <a:spcPct val="90000"/>
              </a:lnSpc>
            </a:pPr>
            <a:r>
              <a:rPr lang="en-US" dirty="0"/>
              <a:t>Subclasses may contain more parameters describing the event</a:t>
            </a:r>
          </a:p>
          <a:p>
            <a:pPr lvl="1">
              <a:lnSpc>
                <a:spcPct val="90000"/>
              </a:lnSpc>
            </a:pPr>
            <a:r>
              <a:rPr lang="en-US" dirty="0" err="1">
                <a:latin typeface="Courier New" pitchFamily="49" charset="0"/>
              </a:rPr>
              <a:t>QKeyEvent</a:t>
            </a:r>
            <a:r>
              <a:rPr lang="en-US" dirty="0"/>
              <a:t> contains the key code, </a:t>
            </a:r>
            <a:r>
              <a:rPr lang="en-US" dirty="0" err="1">
                <a:latin typeface="Courier New" pitchFamily="49" charset="0"/>
              </a:rPr>
              <a:t>QMouseEvent</a:t>
            </a:r>
            <a:r>
              <a:rPr lang="en-US" dirty="0"/>
              <a:t> contains the mouse press coordinates etc.</a:t>
            </a:r>
          </a:p>
          <a:p>
            <a:pPr lvl="1">
              <a:lnSpc>
                <a:spcPct val="90000"/>
              </a:lnSpc>
            </a:pPr>
            <a:endParaRPr lang="en-US" dirty="0"/>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78</a:t>
            </a:fld>
            <a:endParaRPr lang="en-US" dirty="0"/>
          </a:p>
        </p:txBody>
      </p:sp>
      <p:sp>
        <p:nvSpPr>
          <p:cNvPr id="3" name="Title 2"/>
          <p:cNvSpPr>
            <a:spLocks noGrp="1"/>
          </p:cNvSpPr>
          <p:nvPr>
            <p:ph type="title"/>
          </p:nvPr>
        </p:nvSpPr>
        <p:spPr/>
        <p:txBody>
          <a:bodyPr/>
          <a:lstStyle/>
          <a:p>
            <a:r>
              <a:rPr lang="fi-FI" dirty="0" err="1"/>
              <a:t>QEvent</a:t>
            </a:r>
            <a:endParaRPr lang="en-US" dirty="0"/>
          </a:p>
        </p:txBody>
      </p:sp>
      <p:sp>
        <p:nvSpPr>
          <p:cNvPr id="7" name="Footer Placeholder 3">
            <a:extLst>
              <a:ext uri="{FF2B5EF4-FFF2-40B4-BE49-F238E27FC236}">
                <a16:creationId xmlns:a16="http://schemas.microsoft.com/office/drawing/2014/main" id="{6830C06B-E265-7D4D-A780-C541BCDEC344}"/>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335550888"/>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lnSpc>
                <a:spcPct val="90000"/>
              </a:lnSpc>
              <a:buFontTx/>
              <a:buNone/>
            </a:pPr>
            <a:r>
              <a:rPr lang="en-US" dirty="0"/>
              <a:t>If you want your </a:t>
            </a:r>
            <a:r>
              <a:rPr lang="en-US" dirty="0" err="1">
                <a:latin typeface="Courier New" pitchFamily="49" charset="0"/>
                <a:cs typeface="Courier New" pitchFamily="49" charset="0"/>
              </a:rPr>
              <a:t>QObject</a:t>
            </a:r>
            <a:r>
              <a:rPr lang="en-US" dirty="0"/>
              <a:t> (or </a:t>
            </a:r>
            <a:r>
              <a:rPr lang="en-US" dirty="0" err="1">
                <a:latin typeface="Courier New" pitchFamily="49" charset="0"/>
                <a:cs typeface="Courier New" pitchFamily="49" charset="0"/>
              </a:rPr>
              <a:t>QWidget</a:t>
            </a:r>
            <a:r>
              <a:rPr lang="en-US" dirty="0"/>
              <a:t>) subclass to…</a:t>
            </a:r>
          </a:p>
          <a:p>
            <a:pPr>
              <a:lnSpc>
                <a:spcPct val="90000"/>
              </a:lnSpc>
            </a:pPr>
            <a:r>
              <a:rPr lang="en-US" dirty="0"/>
              <a:t>Respond to key presses, implement:</a:t>
            </a:r>
          </a:p>
          <a:p>
            <a:pPr lvl="1">
              <a:lnSpc>
                <a:spcPct val="90000"/>
              </a:lnSpc>
              <a:buFontTx/>
              <a:buNone/>
            </a:pPr>
            <a:r>
              <a:rPr lang="en-US" dirty="0">
                <a:latin typeface="Courier New" pitchFamily="49" charset="0"/>
              </a:rPr>
              <a:t>void </a:t>
            </a:r>
            <a:r>
              <a:rPr lang="en-US" dirty="0" err="1">
                <a:latin typeface="Courier New" pitchFamily="49" charset="0"/>
              </a:rPr>
              <a:t>keyPressEvent</a:t>
            </a:r>
            <a:r>
              <a:rPr lang="en-US" dirty="0">
                <a:latin typeface="Courier New" pitchFamily="49" charset="0"/>
              </a:rPr>
              <a:t>(</a:t>
            </a:r>
            <a:r>
              <a:rPr lang="en-US" dirty="0" err="1">
                <a:latin typeface="Courier New" pitchFamily="49" charset="0"/>
              </a:rPr>
              <a:t>QKeyEvent</a:t>
            </a:r>
            <a:r>
              <a:rPr lang="en-US" dirty="0">
                <a:latin typeface="Courier New" pitchFamily="49" charset="0"/>
              </a:rPr>
              <a:t>&amp;)</a:t>
            </a:r>
          </a:p>
          <a:p>
            <a:pPr>
              <a:lnSpc>
                <a:spcPct val="90000"/>
              </a:lnSpc>
            </a:pPr>
            <a:r>
              <a:rPr lang="en-US" dirty="0"/>
              <a:t>Use timer via </a:t>
            </a:r>
            <a:r>
              <a:rPr lang="en-US" dirty="0" err="1">
                <a:latin typeface="Courier New" pitchFamily="49" charset="0"/>
                <a:cs typeface="Courier New" pitchFamily="49" charset="0"/>
              </a:rPr>
              <a:t>QObject</a:t>
            </a:r>
            <a:r>
              <a:rPr lang="en-US" dirty="0"/>
              <a:t>, implement:</a:t>
            </a:r>
          </a:p>
          <a:p>
            <a:pPr lvl="1">
              <a:lnSpc>
                <a:spcPct val="90000"/>
              </a:lnSpc>
              <a:buFontTx/>
              <a:buNone/>
            </a:pPr>
            <a:r>
              <a:rPr lang="en-US" dirty="0">
                <a:latin typeface="Courier New" pitchFamily="49" charset="0"/>
              </a:rPr>
              <a:t>void </a:t>
            </a:r>
            <a:r>
              <a:rPr lang="en-US" dirty="0" err="1">
                <a:latin typeface="Courier New" pitchFamily="49" charset="0"/>
              </a:rPr>
              <a:t>timerEvent</a:t>
            </a:r>
            <a:r>
              <a:rPr lang="en-US" dirty="0">
                <a:latin typeface="Courier New" pitchFamily="49" charset="0"/>
              </a:rPr>
              <a:t>(</a:t>
            </a:r>
            <a:r>
              <a:rPr lang="en-US" dirty="0" err="1">
                <a:latin typeface="Courier New" pitchFamily="49" charset="0"/>
              </a:rPr>
              <a:t>QTimerEvent</a:t>
            </a:r>
            <a:r>
              <a:rPr lang="en-US" dirty="0">
                <a:latin typeface="Courier New" pitchFamily="49" charset="0"/>
              </a:rPr>
              <a:t>&amp;)</a:t>
            </a:r>
          </a:p>
          <a:p>
            <a:pPr>
              <a:lnSpc>
                <a:spcPct val="90000"/>
              </a:lnSpc>
            </a:pPr>
            <a:r>
              <a:rPr lang="en-US" dirty="0"/>
              <a:t>Respond to mouse presses, implement:</a:t>
            </a:r>
          </a:p>
          <a:p>
            <a:pPr lvl="1">
              <a:lnSpc>
                <a:spcPct val="90000"/>
              </a:lnSpc>
              <a:buFontTx/>
              <a:buNone/>
            </a:pPr>
            <a:r>
              <a:rPr lang="en-US" dirty="0">
                <a:latin typeface="Courier New" pitchFamily="49" charset="0"/>
              </a:rPr>
              <a:t>void </a:t>
            </a:r>
            <a:r>
              <a:rPr lang="en-US" dirty="0" err="1">
                <a:latin typeface="Courier New" pitchFamily="49" charset="0"/>
              </a:rPr>
              <a:t>mousePressEvent</a:t>
            </a:r>
            <a:r>
              <a:rPr lang="en-US" dirty="0">
                <a:latin typeface="Courier New" pitchFamily="49" charset="0"/>
              </a:rPr>
              <a:t>(</a:t>
            </a:r>
            <a:r>
              <a:rPr lang="en-US" dirty="0" err="1">
                <a:latin typeface="Courier New" pitchFamily="49" charset="0"/>
              </a:rPr>
              <a:t>QMouseEvent</a:t>
            </a:r>
            <a:r>
              <a:rPr lang="en-US" dirty="0">
                <a:latin typeface="Courier New" pitchFamily="49" charset="0"/>
              </a:rPr>
              <a:t>&amp;)</a:t>
            </a:r>
          </a:p>
          <a:p>
            <a:pPr>
              <a:lnSpc>
                <a:spcPct val="90000"/>
              </a:lnSpc>
            </a:pPr>
            <a:r>
              <a:rPr lang="en-US" dirty="0"/>
              <a:t>React to layout changes, implement:</a:t>
            </a:r>
          </a:p>
          <a:p>
            <a:pPr lvl="1">
              <a:lnSpc>
                <a:spcPct val="90000"/>
              </a:lnSpc>
              <a:buFontTx/>
              <a:buNone/>
            </a:pPr>
            <a:r>
              <a:rPr lang="en-US" dirty="0">
                <a:latin typeface="Courier New" pitchFamily="49" charset="0"/>
              </a:rPr>
              <a:t>void </a:t>
            </a:r>
            <a:r>
              <a:rPr lang="en-US" dirty="0" err="1">
                <a:latin typeface="Courier New" pitchFamily="49" charset="0"/>
              </a:rPr>
              <a:t>resizeEvent</a:t>
            </a:r>
            <a:r>
              <a:rPr lang="en-US" dirty="0">
                <a:latin typeface="Courier New" pitchFamily="49" charset="0"/>
              </a:rPr>
              <a:t>(</a:t>
            </a:r>
            <a:r>
              <a:rPr lang="en-US" dirty="0" err="1">
                <a:latin typeface="Courier New" pitchFamily="49" charset="0"/>
              </a:rPr>
              <a:t>QResizeEvent</a:t>
            </a:r>
            <a:r>
              <a:rPr lang="en-US" dirty="0">
                <a:latin typeface="Courier New" pitchFamily="49" charset="0"/>
              </a:rPr>
              <a:t>&amp;)</a:t>
            </a:r>
          </a:p>
          <a:p>
            <a:pPr lvl="1">
              <a:lnSpc>
                <a:spcPct val="90000"/>
              </a:lnSpc>
              <a:buFontTx/>
              <a:buNone/>
            </a:pPr>
            <a:r>
              <a:rPr lang="en-US" dirty="0">
                <a:latin typeface="Courier New" pitchFamily="49" charset="0"/>
              </a:rPr>
              <a:t>void </a:t>
            </a:r>
            <a:r>
              <a:rPr lang="en-US" dirty="0" err="1">
                <a:latin typeface="Courier New" pitchFamily="49" charset="0"/>
              </a:rPr>
              <a:t>moveEvent</a:t>
            </a:r>
            <a:r>
              <a:rPr lang="en-US" dirty="0">
                <a:latin typeface="Courier New" pitchFamily="49" charset="0"/>
              </a:rPr>
              <a:t>(</a:t>
            </a:r>
            <a:r>
              <a:rPr lang="en-US" dirty="0" err="1">
                <a:latin typeface="Courier New" pitchFamily="49" charset="0"/>
              </a:rPr>
              <a:t>QMoveEvent</a:t>
            </a:r>
            <a:r>
              <a:rPr lang="en-US" dirty="0">
                <a:latin typeface="Courier New" pitchFamily="49" charset="0"/>
              </a:rPr>
              <a:t>&amp;)</a:t>
            </a:r>
          </a:p>
          <a:p>
            <a:pPr>
              <a:lnSpc>
                <a:spcPct val="90000"/>
              </a:lnSpc>
            </a:pPr>
            <a:endParaRPr lang="en-US" dirty="0"/>
          </a:p>
          <a:p>
            <a:pPr>
              <a:lnSpc>
                <a:spcPct val="90000"/>
              </a:lnSpc>
            </a:pPr>
            <a:r>
              <a:rPr lang="en-US" dirty="0"/>
              <a:t>And so on… – quite straightforward from the developer’s point of view!</a:t>
            </a:r>
          </a:p>
          <a:p>
            <a:endParaRPr lang="en-US" dirty="0"/>
          </a:p>
        </p:txBody>
      </p:sp>
      <p:sp>
        <p:nvSpPr>
          <p:cNvPr id="12"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11" name="Slide Number Placeholder 3"/>
          <p:cNvSpPr>
            <a:spLocks noGrp="1"/>
          </p:cNvSpPr>
          <p:nvPr>
            <p:ph type="sldNum" sz="quarter" idx="12"/>
          </p:nvPr>
        </p:nvSpPr>
        <p:spPr/>
        <p:txBody>
          <a:bodyPr/>
          <a:lstStyle/>
          <a:p>
            <a:fld id="{ABA6B483-D54A-6F4C-ABB1-789E9E7B1B73}" type="slidenum">
              <a:rPr lang="en-US" smtClean="0"/>
              <a:pPr/>
              <a:t>79</a:t>
            </a:fld>
            <a:endParaRPr lang="en-US" dirty="0"/>
          </a:p>
        </p:txBody>
      </p:sp>
      <p:sp>
        <p:nvSpPr>
          <p:cNvPr id="3" name="Title 2"/>
          <p:cNvSpPr>
            <a:spLocks noGrp="1"/>
          </p:cNvSpPr>
          <p:nvPr>
            <p:ph type="title"/>
          </p:nvPr>
        </p:nvSpPr>
        <p:spPr/>
        <p:txBody>
          <a:bodyPr/>
          <a:lstStyle/>
          <a:p>
            <a:r>
              <a:rPr lang="en-US" dirty="0"/>
              <a:t>Handling Events – the Easy Way – 1(2)</a:t>
            </a:r>
          </a:p>
        </p:txBody>
      </p:sp>
      <p:sp>
        <p:nvSpPr>
          <p:cNvPr id="5" name="Rectangle 4"/>
          <p:cNvSpPr>
            <a:spLocks noChangeArrowheads="1"/>
          </p:cNvSpPr>
          <p:nvPr/>
        </p:nvSpPr>
        <p:spPr bwMode="auto">
          <a:xfrm>
            <a:off x="9551630" y="3442733"/>
            <a:ext cx="2111883" cy="1655762"/>
          </a:xfrm>
          <a:prstGeom prst="rect">
            <a:avLst/>
          </a:prstGeom>
          <a:solidFill>
            <a:schemeClr val="bg1"/>
          </a:solidFill>
          <a:ln w="9525" algn="ctr">
            <a:solidFill>
              <a:schemeClr va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15380" tIns="59998" rIns="115380" bIns="59998"/>
          <a:lstStyle/>
          <a:p>
            <a:r>
              <a:rPr lang="fi-FI"/>
              <a:t>MySubClass</a:t>
            </a:r>
            <a:endParaRPr lang="en-US"/>
          </a:p>
        </p:txBody>
      </p:sp>
      <p:sp>
        <p:nvSpPr>
          <p:cNvPr id="6" name="Oval 5"/>
          <p:cNvSpPr>
            <a:spLocks noChangeArrowheads="1"/>
          </p:cNvSpPr>
          <p:nvPr/>
        </p:nvSpPr>
        <p:spPr bwMode="auto">
          <a:xfrm>
            <a:off x="7439746" y="3874540"/>
            <a:ext cx="2687467" cy="936625"/>
          </a:xfrm>
          <a:prstGeom prst="ellipse">
            <a:avLst/>
          </a:prstGeom>
          <a:solidFill>
            <a:schemeClr val="accent1"/>
          </a:solidFill>
          <a:ln w="9525" algn="ctr">
            <a:solidFill>
              <a:schemeClr val="hlink"/>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15380" tIns="59998" rIns="115380" bIns="59998" anchor="ctr"/>
          <a:lstStyle/>
          <a:p>
            <a:r>
              <a:rPr lang="fi-FI" b="1" dirty="0" err="1"/>
              <a:t>keyPressEvent</a:t>
            </a:r>
            <a:endParaRPr lang="fi-FI" b="1" dirty="0"/>
          </a:p>
          <a:p>
            <a:r>
              <a:rPr lang="fi-FI" b="1" dirty="0"/>
              <a:t>(</a:t>
            </a:r>
            <a:r>
              <a:rPr lang="fi-FI" b="1" dirty="0" err="1"/>
              <a:t>QKeyEvent</a:t>
            </a:r>
            <a:r>
              <a:rPr lang="fi-FI" b="1" dirty="0"/>
              <a:t>&amp;)</a:t>
            </a:r>
            <a:endParaRPr lang="en-US" b="1" dirty="0"/>
          </a:p>
        </p:txBody>
      </p:sp>
      <p:sp>
        <p:nvSpPr>
          <p:cNvPr id="7" name="Rectangle 6"/>
          <p:cNvSpPr>
            <a:spLocks noChangeArrowheads="1"/>
          </p:cNvSpPr>
          <p:nvPr/>
        </p:nvSpPr>
        <p:spPr bwMode="auto">
          <a:xfrm>
            <a:off x="9551630" y="1786971"/>
            <a:ext cx="2111883" cy="1655764"/>
          </a:xfrm>
          <a:prstGeom prst="rect">
            <a:avLst/>
          </a:prstGeom>
          <a:noFill/>
          <a:ln w="9525" algn="ctr">
            <a:solidFill>
              <a:schemeClr val="hlink"/>
            </a:solidFill>
            <a:prstDash val="dash"/>
            <a:miter lim="800000"/>
            <a:headEnd/>
            <a:tailEnd/>
          </a:ln>
          <a:effectLst/>
          <a:extLst>
            <a:ext uri="{909E8E84-426E-40dd-AFC4-6F175D3DCCD1}">
              <a14:hiddenFill xmlns:a14="http://schemas.microsoft.com/office/drawing/2010/main" xmlns="">
                <a:solidFill>
                  <a:srgbClr val="C3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15380" tIns="59998" rIns="115380" bIns="59998"/>
          <a:lstStyle/>
          <a:p>
            <a:r>
              <a:rPr lang="fi-FI"/>
              <a:t>QObject</a:t>
            </a:r>
            <a:endParaRPr lang="en-US"/>
          </a:p>
        </p:txBody>
      </p:sp>
      <p:sp>
        <p:nvSpPr>
          <p:cNvPr id="8" name="Oval 7"/>
          <p:cNvSpPr>
            <a:spLocks noChangeArrowheads="1"/>
          </p:cNvSpPr>
          <p:nvPr/>
        </p:nvSpPr>
        <p:spPr bwMode="auto">
          <a:xfrm>
            <a:off x="7439745" y="2145750"/>
            <a:ext cx="2592241" cy="792163"/>
          </a:xfrm>
          <a:prstGeom prst="ellipse">
            <a:avLst/>
          </a:prstGeom>
          <a:solidFill>
            <a:srgbClr val="FFFFFF"/>
          </a:solidFill>
          <a:ln w="25400" algn="ctr">
            <a:solidFill>
              <a:schemeClr val="tx1"/>
            </a:solidFill>
            <a:prstDash val="dash"/>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15380" tIns="59998" rIns="115380" bIns="59998" anchor="ctr"/>
          <a:lstStyle/>
          <a:p>
            <a:r>
              <a:rPr lang="fi-FI" b="1" dirty="0" err="1"/>
              <a:t>event</a:t>
            </a:r>
            <a:endParaRPr lang="fi-FI" b="1" dirty="0"/>
          </a:p>
          <a:p>
            <a:r>
              <a:rPr lang="fi-FI" b="1" dirty="0"/>
              <a:t>(</a:t>
            </a:r>
            <a:r>
              <a:rPr lang="fi-FI" b="1" dirty="0" err="1"/>
              <a:t>QEvent</a:t>
            </a:r>
            <a:r>
              <a:rPr lang="fi-FI" b="1" dirty="0"/>
              <a:t>&amp;)</a:t>
            </a:r>
            <a:endParaRPr lang="en-US" b="1" dirty="0"/>
          </a:p>
        </p:txBody>
      </p:sp>
      <p:sp>
        <p:nvSpPr>
          <p:cNvPr id="9" name="Line 8"/>
          <p:cNvSpPr>
            <a:spLocks noChangeShapeType="1"/>
          </p:cNvSpPr>
          <p:nvPr/>
        </p:nvSpPr>
        <p:spPr bwMode="auto">
          <a:xfrm>
            <a:off x="8783467" y="2937914"/>
            <a:ext cx="0" cy="9366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15380" tIns="59998" rIns="115380" bIns="59998" anchor="ctr"/>
          <a:lstStyle/>
          <a:p>
            <a:endParaRPr lang="en-US"/>
          </a:p>
        </p:txBody>
      </p:sp>
      <p:sp>
        <p:nvSpPr>
          <p:cNvPr id="10" name="Line 9"/>
          <p:cNvSpPr>
            <a:spLocks noChangeShapeType="1"/>
          </p:cNvSpPr>
          <p:nvPr/>
        </p:nvSpPr>
        <p:spPr bwMode="auto">
          <a:xfrm>
            <a:off x="7342395" y="1355170"/>
            <a:ext cx="768149" cy="790576"/>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15380" tIns="59998" rIns="115380" bIns="59998" anchor="ctr"/>
          <a:lstStyle/>
          <a:p>
            <a:endParaRPr lang="en-US"/>
          </a:p>
        </p:txBody>
      </p:sp>
      <p:sp>
        <p:nvSpPr>
          <p:cNvPr id="13" name="Footer Placeholder 3">
            <a:extLst>
              <a:ext uri="{FF2B5EF4-FFF2-40B4-BE49-F238E27FC236}">
                <a16:creationId xmlns:a16="http://schemas.microsoft.com/office/drawing/2014/main" id="{F280C39E-1889-2041-B52C-67806EC87BB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32692336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nip Diagonal Corner Rectangle 19"/>
          <p:cNvSpPr/>
          <p:nvPr/>
        </p:nvSpPr>
        <p:spPr>
          <a:xfrm>
            <a:off x="4511823" y="1844675"/>
            <a:ext cx="3168354" cy="2952477"/>
          </a:xfrm>
          <a:prstGeom prst="snip2DiagRect">
            <a:avLst>
              <a:gd name="adj1" fmla="val 13673"/>
              <a:gd name="adj2" fmla="val 0"/>
            </a:avLst>
          </a:prstGeom>
          <a:blipFill>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180000" rtlCol="0" anchor="b" anchorCtr="0"/>
          <a:lstStyle/>
          <a:p>
            <a:pPr>
              <a:lnSpc>
                <a:spcPct val="110000"/>
              </a:lnSpc>
              <a:spcBef>
                <a:spcPts val="600"/>
              </a:spcBef>
            </a:pPr>
            <a:r>
              <a:rPr lang="en-US" sz="2000" err="1">
                <a:solidFill>
                  <a:schemeClr val="bg1"/>
                </a:solidFill>
                <a:effectLst>
                  <a:outerShdw blurRad="254000" algn="ctr" rotWithShape="0">
                    <a:prstClr val="black">
                      <a:alpha val="35000"/>
                    </a:prstClr>
                  </a:outerShdw>
                </a:effectLst>
              </a:rPr>
              <a:t>Qt</a:t>
            </a:r>
            <a:r>
              <a:rPr lang="en-US" sz="2000">
                <a:solidFill>
                  <a:schemeClr val="bg1"/>
                </a:solidFill>
                <a:effectLst>
                  <a:outerShdw blurRad="254000" algn="ctr" rotWithShape="0">
                    <a:prstClr val="black">
                      <a:alpha val="35000"/>
                    </a:prstClr>
                  </a:outerShdw>
                </a:effectLst>
              </a:rPr>
              <a:t> is part of everyday life, like smart TVs</a:t>
            </a:r>
          </a:p>
        </p:txBody>
      </p:sp>
      <p:sp>
        <p:nvSpPr>
          <p:cNvPr id="21" name="Snip Diagonal Corner Rectangle 20"/>
          <p:cNvSpPr/>
          <p:nvPr/>
        </p:nvSpPr>
        <p:spPr>
          <a:xfrm>
            <a:off x="8472264" y="1844675"/>
            <a:ext cx="3168874" cy="2952477"/>
          </a:xfrm>
          <a:prstGeom prst="snip2DiagRect">
            <a:avLst>
              <a:gd name="adj1" fmla="val 13673"/>
              <a:gd name="adj2" fmla="val 0"/>
            </a:avLst>
          </a:prstGeom>
          <a:blipFill>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180000" rtlCol="0" anchor="b" anchorCtr="0"/>
          <a:lstStyle/>
          <a:p>
            <a:pPr>
              <a:lnSpc>
                <a:spcPct val="110000"/>
              </a:lnSpc>
              <a:spcBef>
                <a:spcPts val="600"/>
              </a:spcBef>
            </a:pPr>
            <a:r>
              <a:rPr lang="en-US" sz="2000">
                <a:solidFill>
                  <a:schemeClr val="bg1"/>
                </a:solidFill>
                <a:effectLst>
                  <a:outerShdw blurRad="254000" algn="ctr" rotWithShape="0">
                    <a:prstClr val="black">
                      <a:alpha val="35000"/>
                    </a:prstClr>
                  </a:outerShdw>
                </a:effectLst>
              </a:rPr>
              <a:t>Even the future of digital maritime is built with </a:t>
            </a:r>
            <a:r>
              <a:rPr lang="en-US" sz="2000" err="1">
                <a:solidFill>
                  <a:schemeClr val="bg1"/>
                </a:solidFill>
                <a:effectLst>
                  <a:outerShdw blurRad="254000" algn="ctr" rotWithShape="0">
                    <a:prstClr val="black">
                      <a:alpha val="35000"/>
                    </a:prstClr>
                  </a:outerShdw>
                </a:effectLst>
              </a:rPr>
              <a:t>Qt</a:t>
            </a:r>
            <a:r>
              <a:rPr lang="en-US" sz="2000">
                <a:solidFill>
                  <a:schemeClr val="bg1"/>
                </a:solidFill>
                <a:effectLst>
                  <a:outerShdw blurRad="254000" algn="ctr" rotWithShape="0">
                    <a:prstClr val="black">
                      <a:alpha val="35000"/>
                    </a:prstClr>
                  </a:outerShdw>
                </a:effectLst>
              </a:rPr>
              <a:t> </a:t>
            </a:r>
          </a:p>
        </p:txBody>
      </p:sp>
      <p:sp>
        <p:nvSpPr>
          <p:cNvPr id="6" name="Title 5"/>
          <p:cNvSpPr>
            <a:spLocks noGrp="1"/>
          </p:cNvSpPr>
          <p:nvPr>
            <p:ph type="title"/>
          </p:nvPr>
        </p:nvSpPr>
        <p:spPr/>
        <p:txBody>
          <a:bodyPr/>
          <a:lstStyle/>
          <a:p>
            <a:r>
              <a:rPr lang="fi-FI" dirty="0" err="1"/>
              <a:t>Qt</a:t>
            </a:r>
            <a:r>
              <a:rPr lang="fi-FI" dirty="0"/>
              <a:t> </a:t>
            </a:r>
            <a:r>
              <a:rPr lang="fi-FI" dirty="0" err="1"/>
              <a:t>Solves</a:t>
            </a:r>
            <a:r>
              <a:rPr lang="fi-FI" dirty="0"/>
              <a:t> </a:t>
            </a:r>
            <a:r>
              <a:rPr lang="fi-FI" dirty="0" err="1"/>
              <a:t>the</a:t>
            </a:r>
            <a:r>
              <a:rPr lang="fi-FI" dirty="0"/>
              <a:t> </a:t>
            </a:r>
            <a:r>
              <a:rPr lang="fi-FI" dirty="0" err="1"/>
              <a:t>Issues</a:t>
            </a:r>
            <a:r>
              <a:rPr lang="fi-FI" dirty="0"/>
              <a:t> </a:t>
            </a:r>
            <a:r>
              <a:rPr lang="fi-FI" dirty="0" err="1"/>
              <a:t>Already</a:t>
            </a:r>
            <a:r>
              <a:rPr lang="fi-FI" dirty="0"/>
              <a:t> </a:t>
            </a:r>
            <a:r>
              <a:rPr lang="fi-FI" dirty="0" err="1"/>
              <a:t>Today</a:t>
            </a:r>
            <a:br>
              <a:rPr lang="fi-FI" dirty="0"/>
            </a:br>
            <a:r>
              <a:rPr lang="fi-FI" sz="1600" dirty="0" err="1"/>
              <a:t>Qt</a:t>
            </a:r>
            <a:r>
              <a:rPr lang="fi-FI" sz="1600" dirty="0"/>
              <a:t> </a:t>
            </a:r>
            <a:r>
              <a:rPr lang="fi-FI" sz="1600" dirty="0" err="1"/>
              <a:t>solves</a:t>
            </a:r>
            <a:r>
              <a:rPr lang="fi-FI" sz="1600" dirty="0"/>
              <a:t> </a:t>
            </a:r>
            <a:r>
              <a:rPr lang="fi-FI" sz="1600" dirty="0" err="1"/>
              <a:t>the</a:t>
            </a:r>
            <a:r>
              <a:rPr lang="fi-FI" sz="1600" dirty="0"/>
              <a:t> </a:t>
            </a:r>
            <a:r>
              <a:rPr lang="fi-FI" sz="1600" dirty="0" err="1"/>
              <a:t>issues</a:t>
            </a:r>
            <a:r>
              <a:rPr lang="fi-FI" sz="1600" dirty="0"/>
              <a:t> for </a:t>
            </a:r>
            <a:r>
              <a:rPr lang="fi-FI" sz="1600" dirty="0" err="1"/>
              <a:t>over</a:t>
            </a:r>
            <a:r>
              <a:rPr lang="fi-FI" sz="1600" dirty="0"/>
              <a:t> 70 </a:t>
            </a:r>
            <a:r>
              <a:rPr lang="fi-FI" sz="1600" dirty="0" err="1"/>
              <a:t>industries</a:t>
            </a:r>
            <a:r>
              <a:rPr lang="fi-FI" sz="1600" dirty="0"/>
              <a:t> </a:t>
            </a:r>
            <a:r>
              <a:rPr lang="fi-FI" sz="1600" dirty="0" err="1"/>
              <a:t>today</a:t>
            </a:r>
            <a:r>
              <a:rPr lang="fi-FI" sz="1600" dirty="0"/>
              <a:t> </a:t>
            </a:r>
            <a:r>
              <a:rPr lang="fi-FI" sz="1600" dirty="0" err="1"/>
              <a:t>with</a:t>
            </a:r>
            <a:r>
              <a:rPr lang="fi-FI" sz="1600" dirty="0"/>
              <a:t> a </a:t>
            </a:r>
            <a:r>
              <a:rPr lang="en-US" sz="1600" dirty="0"/>
              <a:t>ready-to-ship</a:t>
            </a:r>
            <a:r>
              <a:rPr lang="fi-FI" sz="1600" dirty="0"/>
              <a:t> </a:t>
            </a:r>
            <a:r>
              <a:rPr lang="en-US" sz="1600" dirty="0"/>
              <a:t>product</a:t>
            </a:r>
            <a:br>
              <a:rPr lang="en-US" sz="1600" dirty="0"/>
            </a:br>
            <a:r>
              <a:rPr lang="en-US" sz="1600" dirty="0"/>
              <a:t>Look at success stories at </a:t>
            </a:r>
            <a:r>
              <a:rPr lang="en-US" sz="1600" dirty="0">
                <a:hlinkClick r:id="rId5"/>
              </a:rPr>
              <a:t>https://www1.qt.io/built-with-qt</a:t>
            </a:r>
            <a:r>
              <a:rPr lang="en-US" sz="1600">
                <a:hlinkClick r:id="rId5"/>
              </a:rPr>
              <a:t>/</a:t>
            </a:r>
            <a:r>
              <a:rPr lang="en-US" sz="1600"/>
              <a:t> </a:t>
            </a:r>
          </a:p>
        </p:txBody>
      </p:sp>
      <p:sp>
        <p:nvSpPr>
          <p:cNvPr id="3" name="Date Placeholder 2"/>
          <p:cNvSpPr>
            <a:spLocks noGrp="1"/>
          </p:cNvSpPr>
          <p:nvPr>
            <p:ph type="dt" sz="half" idx="10"/>
          </p:nvPr>
        </p:nvSpPr>
        <p:spPr/>
        <p:txBody>
          <a:bodyPr/>
          <a:lstStyle/>
          <a:p>
            <a:fld id="{DDF1BD7B-2852-4F1D-A9C1-11C9DA6ECD6A}" type="datetime3">
              <a:rPr lang="en-US" smtClean="0"/>
              <a:t>12 March 2018</a:t>
            </a:fld>
            <a:endParaRPr lang="en-US"/>
          </a:p>
        </p:txBody>
      </p:sp>
      <p:sp>
        <p:nvSpPr>
          <p:cNvPr id="5" name="Slide Number Placeholder 4"/>
          <p:cNvSpPr>
            <a:spLocks noGrp="1"/>
          </p:cNvSpPr>
          <p:nvPr>
            <p:ph type="sldNum" sz="quarter" idx="12"/>
          </p:nvPr>
        </p:nvSpPr>
        <p:spPr/>
        <p:txBody>
          <a:bodyPr/>
          <a:lstStyle/>
          <a:p>
            <a:fld id="{A683D178-98AA-4574-9EAA-8EB007C55176}" type="slidenum">
              <a:rPr lang="en-US" smtClean="0"/>
              <a:pPr/>
              <a:t>8</a:t>
            </a:fld>
            <a:endParaRPr lang="en-US"/>
          </a:p>
        </p:txBody>
      </p:sp>
      <p:pic>
        <p:nvPicPr>
          <p:cNvPr id="29" name="Picture 28" descr="https://d33sqmjvzgs8hq.cloudfront.net/wp-content/uploads/2016/06/Logo_ulstei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0783" y="5344094"/>
            <a:ext cx="799714" cy="49098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4511824" y="5013176"/>
            <a:ext cx="316835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50863" y="5013176"/>
            <a:ext cx="316835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472786" y="5013176"/>
            <a:ext cx="316835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9439" y="5373912"/>
            <a:ext cx="913122" cy="431352"/>
          </a:xfrm>
          <a:prstGeom prst="rect">
            <a:avLst/>
          </a:prstGeom>
        </p:spPr>
      </p:pic>
      <p:sp>
        <p:nvSpPr>
          <p:cNvPr id="25" name="Freeform 6"/>
          <p:cNvSpPr>
            <a:spLocks noEditPoints="1"/>
          </p:cNvSpPr>
          <p:nvPr/>
        </p:nvSpPr>
        <p:spPr bwMode="auto">
          <a:xfrm>
            <a:off x="621780" y="5289685"/>
            <a:ext cx="985547" cy="148611"/>
          </a:xfrm>
          <a:custGeom>
            <a:avLst/>
            <a:gdLst>
              <a:gd name="T0" fmla="*/ 555 w 2467"/>
              <a:gd name="T1" fmla="*/ 87 h 372"/>
              <a:gd name="T2" fmla="*/ 574 w 2467"/>
              <a:gd name="T3" fmla="*/ 102 h 372"/>
              <a:gd name="T4" fmla="*/ 578 w 2467"/>
              <a:gd name="T5" fmla="*/ 371 h 372"/>
              <a:gd name="T6" fmla="*/ 653 w 2467"/>
              <a:gd name="T7" fmla="*/ 55 h 372"/>
              <a:gd name="T8" fmla="*/ 617 w 2467"/>
              <a:gd name="T9" fmla="*/ 22 h 372"/>
              <a:gd name="T10" fmla="*/ 560 w 2467"/>
              <a:gd name="T11" fmla="*/ 3 h 372"/>
              <a:gd name="T12" fmla="*/ 2066 w 2467"/>
              <a:gd name="T13" fmla="*/ 12 h 372"/>
              <a:gd name="T14" fmla="*/ 2037 w 2467"/>
              <a:gd name="T15" fmla="*/ 30 h 372"/>
              <a:gd name="T16" fmla="*/ 2008 w 2467"/>
              <a:gd name="T17" fmla="*/ 76 h 372"/>
              <a:gd name="T18" fmla="*/ 2004 w 2467"/>
              <a:gd name="T19" fmla="*/ 279 h 372"/>
              <a:gd name="T20" fmla="*/ 2021 w 2467"/>
              <a:gd name="T21" fmla="*/ 326 h 372"/>
              <a:gd name="T22" fmla="*/ 2049 w 2467"/>
              <a:gd name="T23" fmla="*/ 354 h 372"/>
              <a:gd name="T24" fmla="*/ 2096 w 2467"/>
              <a:gd name="T25" fmla="*/ 371 h 372"/>
              <a:gd name="T26" fmla="*/ 2404 w 2467"/>
              <a:gd name="T27" fmla="*/ 363 h 372"/>
              <a:gd name="T28" fmla="*/ 2433 w 2467"/>
              <a:gd name="T29" fmla="*/ 345 h 372"/>
              <a:gd name="T30" fmla="*/ 2462 w 2467"/>
              <a:gd name="T31" fmla="*/ 299 h 372"/>
              <a:gd name="T32" fmla="*/ 2383 w 2467"/>
              <a:gd name="T33" fmla="*/ 240 h 372"/>
              <a:gd name="T34" fmla="*/ 2374 w 2467"/>
              <a:gd name="T35" fmla="*/ 272 h 372"/>
              <a:gd name="T36" fmla="*/ 2354 w 2467"/>
              <a:gd name="T37" fmla="*/ 289 h 372"/>
              <a:gd name="T38" fmla="*/ 2130 w 2467"/>
              <a:gd name="T39" fmla="*/ 293 h 372"/>
              <a:gd name="T40" fmla="*/ 2099 w 2467"/>
              <a:gd name="T41" fmla="*/ 276 h 372"/>
              <a:gd name="T42" fmla="*/ 2089 w 2467"/>
              <a:gd name="T43" fmla="*/ 255 h 372"/>
              <a:gd name="T44" fmla="*/ 2090 w 2467"/>
              <a:gd name="T45" fmla="*/ 116 h 372"/>
              <a:gd name="T46" fmla="*/ 2111 w 2467"/>
              <a:gd name="T47" fmla="*/ 89 h 372"/>
              <a:gd name="T48" fmla="*/ 2135 w 2467"/>
              <a:gd name="T49" fmla="*/ 83 h 372"/>
              <a:gd name="T50" fmla="*/ 2362 w 2467"/>
              <a:gd name="T51" fmla="*/ 91 h 372"/>
              <a:gd name="T52" fmla="*/ 2379 w 2467"/>
              <a:gd name="T53" fmla="*/ 111 h 372"/>
              <a:gd name="T54" fmla="*/ 2467 w 2467"/>
              <a:gd name="T55" fmla="*/ 137 h 372"/>
              <a:gd name="T56" fmla="*/ 2455 w 2467"/>
              <a:gd name="T57" fmla="*/ 57 h 372"/>
              <a:gd name="T58" fmla="*/ 2437 w 2467"/>
              <a:gd name="T59" fmla="*/ 34 h 372"/>
              <a:gd name="T60" fmla="*/ 2385 w 2467"/>
              <a:gd name="T61" fmla="*/ 5 h 372"/>
              <a:gd name="T62" fmla="*/ 1080 w 2467"/>
              <a:gd name="T63" fmla="*/ 226 h 372"/>
              <a:gd name="T64" fmla="*/ 1080 w 2467"/>
              <a:gd name="T65" fmla="*/ 369 h 372"/>
              <a:gd name="T66" fmla="*/ 0 w 2467"/>
              <a:gd name="T67" fmla="*/ 2 h 372"/>
              <a:gd name="T68" fmla="*/ 326 w 2467"/>
              <a:gd name="T69" fmla="*/ 89 h 372"/>
              <a:gd name="T70" fmla="*/ 351 w 2467"/>
              <a:gd name="T71" fmla="*/ 109 h 372"/>
              <a:gd name="T72" fmla="*/ 360 w 2467"/>
              <a:gd name="T73" fmla="*/ 134 h 372"/>
              <a:gd name="T74" fmla="*/ 356 w 2467"/>
              <a:gd name="T75" fmla="*/ 177 h 372"/>
              <a:gd name="T76" fmla="*/ 336 w 2467"/>
              <a:gd name="T77" fmla="*/ 201 h 372"/>
              <a:gd name="T78" fmla="*/ 305 w 2467"/>
              <a:gd name="T79" fmla="*/ 211 h 372"/>
              <a:gd name="T80" fmla="*/ 359 w 2467"/>
              <a:gd name="T81" fmla="*/ 284 h 372"/>
              <a:gd name="T82" fmla="*/ 402 w 2467"/>
              <a:gd name="T83" fmla="*/ 264 h 372"/>
              <a:gd name="T84" fmla="*/ 428 w 2467"/>
              <a:gd name="T85" fmla="*/ 233 h 372"/>
              <a:gd name="T86" fmla="*/ 446 w 2467"/>
              <a:gd name="T87" fmla="*/ 175 h 372"/>
              <a:gd name="T88" fmla="*/ 437 w 2467"/>
              <a:gd name="T89" fmla="*/ 73 h 372"/>
              <a:gd name="T90" fmla="*/ 405 w 2467"/>
              <a:gd name="T91" fmla="*/ 29 h 372"/>
              <a:gd name="T92" fmla="*/ 360 w 2467"/>
              <a:gd name="T93" fmla="*/ 6 h 372"/>
              <a:gd name="T94" fmla="*/ 1652 w 2467"/>
              <a:gd name="T95" fmla="*/ 0 h 372"/>
              <a:gd name="T96" fmla="*/ 1448 w 2467"/>
              <a:gd name="T97" fmla="*/ 291 h 372"/>
              <a:gd name="T98" fmla="*/ 1454 w 2467"/>
              <a:gd name="T99" fmla="*/ 332 h 372"/>
              <a:gd name="T100" fmla="*/ 1484 w 2467"/>
              <a:gd name="T101" fmla="*/ 362 h 372"/>
              <a:gd name="T102" fmla="*/ 1660 w 2467"/>
              <a:gd name="T103" fmla="*/ 369 h 372"/>
              <a:gd name="T104" fmla="*/ 1571 w 2467"/>
              <a:gd name="T105" fmla="*/ 284 h 372"/>
              <a:gd name="T106" fmla="*/ 1564 w 2467"/>
              <a:gd name="T107" fmla="*/ 271 h 372"/>
              <a:gd name="T108" fmla="*/ 1696 w 2467"/>
              <a:gd name="T109" fmla="*/ 7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67" h="372">
                <a:moveTo>
                  <a:pt x="528" y="83"/>
                </a:moveTo>
                <a:lnTo>
                  <a:pt x="534" y="83"/>
                </a:lnTo>
                <a:lnTo>
                  <a:pt x="540" y="83"/>
                </a:lnTo>
                <a:lnTo>
                  <a:pt x="546" y="84"/>
                </a:lnTo>
                <a:lnTo>
                  <a:pt x="551" y="85"/>
                </a:lnTo>
                <a:lnTo>
                  <a:pt x="555" y="87"/>
                </a:lnTo>
                <a:lnTo>
                  <a:pt x="559" y="89"/>
                </a:lnTo>
                <a:lnTo>
                  <a:pt x="563" y="91"/>
                </a:lnTo>
                <a:lnTo>
                  <a:pt x="566" y="93"/>
                </a:lnTo>
                <a:lnTo>
                  <a:pt x="569" y="96"/>
                </a:lnTo>
                <a:lnTo>
                  <a:pt x="572" y="99"/>
                </a:lnTo>
                <a:lnTo>
                  <a:pt x="574" y="102"/>
                </a:lnTo>
                <a:lnTo>
                  <a:pt x="576" y="105"/>
                </a:lnTo>
                <a:lnTo>
                  <a:pt x="577" y="109"/>
                </a:lnTo>
                <a:lnTo>
                  <a:pt x="578" y="114"/>
                </a:lnTo>
                <a:lnTo>
                  <a:pt x="578" y="118"/>
                </a:lnTo>
                <a:lnTo>
                  <a:pt x="578" y="123"/>
                </a:lnTo>
                <a:lnTo>
                  <a:pt x="578" y="371"/>
                </a:lnTo>
                <a:lnTo>
                  <a:pt x="665" y="371"/>
                </a:lnTo>
                <a:lnTo>
                  <a:pt x="665" y="85"/>
                </a:lnTo>
                <a:lnTo>
                  <a:pt x="663" y="77"/>
                </a:lnTo>
                <a:lnTo>
                  <a:pt x="660" y="69"/>
                </a:lnTo>
                <a:lnTo>
                  <a:pt x="657" y="62"/>
                </a:lnTo>
                <a:lnTo>
                  <a:pt x="653" y="55"/>
                </a:lnTo>
                <a:lnTo>
                  <a:pt x="648" y="49"/>
                </a:lnTo>
                <a:lnTo>
                  <a:pt x="643" y="43"/>
                </a:lnTo>
                <a:lnTo>
                  <a:pt x="637" y="37"/>
                </a:lnTo>
                <a:lnTo>
                  <a:pt x="631" y="32"/>
                </a:lnTo>
                <a:lnTo>
                  <a:pt x="624" y="27"/>
                </a:lnTo>
                <a:lnTo>
                  <a:pt x="617" y="22"/>
                </a:lnTo>
                <a:lnTo>
                  <a:pt x="608" y="18"/>
                </a:lnTo>
                <a:lnTo>
                  <a:pt x="599" y="14"/>
                </a:lnTo>
                <a:lnTo>
                  <a:pt x="590" y="11"/>
                </a:lnTo>
                <a:lnTo>
                  <a:pt x="581" y="8"/>
                </a:lnTo>
                <a:lnTo>
                  <a:pt x="570" y="6"/>
                </a:lnTo>
                <a:lnTo>
                  <a:pt x="560" y="3"/>
                </a:lnTo>
                <a:lnTo>
                  <a:pt x="528" y="83"/>
                </a:lnTo>
                <a:close/>
                <a:moveTo>
                  <a:pt x="2106" y="3"/>
                </a:moveTo>
                <a:lnTo>
                  <a:pt x="2096" y="4"/>
                </a:lnTo>
                <a:lnTo>
                  <a:pt x="2086" y="5"/>
                </a:lnTo>
                <a:lnTo>
                  <a:pt x="2076" y="8"/>
                </a:lnTo>
                <a:lnTo>
                  <a:pt x="2066" y="12"/>
                </a:lnTo>
                <a:lnTo>
                  <a:pt x="2057" y="16"/>
                </a:lnTo>
                <a:lnTo>
                  <a:pt x="2053" y="18"/>
                </a:lnTo>
                <a:lnTo>
                  <a:pt x="2049" y="21"/>
                </a:lnTo>
                <a:lnTo>
                  <a:pt x="2045" y="24"/>
                </a:lnTo>
                <a:lnTo>
                  <a:pt x="2041" y="27"/>
                </a:lnTo>
                <a:lnTo>
                  <a:pt x="2037" y="30"/>
                </a:lnTo>
                <a:lnTo>
                  <a:pt x="2034" y="34"/>
                </a:lnTo>
                <a:lnTo>
                  <a:pt x="2027" y="41"/>
                </a:lnTo>
                <a:lnTo>
                  <a:pt x="2021" y="49"/>
                </a:lnTo>
                <a:lnTo>
                  <a:pt x="2016" y="57"/>
                </a:lnTo>
                <a:lnTo>
                  <a:pt x="2012" y="66"/>
                </a:lnTo>
                <a:lnTo>
                  <a:pt x="2008" y="76"/>
                </a:lnTo>
                <a:lnTo>
                  <a:pt x="2006" y="86"/>
                </a:lnTo>
                <a:lnTo>
                  <a:pt x="2005" y="91"/>
                </a:lnTo>
                <a:lnTo>
                  <a:pt x="2004" y="96"/>
                </a:lnTo>
                <a:lnTo>
                  <a:pt x="2003" y="106"/>
                </a:lnTo>
                <a:lnTo>
                  <a:pt x="2003" y="269"/>
                </a:lnTo>
                <a:lnTo>
                  <a:pt x="2004" y="279"/>
                </a:lnTo>
                <a:lnTo>
                  <a:pt x="2006" y="289"/>
                </a:lnTo>
                <a:lnTo>
                  <a:pt x="2008" y="299"/>
                </a:lnTo>
                <a:lnTo>
                  <a:pt x="2012" y="309"/>
                </a:lnTo>
                <a:lnTo>
                  <a:pt x="2016" y="318"/>
                </a:lnTo>
                <a:lnTo>
                  <a:pt x="2018" y="322"/>
                </a:lnTo>
                <a:lnTo>
                  <a:pt x="2021" y="326"/>
                </a:lnTo>
                <a:lnTo>
                  <a:pt x="2024" y="330"/>
                </a:lnTo>
                <a:lnTo>
                  <a:pt x="2027" y="334"/>
                </a:lnTo>
                <a:lnTo>
                  <a:pt x="2030" y="338"/>
                </a:lnTo>
                <a:lnTo>
                  <a:pt x="2034" y="341"/>
                </a:lnTo>
                <a:lnTo>
                  <a:pt x="2041" y="348"/>
                </a:lnTo>
                <a:lnTo>
                  <a:pt x="2049" y="354"/>
                </a:lnTo>
                <a:lnTo>
                  <a:pt x="2057" y="359"/>
                </a:lnTo>
                <a:lnTo>
                  <a:pt x="2066" y="363"/>
                </a:lnTo>
                <a:lnTo>
                  <a:pt x="2076" y="367"/>
                </a:lnTo>
                <a:lnTo>
                  <a:pt x="2086" y="369"/>
                </a:lnTo>
                <a:lnTo>
                  <a:pt x="2091" y="370"/>
                </a:lnTo>
                <a:lnTo>
                  <a:pt x="2096" y="371"/>
                </a:lnTo>
                <a:lnTo>
                  <a:pt x="2106" y="372"/>
                </a:lnTo>
                <a:lnTo>
                  <a:pt x="2364" y="372"/>
                </a:lnTo>
                <a:lnTo>
                  <a:pt x="2374" y="371"/>
                </a:lnTo>
                <a:lnTo>
                  <a:pt x="2385" y="369"/>
                </a:lnTo>
                <a:lnTo>
                  <a:pt x="2395" y="367"/>
                </a:lnTo>
                <a:lnTo>
                  <a:pt x="2404" y="363"/>
                </a:lnTo>
                <a:lnTo>
                  <a:pt x="2413" y="359"/>
                </a:lnTo>
                <a:lnTo>
                  <a:pt x="2417" y="357"/>
                </a:lnTo>
                <a:lnTo>
                  <a:pt x="2422" y="354"/>
                </a:lnTo>
                <a:lnTo>
                  <a:pt x="2426" y="351"/>
                </a:lnTo>
                <a:lnTo>
                  <a:pt x="2429" y="348"/>
                </a:lnTo>
                <a:lnTo>
                  <a:pt x="2433" y="345"/>
                </a:lnTo>
                <a:lnTo>
                  <a:pt x="2437" y="341"/>
                </a:lnTo>
                <a:lnTo>
                  <a:pt x="2443" y="334"/>
                </a:lnTo>
                <a:lnTo>
                  <a:pt x="2449" y="326"/>
                </a:lnTo>
                <a:lnTo>
                  <a:pt x="2455" y="318"/>
                </a:lnTo>
                <a:lnTo>
                  <a:pt x="2459" y="309"/>
                </a:lnTo>
                <a:lnTo>
                  <a:pt x="2462" y="299"/>
                </a:lnTo>
                <a:lnTo>
                  <a:pt x="2465" y="289"/>
                </a:lnTo>
                <a:lnTo>
                  <a:pt x="2466" y="284"/>
                </a:lnTo>
                <a:lnTo>
                  <a:pt x="2467" y="279"/>
                </a:lnTo>
                <a:lnTo>
                  <a:pt x="2467" y="269"/>
                </a:lnTo>
                <a:lnTo>
                  <a:pt x="2467" y="240"/>
                </a:lnTo>
                <a:lnTo>
                  <a:pt x="2383" y="240"/>
                </a:lnTo>
                <a:lnTo>
                  <a:pt x="2383" y="246"/>
                </a:lnTo>
                <a:lnTo>
                  <a:pt x="2382" y="251"/>
                </a:lnTo>
                <a:lnTo>
                  <a:pt x="2382" y="255"/>
                </a:lnTo>
                <a:lnTo>
                  <a:pt x="2380" y="260"/>
                </a:lnTo>
                <a:lnTo>
                  <a:pt x="2379" y="264"/>
                </a:lnTo>
                <a:lnTo>
                  <a:pt x="2374" y="272"/>
                </a:lnTo>
                <a:lnTo>
                  <a:pt x="2369" y="279"/>
                </a:lnTo>
                <a:lnTo>
                  <a:pt x="2365" y="282"/>
                </a:lnTo>
                <a:lnTo>
                  <a:pt x="2362" y="285"/>
                </a:lnTo>
                <a:lnTo>
                  <a:pt x="2360" y="286"/>
                </a:lnTo>
                <a:lnTo>
                  <a:pt x="2358" y="287"/>
                </a:lnTo>
                <a:lnTo>
                  <a:pt x="2354" y="289"/>
                </a:lnTo>
                <a:lnTo>
                  <a:pt x="2349" y="291"/>
                </a:lnTo>
                <a:lnTo>
                  <a:pt x="2345" y="292"/>
                </a:lnTo>
                <a:lnTo>
                  <a:pt x="2340" y="293"/>
                </a:lnTo>
                <a:lnTo>
                  <a:pt x="2335" y="293"/>
                </a:lnTo>
                <a:lnTo>
                  <a:pt x="2135" y="293"/>
                </a:lnTo>
                <a:lnTo>
                  <a:pt x="2130" y="293"/>
                </a:lnTo>
                <a:lnTo>
                  <a:pt x="2126" y="292"/>
                </a:lnTo>
                <a:lnTo>
                  <a:pt x="2121" y="291"/>
                </a:lnTo>
                <a:lnTo>
                  <a:pt x="2117" y="289"/>
                </a:lnTo>
                <a:lnTo>
                  <a:pt x="2109" y="285"/>
                </a:lnTo>
                <a:lnTo>
                  <a:pt x="2102" y="279"/>
                </a:lnTo>
                <a:lnTo>
                  <a:pt x="2099" y="276"/>
                </a:lnTo>
                <a:lnTo>
                  <a:pt x="2096" y="272"/>
                </a:lnTo>
                <a:lnTo>
                  <a:pt x="2095" y="270"/>
                </a:lnTo>
                <a:lnTo>
                  <a:pt x="2094" y="268"/>
                </a:lnTo>
                <a:lnTo>
                  <a:pt x="2092" y="264"/>
                </a:lnTo>
                <a:lnTo>
                  <a:pt x="2090" y="260"/>
                </a:lnTo>
                <a:lnTo>
                  <a:pt x="2089" y="255"/>
                </a:lnTo>
                <a:lnTo>
                  <a:pt x="2088" y="251"/>
                </a:lnTo>
                <a:lnTo>
                  <a:pt x="2088" y="246"/>
                </a:lnTo>
                <a:lnTo>
                  <a:pt x="2088" y="130"/>
                </a:lnTo>
                <a:lnTo>
                  <a:pt x="2088" y="125"/>
                </a:lnTo>
                <a:lnTo>
                  <a:pt x="2089" y="120"/>
                </a:lnTo>
                <a:lnTo>
                  <a:pt x="2090" y="116"/>
                </a:lnTo>
                <a:lnTo>
                  <a:pt x="2092" y="111"/>
                </a:lnTo>
                <a:lnTo>
                  <a:pt x="2096" y="103"/>
                </a:lnTo>
                <a:lnTo>
                  <a:pt x="2102" y="96"/>
                </a:lnTo>
                <a:lnTo>
                  <a:pt x="2105" y="93"/>
                </a:lnTo>
                <a:lnTo>
                  <a:pt x="2109" y="91"/>
                </a:lnTo>
                <a:lnTo>
                  <a:pt x="2111" y="89"/>
                </a:lnTo>
                <a:lnTo>
                  <a:pt x="2113" y="88"/>
                </a:lnTo>
                <a:lnTo>
                  <a:pt x="2117" y="86"/>
                </a:lnTo>
                <a:lnTo>
                  <a:pt x="2121" y="85"/>
                </a:lnTo>
                <a:lnTo>
                  <a:pt x="2126" y="84"/>
                </a:lnTo>
                <a:lnTo>
                  <a:pt x="2130" y="83"/>
                </a:lnTo>
                <a:lnTo>
                  <a:pt x="2135" y="83"/>
                </a:lnTo>
                <a:lnTo>
                  <a:pt x="2335" y="83"/>
                </a:lnTo>
                <a:lnTo>
                  <a:pt x="2340" y="83"/>
                </a:lnTo>
                <a:lnTo>
                  <a:pt x="2345" y="84"/>
                </a:lnTo>
                <a:lnTo>
                  <a:pt x="2349" y="85"/>
                </a:lnTo>
                <a:lnTo>
                  <a:pt x="2354" y="86"/>
                </a:lnTo>
                <a:lnTo>
                  <a:pt x="2362" y="91"/>
                </a:lnTo>
                <a:lnTo>
                  <a:pt x="2369" y="96"/>
                </a:lnTo>
                <a:lnTo>
                  <a:pt x="2372" y="100"/>
                </a:lnTo>
                <a:lnTo>
                  <a:pt x="2374" y="103"/>
                </a:lnTo>
                <a:lnTo>
                  <a:pt x="2376" y="105"/>
                </a:lnTo>
                <a:lnTo>
                  <a:pt x="2377" y="107"/>
                </a:lnTo>
                <a:lnTo>
                  <a:pt x="2379" y="111"/>
                </a:lnTo>
                <a:lnTo>
                  <a:pt x="2380" y="116"/>
                </a:lnTo>
                <a:lnTo>
                  <a:pt x="2382" y="120"/>
                </a:lnTo>
                <a:lnTo>
                  <a:pt x="2382" y="125"/>
                </a:lnTo>
                <a:lnTo>
                  <a:pt x="2383" y="130"/>
                </a:lnTo>
                <a:lnTo>
                  <a:pt x="2383" y="137"/>
                </a:lnTo>
                <a:lnTo>
                  <a:pt x="2467" y="137"/>
                </a:lnTo>
                <a:lnTo>
                  <a:pt x="2467" y="106"/>
                </a:lnTo>
                <a:lnTo>
                  <a:pt x="2467" y="96"/>
                </a:lnTo>
                <a:lnTo>
                  <a:pt x="2465" y="86"/>
                </a:lnTo>
                <a:lnTo>
                  <a:pt x="2462" y="76"/>
                </a:lnTo>
                <a:lnTo>
                  <a:pt x="2459" y="66"/>
                </a:lnTo>
                <a:lnTo>
                  <a:pt x="2455" y="57"/>
                </a:lnTo>
                <a:lnTo>
                  <a:pt x="2452" y="53"/>
                </a:lnTo>
                <a:lnTo>
                  <a:pt x="2449" y="49"/>
                </a:lnTo>
                <a:lnTo>
                  <a:pt x="2447" y="45"/>
                </a:lnTo>
                <a:lnTo>
                  <a:pt x="2443" y="41"/>
                </a:lnTo>
                <a:lnTo>
                  <a:pt x="2440" y="37"/>
                </a:lnTo>
                <a:lnTo>
                  <a:pt x="2437" y="34"/>
                </a:lnTo>
                <a:lnTo>
                  <a:pt x="2429" y="27"/>
                </a:lnTo>
                <a:lnTo>
                  <a:pt x="2422" y="21"/>
                </a:lnTo>
                <a:lnTo>
                  <a:pt x="2413" y="16"/>
                </a:lnTo>
                <a:lnTo>
                  <a:pt x="2404" y="12"/>
                </a:lnTo>
                <a:lnTo>
                  <a:pt x="2395" y="8"/>
                </a:lnTo>
                <a:lnTo>
                  <a:pt x="2385" y="5"/>
                </a:lnTo>
                <a:lnTo>
                  <a:pt x="2380" y="5"/>
                </a:lnTo>
                <a:lnTo>
                  <a:pt x="2374" y="4"/>
                </a:lnTo>
                <a:lnTo>
                  <a:pt x="2364" y="3"/>
                </a:lnTo>
                <a:lnTo>
                  <a:pt x="2106" y="3"/>
                </a:lnTo>
                <a:close/>
                <a:moveTo>
                  <a:pt x="1251" y="3"/>
                </a:moveTo>
                <a:lnTo>
                  <a:pt x="1080" y="226"/>
                </a:lnTo>
                <a:lnTo>
                  <a:pt x="909" y="3"/>
                </a:lnTo>
                <a:lnTo>
                  <a:pt x="777" y="3"/>
                </a:lnTo>
                <a:lnTo>
                  <a:pt x="777" y="371"/>
                </a:lnTo>
                <a:lnTo>
                  <a:pt x="860" y="371"/>
                </a:lnTo>
                <a:lnTo>
                  <a:pt x="860" y="82"/>
                </a:lnTo>
                <a:lnTo>
                  <a:pt x="1080" y="369"/>
                </a:lnTo>
                <a:lnTo>
                  <a:pt x="1300" y="82"/>
                </a:lnTo>
                <a:lnTo>
                  <a:pt x="1300" y="371"/>
                </a:lnTo>
                <a:lnTo>
                  <a:pt x="1383" y="371"/>
                </a:lnTo>
                <a:lnTo>
                  <a:pt x="1383" y="3"/>
                </a:lnTo>
                <a:lnTo>
                  <a:pt x="1251" y="3"/>
                </a:lnTo>
                <a:close/>
                <a:moveTo>
                  <a:pt x="0" y="2"/>
                </a:moveTo>
                <a:lnTo>
                  <a:pt x="102" y="85"/>
                </a:lnTo>
                <a:lnTo>
                  <a:pt x="305" y="85"/>
                </a:lnTo>
                <a:lnTo>
                  <a:pt x="311" y="85"/>
                </a:lnTo>
                <a:lnTo>
                  <a:pt x="316" y="86"/>
                </a:lnTo>
                <a:lnTo>
                  <a:pt x="321" y="87"/>
                </a:lnTo>
                <a:lnTo>
                  <a:pt x="326" y="89"/>
                </a:lnTo>
                <a:lnTo>
                  <a:pt x="331" y="91"/>
                </a:lnTo>
                <a:lnTo>
                  <a:pt x="336" y="94"/>
                </a:lnTo>
                <a:lnTo>
                  <a:pt x="340" y="97"/>
                </a:lnTo>
                <a:lnTo>
                  <a:pt x="344" y="101"/>
                </a:lnTo>
                <a:lnTo>
                  <a:pt x="347" y="105"/>
                </a:lnTo>
                <a:lnTo>
                  <a:pt x="351" y="109"/>
                </a:lnTo>
                <a:lnTo>
                  <a:pt x="353" y="114"/>
                </a:lnTo>
                <a:lnTo>
                  <a:pt x="356" y="118"/>
                </a:lnTo>
                <a:lnTo>
                  <a:pt x="358" y="123"/>
                </a:lnTo>
                <a:lnTo>
                  <a:pt x="359" y="129"/>
                </a:lnTo>
                <a:lnTo>
                  <a:pt x="359" y="131"/>
                </a:lnTo>
                <a:lnTo>
                  <a:pt x="360" y="134"/>
                </a:lnTo>
                <a:lnTo>
                  <a:pt x="360" y="140"/>
                </a:lnTo>
                <a:lnTo>
                  <a:pt x="360" y="156"/>
                </a:lnTo>
                <a:lnTo>
                  <a:pt x="360" y="161"/>
                </a:lnTo>
                <a:lnTo>
                  <a:pt x="359" y="167"/>
                </a:lnTo>
                <a:lnTo>
                  <a:pt x="358" y="172"/>
                </a:lnTo>
                <a:lnTo>
                  <a:pt x="356" y="177"/>
                </a:lnTo>
                <a:lnTo>
                  <a:pt x="353" y="182"/>
                </a:lnTo>
                <a:lnTo>
                  <a:pt x="351" y="186"/>
                </a:lnTo>
                <a:lnTo>
                  <a:pt x="347" y="191"/>
                </a:lnTo>
                <a:lnTo>
                  <a:pt x="344" y="194"/>
                </a:lnTo>
                <a:lnTo>
                  <a:pt x="340" y="198"/>
                </a:lnTo>
                <a:lnTo>
                  <a:pt x="336" y="201"/>
                </a:lnTo>
                <a:lnTo>
                  <a:pt x="331" y="204"/>
                </a:lnTo>
                <a:lnTo>
                  <a:pt x="326" y="206"/>
                </a:lnTo>
                <a:lnTo>
                  <a:pt x="321" y="208"/>
                </a:lnTo>
                <a:lnTo>
                  <a:pt x="316" y="209"/>
                </a:lnTo>
                <a:lnTo>
                  <a:pt x="311" y="210"/>
                </a:lnTo>
                <a:lnTo>
                  <a:pt x="305" y="211"/>
                </a:lnTo>
                <a:lnTo>
                  <a:pt x="247" y="211"/>
                </a:lnTo>
                <a:lnTo>
                  <a:pt x="247" y="284"/>
                </a:lnTo>
                <a:lnTo>
                  <a:pt x="248" y="284"/>
                </a:lnTo>
                <a:lnTo>
                  <a:pt x="353" y="371"/>
                </a:lnTo>
                <a:lnTo>
                  <a:pt x="468" y="371"/>
                </a:lnTo>
                <a:lnTo>
                  <a:pt x="359" y="284"/>
                </a:lnTo>
                <a:lnTo>
                  <a:pt x="366" y="283"/>
                </a:lnTo>
                <a:lnTo>
                  <a:pt x="373" y="281"/>
                </a:lnTo>
                <a:lnTo>
                  <a:pt x="380" y="278"/>
                </a:lnTo>
                <a:lnTo>
                  <a:pt x="387" y="274"/>
                </a:lnTo>
                <a:lnTo>
                  <a:pt x="395" y="270"/>
                </a:lnTo>
                <a:lnTo>
                  <a:pt x="402" y="264"/>
                </a:lnTo>
                <a:lnTo>
                  <a:pt x="406" y="261"/>
                </a:lnTo>
                <a:lnTo>
                  <a:pt x="409" y="257"/>
                </a:lnTo>
                <a:lnTo>
                  <a:pt x="416" y="250"/>
                </a:lnTo>
                <a:lnTo>
                  <a:pt x="419" y="246"/>
                </a:lnTo>
                <a:lnTo>
                  <a:pt x="422" y="242"/>
                </a:lnTo>
                <a:lnTo>
                  <a:pt x="428" y="233"/>
                </a:lnTo>
                <a:lnTo>
                  <a:pt x="433" y="223"/>
                </a:lnTo>
                <a:lnTo>
                  <a:pt x="438" y="213"/>
                </a:lnTo>
                <a:lnTo>
                  <a:pt x="441" y="203"/>
                </a:lnTo>
                <a:lnTo>
                  <a:pt x="444" y="192"/>
                </a:lnTo>
                <a:lnTo>
                  <a:pt x="446" y="180"/>
                </a:lnTo>
                <a:lnTo>
                  <a:pt x="446" y="175"/>
                </a:lnTo>
                <a:lnTo>
                  <a:pt x="447" y="169"/>
                </a:lnTo>
                <a:lnTo>
                  <a:pt x="447" y="117"/>
                </a:lnTo>
                <a:lnTo>
                  <a:pt x="446" y="106"/>
                </a:lnTo>
                <a:lnTo>
                  <a:pt x="444" y="94"/>
                </a:lnTo>
                <a:lnTo>
                  <a:pt x="441" y="83"/>
                </a:lnTo>
                <a:lnTo>
                  <a:pt x="437" y="73"/>
                </a:lnTo>
                <a:lnTo>
                  <a:pt x="433" y="63"/>
                </a:lnTo>
                <a:lnTo>
                  <a:pt x="427" y="53"/>
                </a:lnTo>
                <a:lnTo>
                  <a:pt x="424" y="49"/>
                </a:lnTo>
                <a:lnTo>
                  <a:pt x="420" y="44"/>
                </a:lnTo>
                <a:lnTo>
                  <a:pt x="413" y="36"/>
                </a:lnTo>
                <a:lnTo>
                  <a:pt x="405" y="29"/>
                </a:lnTo>
                <a:lnTo>
                  <a:pt x="396" y="22"/>
                </a:lnTo>
                <a:lnTo>
                  <a:pt x="386" y="16"/>
                </a:lnTo>
                <a:lnTo>
                  <a:pt x="381" y="14"/>
                </a:lnTo>
                <a:lnTo>
                  <a:pt x="376" y="11"/>
                </a:lnTo>
                <a:lnTo>
                  <a:pt x="366" y="7"/>
                </a:lnTo>
                <a:lnTo>
                  <a:pt x="360" y="6"/>
                </a:lnTo>
                <a:lnTo>
                  <a:pt x="355" y="5"/>
                </a:lnTo>
                <a:lnTo>
                  <a:pt x="343" y="3"/>
                </a:lnTo>
                <a:lnTo>
                  <a:pt x="337" y="2"/>
                </a:lnTo>
                <a:lnTo>
                  <a:pt x="331" y="2"/>
                </a:lnTo>
                <a:lnTo>
                  <a:pt x="0" y="2"/>
                </a:lnTo>
                <a:close/>
                <a:moveTo>
                  <a:pt x="1652" y="0"/>
                </a:moveTo>
                <a:lnTo>
                  <a:pt x="1460" y="263"/>
                </a:lnTo>
                <a:lnTo>
                  <a:pt x="1457" y="267"/>
                </a:lnTo>
                <a:lnTo>
                  <a:pt x="1454" y="272"/>
                </a:lnTo>
                <a:lnTo>
                  <a:pt x="1452" y="277"/>
                </a:lnTo>
                <a:lnTo>
                  <a:pt x="1450" y="281"/>
                </a:lnTo>
                <a:lnTo>
                  <a:pt x="1448" y="291"/>
                </a:lnTo>
                <a:lnTo>
                  <a:pt x="1447" y="300"/>
                </a:lnTo>
                <a:lnTo>
                  <a:pt x="1447" y="309"/>
                </a:lnTo>
                <a:lnTo>
                  <a:pt x="1448" y="313"/>
                </a:lnTo>
                <a:lnTo>
                  <a:pt x="1448" y="317"/>
                </a:lnTo>
                <a:lnTo>
                  <a:pt x="1451" y="325"/>
                </a:lnTo>
                <a:lnTo>
                  <a:pt x="1454" y="332"/>
                </a:lnTo>
                <a:lnTo>
                  <a:pt x="1458" y="339"/>
                </a:lnTo>
                <a:lnTo>
                  <a:pt x="1463" y="346"/>
                </a:lnTo>
                <a:lnTo>
                  <a:pt x="1466" y="349"/>
                </a:lnTo>
                <a:lnTo>
                  <a:pt x="1469" y="352"/>
                </a:lnTo>
                <a:lnTo>
                  <a:pt x="1476" y="358"/>
                </a:lnTo>
                <a:lnTo>
                  <a:pt x="1484" y="362"/>
                </a:lnTo>
                <a:lnTo>
                  <a:pt x="1488" y="364"/>
                </a:lnTo>
                <a:lnTo>
                  <a:pt x="1493" y="366"/>
                </a:lnTo>
                <a:lnTo>
                  <a:pt x="1498" y="367"/>
                </a:lnTo>
                <a:lnTo>
                  <a:pt x="1503" y="368"/>
                </a:lnTo>
                <a:lnTo>
                  <a:pt x="1514" y="369"/>
                </a:lnTo>
                <a:lnTo>
                  <a:pt x="1660" y="369"/>
                </a:lnTo>
                <a:lnTo>
                  <a:pt x="1660" y="288"/>
                </a:lnTo>
                <a:lnTo>
                  <a:pt x="1583" y="288"/>
                </a:lnTo>
                <a:lnTo>
                  <a:pt x="1580" y="288"/>
                </a:lnTo>
                <a:lnTo>
                  <a:pt x="1578" y="287"/>
                </a:lnTo>
                <a:lnTo>
                  <a:pt x="1573" y="285"/>
                </a:lnTo>
                <a:lnTo>
                  <a:pt x="1571" y="284"/>
                </a:lnTo>
                <a:lnTo>
                  <a:pt x="1569" y="282"/>
                </a:lnTo>
                <a:lnTo>
                  <a:pt x="1567" y="280"/>
                </a:lnTo>
                <a:lnTo>
                  <a:pt x="1566" y="278"/>
                </a:lnTo>
                <a:lnTo>
                  <a:pt x="1565" y="276"/>
                </a:lnTo>
                <a:lnTo>
                  <a:pt x="1564" y="273"/>
                </a:lnTo>
                <a:lnTo>
                  <a:pt x="1564" y="271"/>
                </a:lnTo>
                <a:lnTo>
                  <a:pt x="1564" y="268"/>
                </a:lnTo>
                <a:lnTo>
                  <a:pt x="1564" y="265"/>
                </a:lnTo>
                <a:lnTo>
                  <a:pt x="1565" y="262"/>
                </a:lnTo>
                <a:lnTo>
                  <a:pt x="1566" y="259"/>
                </a:lnTo>
                <a:lnTo>
                  <a:pt x="1568" y="256"/>
                </a:lnTo>
                <a:lnTo>
                  <a:pt x="1696" y="79"/>
                </a:lnTo>
                <a:lnTo>
                  <a:pt x="1860" y="369"/>
                </a:lnTo>
                <a:lnTo>
                  <a:pt x="1964" y="369"/>
                </a:lnTo>
                <a:lnTo>
                  <a:pt x="1754" y="0"/>
                </a:lnTo>
                <a:lnTo>
                  <a:pt x="1652" y="0"/>
                </a:lnTo>
                <a:close/>
              </a:path>
            </a:pathLst>
          </a:custGeom>
          <a:solidFill>
            <a:srgbClr val="181818"/>
          </a:solidFill>
          <a:ln>
            <a:noFill/>
          </a:ln>
          <a:effectLst/>
        </p:spPr>
        <p:txBody>
          <a:bodyPr vert="horz" wrap="square" lIns="91440" tIns="45720" rIns="91440" bIns="45720" numCol="1" anchor="t" anchorCtr="0" compatLnSpc="1">
            <a:prstTxWarp prst="textNoShape">
              <a:avLst/>
            </a:prstTxWarp>
          </a:bodyPr>
          <a:lstStyle/>
          <a:p>
            <a:endParaRPr lang="fi-FI"/>
          </a:p>
        </p:txBody>
      </p:sp>
      <p:pic>
        <p:nvPicPr>
          <p:cNvPr id="48" name="Picture 2" descr="Kuvahaun tulos haulle jaguar logo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67024" y="5156712"/>
            <a:ext cx="628576" cy="3356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Kuvahaun tulos haulle ford logo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1384" y="5661610"/>
            <a:ext cx="738450" cy="27692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Kuvahaun tulos haulle bmw logo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44736" y="5598675"/>
            <a:ext cx="402792" cy="40279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Kuvahaun tulos haulle landrover logo 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01466" y="5640896"/>
            <a:ext cx="674154" cy="31835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43982" y="5135723"/>
            <a:ext cx="931738" cy="356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Snip Diagonal Corner Rectangle 21"/>
          <p:cNvSpPr/>
          <p:nvPr/>
        </p:nvSpPr>
        <p:spPr>
          <a:xfrm>
            <a:off x="550863" y="1844825"/>
            <a:ext cx="3168873" cy="2952335"/>
          </a:xfrm>
          <a:prstGeom prst="snip2DiagRect">
            <a:avLst>
              <a:gd name="adj1" fmla="val 13673"/>
              <a:gd name="adj2" fmla="val 0"/>
            </a:avLst>
          </a:prstGeom>
          <a:blipFill>
            <a:blip r:embed="rId1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b" anchorCtr="0"/>
          <a:lstStyle/>
          <a:p>
            <a:pPr>
              <a:lnSpc>
                <a:spcPct val="110000"/>
              </a:lnSpc>
              <a:spcBef>
                <a:spcPts val="600"/>
              </a:spcBef>
            </a:pPr>
            <a:r>
              <a:rPr lang="en-US" sz="2000">
                <a:solidFill>
                  <a:schemeClr val="bg1"/>
                </a:solidFill>
                <a:effectLst>
                  <a:outerShdw blurRad="254000" algn="ctr" rotWithShape="0">
                    <a:prstClr val="black">
                      <a:alpha val="35000"/>
                    </a:prstClr>
                  </a:outerShdw>
                </a:effectLst>
              </a:rPr>
              <a:t>Most of the Top 10 Automotive brands use </a:t>
            </a:r>
            <a:r>
              <a:rPr lang="en-US" sz="2000" err="1">
                <a:solidFill>
                  <a:schemeClr val="bg1"/>
                </a:solidFill>
                <a:effectLst>
                  <a:outerShdw blurRad="254000" algn="ctr" rotWithShape="0">
                    <a:prstClr val="black">
                      <a:alpha val="35000"/>
                    </a:prstClr>
                  </a:outerShdw>
                </a:effectLst>
              </a:rPr>
              <a:t>Qt</a:t>
            </a:r>
            <a:r>
              <a:rPr lang="en-US" sz="2000">
                <a:solidFill>
                  <a:schemeClr val="bg1"/>
                </a:solidFill>
                <a:effectLst>
                  <a:outerShdw blurRad="254000" algn="ctr" rotWithShape="0">
                    <a:prstClr val="black">
                      <a:alpha val="35000"/>
                    </a:prstClr>
                  </a:outerShdw>
                </a:effectLst>
              </a:rPr>
              <a:t> today.</a:t>
            </a:r>
          </a:p>
        </p:txBody>
      </p:sp>
      <p:pic>
        <p:nvPicPr>
          <p:cNvPr id="23"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80778" y="5517232"/>
            <a:ext cx="966950" cy="54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descr="Built_with_Qt_RGB_logo.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6119" y="692620"/>
            <a:ext cx="1507257" cy="360000"/>
          </a:xfrm>
          <a:prstGeom prst="rect">
            <a:avLst/>
          </a:prstGeom>
        </p:spPr>
      </p:pic>
    </p:spTree>
    <p:extLst>
      <p:ext uri="{BB962C8B-B14F-4D97-AF65-F5344CB8AC3E}">
        <p14:creationId xmlns:p14="http://schemas.microsoft.com/office/powerpoint/2010/main" val="2413929317"/>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Each virtual handler function can either</a:t>
            </a:r>
          </a:p>
          <a:p>
            <a:pPr lvl="1"/>
            <a:r>
              <a:rPr lang="en-US" dirty="0"/>
              <a:t>Replace the base class implementation completely, or</a:t>
            </a:r>
          </a:p>
          <a:p>
            <a:pPr lvl="1"/>
            <a:r>
              <a:rPr lang="en-US" dirty="0"/>
              <a:t>Extend the base class functionality by only replacing a part of the functionality</a:t>
            </a:r>
          </a:p>
          <a:p>
            <a:pPr>
              <a:lnSpc>
                <a:spcPct val="90000"/>
              </a:lnSpc>
            </a:pPr>
            <a:r>
              <a:rPr lang="en-US" dirty="0"/>
              <a:t>You must call the base class implementation for cases not handled by the subclass to obtain the default behavior of the function</a:t>
            </a:r>
          </a:p>
          <a:p>
            <a:pPr lvl="1"/>
            <a:r>
              <a:rPr lang="en-US" dirty="0"/>
              <a:t>Remember also to call </a:t>
            </a:r>
            <a:r>
              <a:rPr lang="en-US" dirty="0">
                <a:latin typeface="Courier New" pitchFamily="49" charset="0"/>
                <a:cs typeface="Courier New" pitchFamily="49" charset="0"/>
              </a:rPr>
              <a:t>accept() </a:t>
            </a:r>
            <a:r>
              <a:rPr lang="en-US" dirty="0"/>
              <a:t>or </a:t>
            </a:r>
            <a:r>
              <a:rPr lang="en-US" dirty="0">
                <a:latin typeface="Courier New" pitchFamily="49" charset="0"/>
                <a:cs typeface="Courier New" pitchFamily="49" charset="0"/>
              </a:rPr>
              <a:t>ignore() </a:t>
            </a:r>
            <a:r>
              <a:rPr lang="en-US" dirty="0"/>
              <a:t>on the event if needed!</a:t>
            </a:r>
          </a:p>
          <a:p>
            <a:endParaRPr lang="en-US" dirty="0"/>
          </a:p>
        </p:txBody>
      </p:sp>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80</a:t>
            </a:fld>
            <a:endParaRPr lang="en-US" dirty="0"/>
          </a:p>
        </p:txBody>
      </p:sp>
      <p:sp>
        <p:nvSpPr>
          <p:cNvPr id="3" name="Title 2"/>
          <p:cNvSpPr>
            <a:spLocks noGrp="1"/>
          </p:cNvSpPr>
          <p:nvPr>
            <p:ph type="title"/>
          </p:nvPr>
        </p:nvSpPr>
        <p:spPr/>
        <p:txBody>
          <a:bodyPr/>
          <a:lstStyle/>
          <a:p>
            <a:r>
              <a:rPr lang="en-US" dirty="0"/>
              <a:t>Handling Events – the Easy Way – 2(2)</a:t>
            </a:r>
          </a:p>
        </p:txBody>
      </p:sp>
      <p:sp>
        <p:nvSpPr>
          <p:cNvPr id="5" name="Content Placeholder 2"/>
          <p:cNvSpPr txBox="1">
            <a:spLocks/>
          </p:cNvSpPr>
          <p:nvPr/>
        </p:nvSpPr>
        <p:spPr>
          <a:xfrm>
            <a:off x="1376370" y="3789040"/>
            <a:ext cx="9454588" cy="2230580"/>
          </a:xfrm>
          <a:prstGeom prst="rect">
            <a:avLst/>
          </a:prstGeom>
          <a:solidFill>
            <a:schemeClr val="bg1">
              <a:lumMod val="95000"/>
            </a:schemeClr>
          </a:solidFill>
          <a:ln>
            <a:solidFill>
              <a:schemeClr val="accent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00008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r>
              <a:rPr lang="en-US" sz="1500" dirty="0">
                <a:solidFill>
                  <a:srgbClr val="808000"/>
                </a:solidFill>
              </a:rPr>
              <a:t>void</a:t>
            </a:r>
            <a:r>
              <a:rPr lang="en-US" sz="1500" dirty="0">
                <a:solidFill>
                  <a:srgbClr val="C0C0C0"/>
                </a:solidFill>
              </a:rPr>
              <a:t> </a:t>
            </a:r>
            <a:r>
              <a:rPr lang="en-US" sz="1500" dirty="0" err="1"/>
              <a:t>MyCheckBox</a:t>
            </a:r>
            <a:r>
              <a:rPr lang="en-US" sz="1500" dirty="0">
                <a:solidFill>
                  <a:srgbClr val="000000"/>
                </a:solidFill>
              </a:rPr>
              <a:t>::</a:t>
            </a:r>
            <a:r>
              <a:rPr lang="en-US" sz="1500" dirty="0" err="1"/>
              <a:t>mousePressEvent</a:t>
            </a:r>
            <a:r>
              <a:rPr lang="en-US" sz="1500" dirty="0">
                <a:solidFill>
                  <a:srgbClr val="000000"/>
                </a:solidFill>
              </a:rPr>
              <a:t>(</a:t>
            </a:r>
            <a:r>
              <a:rPr lang="en-US" sz="1500" dirty="0" err="1">
                <a:solidFill>
                  <a:srgbClr val="800080"/>
                </a:solidFill>
              </a:rPr>
              <a:t>QMouseEvent</a:t>
            </a:r>
            <a:r>
              <a:rPr lang="en-US" sz="1500" dirty="0">
                <a:solidFill>
                  <a:srgbClr val="C0C0C0"/>
                </a:solidFill>
              </a:rPr>
              <a:t> </a:t>
            </a:r>
            <a:r>
              <a:rPr lang="en-US" sz="1500" dirty="0">
                <a:solidFill>
                  <a:srgbClr val="000000"/>
                </a:solidFill>
              </a:rPr>
              <a:t>*event)</a:t>
            </a:r>
            <a:r>
              <a:rPr lang="en-US" sz="1500" dirty="0">
                <a:solidFill>
                  <a:srgbClr val="C0C0C0"/>
                </a:solidFill>
              </a:rPr>
              <a:t> </a:t>
            </a:r>
            <a:r>
              <a:rPr lang="en-US" sz="1500" dirty="0">
                <a:solidFill>
                  <a:srgbClr val="000000"/>
                </a:solidFill>
              </a:rPr>
              <a:t>{</a:t>
            </a:r>
            <a:r>
              <a:rPr lang="en-US" sz="1500" dirty="0">
                <a:solidFill>
                  <a:srgbClr val="C0C0C0"/>
                </a:solidFill>
              </a:rPr>
              <a:t> </a:t>
            </a:r>
          </a:p>
          <a:p>
            <a:r>
              <a:rPr lang="en-US" sz="1500" dirty="0">
                <a:solidFill>
                  <a:srgbClr val="C0C0C0"/>
                </a:solidFill>
              </a:rPr>
              <a:t>    </a:t>
            </a:r>
            <a:r>
              <a:rPr lang="en-US" sz="1500" dirty="0">
                <a:solidFill>
                  <a:srgbClr val="808000"/>
                </a:solidFill>
              </a:rPr>
              <a:t>if</a:t>
            </a:r>
            <a:r>
              <a:rPr lang="en-US" sz="1500" dirty="0">
                <a:solidFill>
                  <a:srgbClr val="C0C0C0"/>
                </a:solidFill>
              </a:rPr>
              <a:t> </a:t>
            </a:r>
            <a:r>
              <a:rPr lang="en-US" sz="1500" dirty="0">
                <a:solidFill>
                  <a:srgbClr val="000000"/>
                </a:solidFill>
              </a:rPr>
              <a:t>(event-&gt;</a:t>
            </a:r>
            <a:r>
              <a:rPr lang="en-US" sz="1500" dirty="0"/>
              <a:t>button</a:t>
            </a:r>
            <a:r>
              <a:rPr lang="en-US" sz="1500" dirty="0">
                <a:solidFill>
                  <a:srgbClr val="000000"/>
                </a:solidFill>
              </a:rPr>
              <a:t>()</a:t>
            </a:r>
            <a:r>
              <a:rPr lang="en-US" sz="1500" dirty="0">
                <a:solidFill>
                  <a:srgbClr val="C0C0C0"/>
                </a:solidFill>
              </a:rPr>
              <a:t> </a:t>
            </a:r>
            <a:r>
              <a:rPr lang="en-US" sz="1500" dirty="0">
                <a:solidFill>
                  <a:srgbClr val="000000"/>
                </a:solidFill>
              </a:rPr>
              <a:t>==</a:t>
            </a:r>
            <a:r>
              <a:rPr lang="en-US" sz="1500" dirty="0">
                <a:solidFill>
                  <a:srgbClr val="C0C0C0"/>
                </a:solidFill>
              </a:rPr>
              <a:t> </a:t>
            </a:r>
            <a:r>
              <a:rPr lang="en-US" sz="1500" dirty="0"/>
              <a:t>Qt</a:t>
            </a:r>
            <a:r>
              <a:rPr lang="en-US" sz="1500" dirty="0">
                <a:solidFill>
                  <a:srgbClr val="000000"/>
                </a:solidFill>
              </a:rPr>
              <a:t>::</a:t>
            </a:r>
            <a:r>
              <a:rPr lang="en-US" sz="1500" dirty="0" err="1"/>
              <a:t>LeftButton</a:t>
            </a:r>
            <a:r>
              <a:rPr lang="en-US" sz="1500" dirty="0">
                <a:solidFill>
                  <a:srgbClr val="000000"/>
                </a:solidFill>
              </a:rPr>
              <a:t>)</a:t>
            </a:r>
            <a:r>
              <a:rPr lang="en-US" sz="1500" dirty="0">
                <a:solidFill>
                  <a:srgbClr val="C0C0C0"/>
                </a:solidFill>
              </a:rPr>
              <a:t> </a:t>
            </a:r>
            <a:r>
              <a:rPr lang="en-US" sz="1500" dirty="0">
                <a:solidFill>
                  <a:srgbClr val="000000"/>
                </a:solidFill>
              </a:rPr>
              <a:t>{</a:t>
            </a:r>
            <a:r>
              <a:rPr lang="en-US" sz="1500" dirty="0">
                <a:solidFill>
                  <a:srgbClr val="C0C0C0"/>
                </a:solidFill>
              </a:rPr>
              <a:t> </a:t>
            </a:r>
          </a:p>
          <a:p>
            <a:r>
              <a:rPr lang="en-US" sz="1500" dirty="0">
                <a:solidFill>
                  <a:srgbClr val="C0C0C0"/>
                </a:solidFill>
              </a:rPr>
              <a:t>        </a:t>
            </a:r>
            <a:r>
              <a:rPr lang="en-US" sz="1500" dirty="0">
                <a:solidFill>
                  <a:srgbClr val="008000"/>
                </a:solidFill>
              </a:rPr>
              <a:t>//</a:t>
            </a:r>
            <a:r>
              <a:rPr lang="en-US" sz="1500" dirty="0">
                <a:solidFill>
                  <a:srgbClr val="C0C0C0"/>
                </a:solidFill>
              </a:rPr>
              <a:t> </a:t>
            </a:r>
            <a:r>
              <a:rPr lang="en-US" sz="1500" dirty="0">
                <a:solidFill>
                  <a:srgbClr val="008000"/>
                </a:solidFill>
              </a:rPr>
              <a:t>Handle</a:t>
            </a:r>
            <a:r>
              <a:rPr lang="en-US" sz="1500" dirty="0">
                <a:solidFill>
                  <a:srgbClr val="C0C0C0"/>
                </a:solidFill>
              </a:rPr>
              <a:t> </a:t>
            </a:r>
            <a:r>
              <a:rPr lang="en-US" sz="1500" dirty="0">
                <a:solidFill>
                  <a:srgbClr val="008000"/>
                </a:solidFill>
              </a:rPr>
              <a:t>left</a:t>
            </a:r>
            <a:r>
              <a:rPr lang="en-US" sz="1500" dirty="0">
                <a:solidFill>
                  <a:srgbClr val="C0C0C0"/>
                </a:solidFill>
              </a:rPr>
              <a:t> </a:t>
            </a:r>
            <a:r>
              <a:rPr lang="en-US" sz="1500" dirty="0">
                <a:solidFill>
                  <a:srgbClr val="008000"/>
                </a:solidFill>
              </a:rPr>
              <a:t>mouse</a:t>
            </a:r>
            <a:r>
              <a:rPr lang="en-US" sz="1500" dirty="0">
                <a:solidFill>
                  <a:srgbClr val="C0C0C0"/>
                </a:solidFill>
              </a:rPr>
              <a:t> </a:t>
            </a:r>
            <a:r>
              <a:rPr lang="en-US" sz="1500" dirty="0">
                <a:solidFill>
                  <a:srgbClr val="008000"/>
                </a:solidFill>
              </a:rPr>
              <a:t>button</a:t>
            </a:r>
            <a:r>
              <a:rPr lang="en-US" sz="1500" dirty="0">
                <a:solidFill>
                  <a:srgbClr val="C0C0C0"/>
                </a:solidFill>
              </a:rPr>
              <a:t> </a:t>
            </a:r>
            <a:r>
              <a:rPr lang="en-US" sz="1500" dirty="0">
                <a:solidFill>
                  <a:srgbClr val="008000"/>
                </a:solidFill>
              </a:rPr>
              <a:t>here</a:t>
            </a:r>
            <a:r>
              <a:rPr lang="en-US" sz="1500" dirty="0">
                <a:solidFill>
                  <a:srgbClr val="C0C0C0"/>
                </a:solidFill>
              </a:rPr>
              <a:t> </a:t>
            </a:r>
            <a:r>
              <a:rPr lang="en-US" sz="1500" dirty="0">
                <a:solidFill>
                  <a:srgbClr val="008000"/>
                </a:solidFill>
              </a:rPr>
              <a:t>-</a:t>
            </a:r>
            <a:r>
              <a:rPr lang="en-US" sz="1500" dirty="0">
                <a:solidFill>
                  <a:srgbClr val="C0C0C0"/>
                </a:solidFill>
              </a:rPr>
              <a:t> </a:t>
            </a:r>
            <a:r>
              <a:rPr lang="en-US" sz="1500" dirty="0">
                <a:solidFill>
                  <a:srgbClr val="008000"/>
                </a:solidFill>
              </a:rPr>
              <a:t>with</a:t>
            </a:r>
            <a:r>
              <a:rPr lang="en-US" sz="1500" dirty="0">
                <a:solidFill>
                  <a:srgbClr val="C0C0C0"/>
                </a:solidFill>
              </a:rPr>
              <a:t> </a:t>
            </a:r>
            <a:r>
              <a:rPr lang="en-US" sz="1500" dirty="0">
                <a:solidFill>
                  <a:srgbClr val="008000"/>
                </a:solidFill>
              </a:rPr>
              <a:t>mouse</a:t>
            </a:r>
            <a:r>
              <a:rPr lang="en-US" sz="1500" dirty="0">
                <a:solidFill>
                  <a:srgbClr val="C0C0C0"/>
                </a:solidFill>
              </a:rPr>
              <a:t> </a:t>
            </a:r>
          </a:p>
          <a:p>
            <a:r>
              <a:rPr lang="en-US" sz="1500" dirty="0">
                <a:solidFill>
                  <a:srgbClr val="C0C0C0"/>
                </a:solidFill>
              </a:rPr>
              <a:t>        </a:t>
            </a:r>
            <a:r>
              <a:rPr lang="en-US" sz="1500" dirty="0">
                <a:solidFill>
                  <a:srgbClr val="008000"/>
                </a:solidFill>
              </a:rPr>
              <a:t>//</a:t>
            </a:r>
            <a:r>
              <a:rPr lang="en-US" sz="1500" dirty="0">
                <a:solidFill>
                  <a:srgbClr val="C0C0C0"/>
                </a:solidFill>
              </a:rPr>
              <a:t> </a:t>
            </a:r>
            <a:r>
              <a:rPr lang="en-US" sz="1500" dirty="0">
                <a:solidFill>
                  <a:srgbClr val="008000"/>
                </a:solidFill>
              </a:rPr>
              <a:t>events</a:t>
            </a:r>
            <a:r>
              <a:rPr lang="en-US" sz="1500" dirty="0">
                <a:solidFill>
                  <a:srgbClr val="C0C0C0"/>
                </a:solidFill>
              </a:rPr>
              <a:t> </a:t>
            </a:r>
            <a:r>
              <a:rPr lang="en-US" sz="1500" dirty="0">
                <a:solidFill>
                  <a:srgbClr val="008000"/>
                </a:solidFill>
              </a:rPr>
              <a:t>“accepted”</a:t>
            </a:r>
            <a:r>
              <a:rPr lang="en-US" sz="1500" dirty="0">
                <a:solidFill>
                  <a:srgbClr val="C0C0C0"/>
                </a:solidFill>
              </a:rPr>
              <a:t> </a:t>
            </a:r>
            <a:r>
              <a:rPr lang="en-US" sz="1500" dirty="0">
                <a:solidFill>
                  <a:srgbClr val="008000"/>
                </a:solidFill>
              </a:rPr>
              <a:t>flag</a:t>
            </a:r>
            <a:r>
              <a:rPr lang="en-US" sz="1500" dirty="0">
                <a:solidFill>
                  <a:srgbClr val="C0C0C0"/>
                </a:solidFill>
              </a:rPr>
              <a:t> </a:t>
            </a:r>
            <a:r>
              <a:rPr lang="en-US" sz="1500" dirty="0">
                <a:solidFill>
                  <a:srgbClr val="008000"/>
                </a:solidFill>
              </a:rPr>
              <a:t>is</a:t>
            </a:r>
            <a:r>
              <a:rPr lang="en-US" sz="1500" dirty="0">
                <a:solidFill>
                  <a:srgbClr val="C0C0C0"/>
                </a:solidFill>
              </a:rPr>
              <a:t> </a:t>
            </a:r>
            <a:r>
              <a:rPr lang="en-US" sz="1500" dirty="0">
                <a:solidFill>
                  <a:srgbClr val="008000"/>
                </a:solidFill>
              </a:rPr>
              <a:t>set</a:t>
            </a:r>
            <a:r>
              <a:rPr lang="en-US" sz="1500" dirty="0">
                <a:solidFill>
                  <a:srgbClr val="C0C0C0"/>
                </a:solidFill>
              </a:rPr>
              <a:t> </a:t>
            </a:r>
            <a:r>
              <a:rPr lang="en-US" sz="1500" dirty="0">
                <a:solidFill>
                  <a:srgbClr val="008000"/>
                </a:solidFill>
              </a:rPr>
              <a:t>by</a:t>
            </a:r>
            <a:r>
              <a:rPr lang="en-US" sz="1500" dirty="0">
                <a:solidFill>
                  <a:srgbClr val="C0C0C0"/>
                </a:solidFill>
              </a:rPr>
              <a:t> </a:t>
            </a:r>
            <a:r>
              <a:rPr lang="en-US" sz="1500" dirty="0">
                <a:solidFill>
                  <a:srgbClr val="008000"/>
                </a:solidFill>
              </a:rPr>
              <a:t>default</a:t>
            </a:r>
            <a:r>
              <a:rPr lang="en-US" sz="1500" dirty="0"/>
              <a:t> </a:t>
            </a:r>
          </a:p>
          <a:p>
            <a:r>
              <a:rPr lang="en-US" sz="1500" dirty="0">
                <a:solidFill>
                  <a:srgbClr val="000000"/>
                </a:solidFill>
              </a:rPr>
              <a:t>    }</a:t>
            </a:r>
            <a:r>
              <a:rPr lang="en-US" sz="1500" dirty="0">
                <a:solidFill>
                  <a:srgbClr val="C0C0C0"/>
                </a:solidFill>
              </a:rPr>
              <a:t> </a:t>
            </a:r>
            <a:r>
              <a:rPr lang="en-US" sz="1500" dirty="0">
                <a:solidFill>
                  <a:srgbClr val="808000"/>
                </a:solidFill>
              </a:rPr>
              <a:t>else</a:t>
            </a:r>
            <a:r>
              <a:rPr lang="en-US" sz="1500" dirty="0">
                <a:solidFill>
                  <a:srgbClr val="C0C0C0"/>
                </a:solidFill>
              </a:rPr>
              <a:t> </a:t>
            </a:r>
            <a:r>
              <a:rPr lang="en-US" sz="1500" dirty="0">
                <a:solidFill>
                  <a:srgbClr val="000000"/>
                </a:solidFill>
              </a:rPr>
              <a:t>{</a:t>
            </a:r>
            <a:r>
              <a:rPr lang="en-US" sz="1500" dirty="0">
                <a:solidFill>
                  <a:srgbClr val="C0C0C0"/>
                </a:solidFill>
              </a:rPr>
              <a:t> </a:t>
            </a:r>
          </a:p>
          <a:p>
            <a:r>
              <a:rPr lang="en-US" sz="1500" dirty="0">
                <a:solidFill>
                  <a:srgbClr val="C0C0C0"/>
                </a:solidFill>
              </a:rPr>
              <a:t>        </a:t>
            </a:r>
            <a:r>
              <a:rPr lang="en-US" sz="1500" dirty="0">
                <a:solidFill>
                  <a:srgbClr val="008000"/>
                </a:solidFill>
              </a:rPr>
              <a:t>//</a:t>
            </a:r>
            <a:r>
              <a:rPr lang="en-US" sz="1500" dirty="0">
                <a:solidFill>
                  <a:srgbClr val="C0C0C0"/>
                </a:solidFill>
              </a:rPr>
              <a:t> </a:t>
            </a:r>
            <a:r>
              <a:rPr lang="en-US" sz="1500" dirty="0">
                <a:solidFill>
                  <a:srgbClr val="008000"/>
                </a:solidFill>
              </a:rPr>
              <a:t>Pass</a:t>
            </a:r>
            <a:r>
              <a:rPr lang="en-US" sz="1500" dirty="0">
                <a:solidFill>
                  <a:srgbClr val="C0C0C0"/>
                </a:solidFill>
              </a:rPr>
              <a:t> </a:t>
            </a:r>
            <a:r>
              <a:rPr lang="en-US" sz="1500" dirty="0">
                <a:solidFill>
                  <a:srgbClr val="008000"/>
                </a:solidFill>
              </a:rPr>
              <a:t>on</a:t>
            </a:r>
            <a:r>
              <a:rPr lang="en-US" sz="1500" dirty="0">
                <a:solidFill>
                  <a:srgbClr val="C0C0C0"/>
                </a:solidFill>
              </a:rPr>
              <a:t> </a:t>
            </a:r>
            <a:r>
              <a:rPr lang="en-US" sz="1500" dirty="0">
                <a:solidFill>
                  <a:srgbClr val="008000"/>
                </a:solidFill>
              </a:rPr>
              <a:t>other</a:t>
            </a:r>
            <a:r>
              <a:rPr lang="en-US" sz="1500" dirty="0">
                <a:solidFill>
                  <a:srgbClr val="C0C0C0"/>
                </a:solidFill>
              </a:rPr>
              <a:t> </a:t>
            </a:r>
            <a:r>
              <a:rPr lang="en-US" sz="1500" dirty="0">
                <a:solidFill>
                  <a:srgbClr val="008000"/>
                </a:solidFill>
              </a:rPr>
              <a:t>buttons</a:t>
            </a:r>
            <a:r>
              <a:rPr lang="en-US" sz="1500" dirty="0">
                <a:solidFill>
                  <a:srgbClr val="C0C0C0"/>
                </a:solidFill>
              </a:rPr>
              <a:t> </a:t>
            </a:r>
            <a:r>
              <a:rPr lang="en-US" sz="1500" dirty="0">
                <a:solidFill>
                  <a:srgbClr val="008000"/>
                </a:solidFill>
              </a:rPr>
              <a:t>to</a:t>
            </a:r>
            <a:r>
              <a:rPr lang="en-US" sz="1500" dirty="0">
                <a:solidFill>
                  <a:srgbClr val="C0C0C0"/>
                </a:solidFill>
              </a:rPr>
              <a:t> </a:t>
            </a:r>
            <a:r>
              <a:rPr lang="en-US" sz="1500" dirty="0">
                <a:solidFill>
                  <a:srgbClr val="008000"/>
                </a:solidFill>
              </a:rPr>
              <a:t>base</a:t>
            </a:r>
            <a:r>
              <a:rPr lang="en-US" sz="1500" dirty="0">
                <a:solidFill>
                  <a:srgbClr val="C0C0C0"/>
                </a:solidFill>
              </a:rPr>
              <a:t> </a:t>
            </a:r>
            <a:r>
              <a:rPr lang="en-US" sz="1500" dirty="0">
                <a:solidFill>
                  <a:srgbClr val="008000"/>
                </a:solidFill>
              </a:rPr>
              <a:t>class</a:t>
            </a:r>
            <a:r>
              <a:rPr lang="en-US" sz="1500" dirty="0">
                <a:solidFill>
                  <a:srgbClr val="C0C0C0"/>
                </a:solidFill>
              </a:rPr>
              <a:t> </a:t>
            </a:r>
          </a:p>
          <a:p>
            <a:r>
              <a:rPr lang="en-US" sz="1500" dirty="0">
                <a:solidFill>
                  <a:srgbClr val="C0C0C0"/>
                </a:solidFill>
              </a:rPr>
              <a:t>        </a:t>
            </a:r>
            <a:r>
              <a:rPr lang="en-US" sz="1500" dirty="0" err="1"/>
              <a:t>QCheckBox</a:t>
            </a:r>
            <a:r>
              <a:rPr lang="en-US" sz="1500" dirty="0">
                <a:solidFill>
                  <a:srgbClr val="000000"/>
                </a:solidFill>
              </a:rPr>
              <a:t>::</a:t>
            </a:r>
            <a:r>
              <a:rPr lang="en-US" sz="1500" dirty="0" err="1"/>
              <a:t>mousePressEvent</a:t>
            </a:r>
            <a:r>
              <a:rPr lang="en-US" sz="1500" dirty="0">
                <a:solidFill>
                  <a:srgbClr val="000000"/>
                </a:solidFill>
              </a:rPr>
              <a:t>(event);</a:t>
            </a:r>
            <a:r>
              <a:rPr lang="en-US" sz="1500" dirty="0">
                <a:solidFill>
                  <a:srgbClr val="C0C0C0"/>
                </a:solidFill>
              </a:rPr>
              <a:t> </a:t>
            </a:r>
          </a:p>
          <a:p>
            <a:r>
              <a:rPr lang="en-US" sz="1500" dirty="0">
                <a:solidFill>
                  <a:srgbClr val="C0C0C0"/>
                </a:solidFill>
              </a:rPr>
              <a:t>    </a:t>
            </a:r>
            <a:r>
              <a:rPr lang="en-US" sz="1500" dirty="0">
                <a:solidFill>
                  <a:srgbClr val="000000"/>
                </a:solidFill>
              </a:rPr>
              <a:t>}</a:t>
            </a:r>
            <a:r>
              <a:rPr lang="en-US" sz="1500" dirty="0">
                <a:solidFill>
                  <a:srgbClr val="C0C0C0"/>
                </a:solidFill>
              </a:rPr>
              <a:t> </a:t>
            </a:r>
          </a:p>
          <a:p>
            <a:r>
              <a:rPr lang="en-US" sz="1500" dirty="0">
                <a:solidFill>
                  <a:srgbClr val="000000"/>
                </a:solidFill>
              </a:rPr>
              <a:t>}</a:t>
            </a:r>
            <a:endParaRPr lang="en-US" sz="1500" dirty="0"/>
          </a:p>
        </p:txBody>
      </p:sp>
      <p:sp>
        <p:nvSpPr>
          <p:cNvPr id="8" name="Footer Placeholder 3">
            <a:extLst>
              <a:ext uri="{FF2B5EF4-FFF2-40B4-BE49-F238E27FC236}">
                <a16:creationId xmlns:a16="http://schemas.microsoft.com/office/drawing/2014/main" id="{A1DD5225-413E-984D-BFD1-021909224C9D}"/>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4149951057"/>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Custom events can be created simply by inheriting </a:t>
            </a:r>
            <a:r>
              <a:rPr lang="en-US" dirty="0" err="1">
                <a:latin typeface="Courier New" pitchFamily="49" charset="0"/>
              </a:rPr>
              <a:t>QEvent</a:t>
            </a:r>
            <a:r>
              <a:rPr lang="en-US" dirty="0"/>
              <a:t> </a:t>
            </a:r>
          </a:p>
          <a:p>
            <a:pPr lvl="1"/>
            <a:r>
              <a:rPr lang="en-US" dirty="0"/>
              <a:t>Use an event code between </a:t>
            </a:r>
            <a:r>
              <a:rPr lang="en-US" dirty="0" err="1">
                <a:latin typeface="Courier New" pitchFamily="49" charset="0"/>
              </a:rPr>
              <a:t>QEvent</a:t>
            </a:r>
            <a:r>
              <a:rPr lang="en-US" dirty="0">
                <a:latin typeface="Courier New" pitchFamily="49" charset="0"/>
              </a:rPr>
              <a:t>::User</a:t>
            </a:r>
            <a:r>
              <a:rPr lang="en-US" dirty="0"/>
              <a:t> (1000) and </a:t>
            </a:r>
            <a:r>
              <a:rPr lang="en-US" dirty="0" err="1">
                <a:latin typeface="Courier New" pitchFamily="49" charset="0"/>
              </a:rPr>
              <a:t>QEvent</a:t>
            </a:r>
            <a:r>
              <a:rPr lang="en-US" dirty="0">
                <a:latin typeface="Courier New" pitchFamily="49" charset="0"/>
              </a:rPr>
              <a:t>::</a:t>
            </a:r>
            <a:r>
              <a:rPr lang="en-US" dirty="0" err="1">
                <a:latin typeface="Courier New" pitchFamily="49" charset="0"/>
              </a:rPr>
              <a:t>MaxUser</a:t>
            </a:r>
            <a:r>
              <a:rPr lang="en-US" dirty="0"/>
              <a:t> (65535)</a:t>
            </a:r>
          </a:p>
          <a:p>
            <a:endParaRPr lang="en-US" dirty="0"/>
          </a:p>
          <a:p>
            <a:r>
              <a:rPr lang="en-US" dirty="0"/>
              <a:t>Qt does not understand user events</a:t>
            </a:r>
          </a:p>
          <a:p>
            <a:pPr lvl="1"/>
            <a:r>
              <a:rPr lang="en-US" dirty="0"/>
              <a:t>Implement </a:t>
            </a:r>
            <a:r>
              <a:rPr lang="en-US" dirty="0" err="1">
                <a:latin typeface="Courier New" pitchFamily="49" charset="0"/>
              </a:rPr>
              <a:t>QObject</a:t>
            </a:r>
            <a:r>
              <a:rPr lang="en-US" dirty="0">
                <a:latin typeface="Courier New" pitchFamily="49" charset="0"/>
              </a:rPr>
              <a:t>::</a:t>
            </a:r>
            <a:r>
              <a:rPr lang="en-US" dirty="0" err="1">
                <a:latin typeface="Courier New" pitchFamily="49" charset="0"/>
              </a:rPr>
              <a:t>customEvent</a:t>
            </a:r>
            <a:r>
              <a:rPr lang="en-US" dirty="0">
                <a:latin typeface="Courier New" pitchFamily="49" charset="0"/>
              </a:rPr>
              <a:t>()</a:t>
            </a:r>
            <a:r>
              <a:rPr lang="en-US" dirty="0"/>
              <a:t> in the receiving object</a:t>
            </a:r>
          </a:p>
          <a:p>
            <a:pPr lvl="1"/>
            <a:r>
              <a:rPr lang="en-US" dirty="0"/>
              <a:t>Optionally, you can re-implement </a:t>
            </a:r>
            <a:r>
              <a:rPr lang="en-US" dirty="0" err="1">
                <a:latin typeface="Courier New" pitchFamily="49" charset="0"/>
              </a:rPr>
              <a:t>QObject</a:t>
            </a:r>
            <a:r>
              <a:rPr lang="en-US" dirty="0">
                <a:latin typeface="Courier New" pitchFamily="49" charset="0"/>
              </a:rPr>
              <a:t>::event()</a:t>
            </a:r>
            <a:r>
              <a:rPr lang="en-US" dirty="0"/>
              <a:t> and make your implementation also use other callback functions than just </a:t>
            </a:r>
            <a:r>
              <a:rPr lang="en-US" dirty="0" err="1">
                <a:latin typeface="Courier New" pitchFamily="49" charset="0"/>
              </a:rPr>
              <a:t>customEvent</a:t>
            </a:r>
            <a:r>
              <a:rPr lang="en-US" dirty="0">
                <a:latin typeface="Courier New" pitchFamily="49" charset="0"/>
              </a:rPr>
              <a:t>()</a:t>
            </a:r>
          </a:p>
          <a:p>
            <a:endParaRPr lang="en-US" dirty="0"/>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81</a:t>
            </a:fld>
            <a:endParaRPr lang="en-US" dirty="0"/>
          </a:p>
        </p:txBody>
      </p:sp>
      <p:sp>
        <p:nvSpPr>
          <p:cNvPr id="3" name="Title 2"/>
          <p:cNvSpPr>
            <a:spLocks noGrp="1"/>
          </p:cNvSpPr>
          <p:nvPr>
            <p:ph type="title"/>
          </p:nvPr>
        </p:nvSpPr>
        <p:spPr/>
        <p:txBody>
          <a:bodyPr/>
          <a:lstStyle/>
          <a:p>
            <a:r>
              <a:rPr lang="en-US" dirty="0"/>
              <a:t>Custom Events</a:t>
            </a:r>
          </a:p>
        </p:txBody>
      </p:sp>
      <p:sp>
        <p:nvSpPr>
          <p:cNvPr id="7" name="Footer Placeholder 3">
            <a:extLst>
              <a:ext uri="{FF2B5EF4-FFF2-40B4-BE49-F238E27FC236}">
                <a16:creationId xmlns:a16="http://schemas.microsoft.com/office/drawing/2014/main" id="{5115F393-2DB0-904F-B512-86A24B96000D}"/>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48930358"/>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r>
              <a:rPr lang="en-US" dirty="0"/>
              <a:t>Spontaneous events</a:t>
            </a:r>
            <a:r>
              <a:rPr lang="en-US" sz="2300" dirty="0"/>
              <a:t> </a:t>
            </a:r>
          </a:p>
          <a:p>
            <a:pPr lvl="1"/>
            <a:r>
              <a:rPr lang="en-US" dirty="0"/>
              <a:t>Asynchronous, e.g. mouse or key press events</a:t>
            </a:r>
          </a:p>
          <a:p>
            <a:pPr lvl="1"/>
            <a:r>
              <a:rPr lang="en-US" dirty="0"/>
              <a:t>Generated by the underlying window system</a:t>
            </a:r>
          </a:p>
          <a:p>
            <a:pPr lvl="1"/>
            <a:r>
              <a:rPr lang="en-US" dirty="0"/>
              <a:t>Read and queued by a QPA plug-in </a:t>
            </a:r>
          </a:p>
          <a:p>
            <a:pPr lvl="1"/>
            <a:r>
              <a:rPr lang="en-US" dirty="0"/>
              <a:t>Processed by the event loop</a:t>
            </a:r>
          </a:p>
          <a:p>
            <a:r>
              <a:rPr lang="en-US" dirty="0"/>
              <a:t>Posted events (</a:t>
            </a:r>
            <a:r>
              <a:rPr lang="en-US" dirty="0" err="1">
                <a:latin typeface="Courier New" pitchFamily="49" charset="0"/>
              </a:rPr>
              <a:t>QCoreApplication</a:t>
            </a:r>
            <a:r>
              <a:rPr lang="en-US" dirty="0">
                <a:latin typeface="Courier New" pitchFamily="49" charset="0"/>
              </a:rPr>
              <a:t>::</a:t>
            </a:r>
            <a:r>
              <a:rPr lang="en-US" dirty="0" err="1">
                <a:latin typeface="Courier New" pitchFamily="49" charset="0"/>
              </a:rPr>
              <a:t>postEvent</a:t>
            </a:r>
            <a:r>
              <a:rPr lang="en-US" dirty="0">
                <a:latin typeface="Courier New" pitchFamily="49" charset="0"/>
              </a:rPr>
              <a:t>()</a:t>
            </a:r>
            <a:r>
              <a:rPr lang="en-US" dirty="0"/>
              <a:t>) </a:t>
            </a:r>
          </a:p>
          <a:p>
            <a:pPr lvl="1"/>
            <a:r>
              <a:rPr lang="en-US" dirty="0"/>
              <a:t>Asynchronous, e.g. signals across threads (</a:t>
            </a:r>
            <a:r>
              <a:rPr lang="en-US" dirty="0" err="1">
                <a:latin typeface="Courier New" pitchFamily="49" charset="0"/>
              </a:rPr>
              <a:t>Qt</a:t>
            </a:r>
            <a:r>
              <a:rPr lang="en-US" dirty="0">
                <a:latin typeface="Courier New" pitchFamily="49" charset="0"/>
              </a:rPr>
              <a:t>::</a:t>
            </a:r>
            <a:r>
              <a:rPr lang="en-US" dirty="0" err="1">
                <a:latin typeface="Courier New" pitchFamily="49" charset="0"/>
              </a:rPr>
              <a:t>QueuedConnection</a:t>
            </a:r>
            <a:r>
              <a:rPr lang="en-US" dirty="0"/>
              <a:t>)</a:t>
            </a:r>
          </a:p>
          <a:p>
            <a:pPr lvl="1"/>
            <a:r>
              <a:rPr lang="en-US" dirty="0"/>
              <a:t>Generated by </a:t>
            </a:r>
            <a:r>
              <a:rPr lang="en-US" dirty="0" err="1"/>
              <a:t>Qt</a:t>
            </a:r>
            <a:r>
              <a:rPr lang="en-US" dirty="0"/>
              <a:t> or the application itself</a:t>
            </a:r>
          </a:p>
          <a:p>
            <a:pPr lvl="1"/>
            <a:r>
              <a:rPr lang="en-US" dirty="0"/>
              <a:t>Queued by </a:t>
            </a:r>
            <a:r>
              <a:rPr lang="en-US" dirty="0" err="1"/>
              <a:t>Qt</a:t>
            </a:r>
            <a:r>
              <a:rPr lang="en-US" dirty="0"/>
              <a:t> and processed by the event loop</a:t>
            </a:r>
          </a:p>
          <a:p>
            <a:pPr lvl="1"/>
            <a:r>
              <a:rPr lang="en-US" i="1" dirty="0"/>
              <a:t>More importantly, system can compress several posted events into one!</a:t>
            </a:r>
          </a:p>
          <a:p>
            <a:r>
              <a:rPr lang="en-US" dirty="0"/>
              <a:t>Sent events (</a:t>
            </a:r>
            <a:r>
              <a:rPr lang="en-US" dirty="0" err="1">
                <a:latin typeface="Courier New" pitchFamily="49" charset="0"/>
              </a:rPr>
              <a:t>QCoreApplication</a:t>
            </a:r>
            <a:r>
              <a:rPr lang="en-US" dirty="0">
                <a:latin typeface="Courier New" pitchFamily="49" charset="0"/>
              </a:rPr>
              <a:t>::</a:t>
            </a:r>
            <a:r>
              <a:rPr lang="en-US" dirty="0" err="1">
                <a:latin typeface="Courier New" pitchFamily="49" charset="0"/>
              </a:rPr>
              <a:t>sendEvent</a:t>
            </a:r>
            <a:r>
              <a:rPr lang="en-US" dirty="0">
                <a:latin typeface="Courier New" pitchFamily="49" charset="0"/>
              </a:rPr>
              <a:t>()</a:t>
            </a:r>
            <a:r>
              <a:rPr lang="en-US" dirty="0"/>
              <a:t>) </a:t>
            </a:r>
          </a:p>
          <a:p>
            <a:pPr lvl="1"/>
            <a:r>
              <a:rPr lang="en-US" dirty="0"/>
              <a:t>Synchronous, e.g. calling </a:t>
            </a:r>
            <a:r>
              <a:rPr lang="en-US" dirty="0" err="1">
                <a:latin typeface="Courier New" pitchFamily="49" charset="0"/>
              </a:rPr>
              <a:t>QWidget</a:t>
            </a:r>
            <a:r>
              <a:rPr lang="en-US" dirty="0">
                <a:latin typeface="Courier New" pitchFamily="49" charset="0"/>
              </a:rPr>
              <a:t>::repaint()</a:t>
            </a:r>
          </a:p>
          <a:p>
            <a:pPr lvl="1"/>
            <a:r>
              <a:rPr lang="en-US" dirty="0"/>
              <a:t>Generated by </a:t>
            </a:r>
            <a:r>
              <a:rPr lang="en-US" dirty="0" err="1"/>
              <a:t>Qt</a:t>
            </a:r>
            <a:r>
              <a:rPr lang="en-US" dirty="0"/>
              <a:t> or the application itself</a:t>
            </a:r>
          </a:p>
          <a:p>
            <a:pPr lvl="1"/>
            <a:r>
              <a:rPr lang="en-US" dirty="0"/>
              <a:t>Sent directly to the target object</a:t>
            </a:r>
          </a:p>
        </p:txBody>
      </p:sp>
      <p:sp>
        <p:nvSpPr>
          <p:cNvPr id="12"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10" name="Slide Number Placeholder 3"/>
          <p:cNvSpPr>
            <a:spLocks noGrp="1"/>
          </p:cNvSpPr>
          <p:nvPr>
            <p:ph type="sldNum" sz="quarter" idx="12"/>
          </p:nvPr>
        </p:nvSpPr>
        <p:spPr/>
        <p:txBody>
          <a:bodyPr/>
          <a:lstStyle/>
          <a:p>
            <a:fld id="{ABA6B483-D54A-6F4C-ABB1-789E9E7B1B73}" type="slidenum">
              <a:rPr lang="en-US" smtClean="0"/>
              <a:pPr/>
              <a:t>82</a:t>
            </a:fld>
            <a:endParaRPr lang="en-US" dirty="0"/>
          </a:p>
        </p:txBody>
      </p:sp>
      <p:sp>
        <p:nvSpPr>
          <p:cNvPr id="3" name="Title 2"/>
          <p:cNvSpPr>
            <a:spLocks noGrp="1"/>
          </p:cNvSpPr>
          <p:nvPr>
            <p:ph type="title"/>
          </p:nvPr>
        </p:nvSpPr>
        <p:spPr/>
        <p:txBody>
          <a:bodyPr/>
          <a:lstStyle/>
          <a:p>
            <a:r>
              <a:rPr lang="en-US" dirty="0"/>
              <a:t>Event Categories</a:t>
            </a:r>
          </a:p>
        </p:txBody>
      </p:sp>
      <p:grpSp>
        <p:nvGrpSpPr>
          <p:cNvPr id="5" name="Group 4"/>
          <p:cNvGrpSpPr/>
          <p:nvPr/>
        </p:nvGrpSpPr>
        <p:grpSpPr>
          <a:xfrm>
            <a:off x="6840088" y="1847398"/>
            <a:ext cx="5033196" cy="1078126"/>
            <a:chOff x="5560868" y="1223344"/>
            <a:chExt cx="2431226" cy="1034006"/>
          </a:xfrm>
        </p:grpSpPr>
        <p:sp>
          <p:nvSpPr>
            <p:cNvPr id="6" name="Rounded Rectangle 5"/>
            <p:cNvSpPr>
              <a:spLocks noChangeArrowheads="1"/>
            </p:cNvSpPr>
            <p:nvPr/>
          </p:nvSpPr>
          <p:spPr bwMode="auto">
            <a:xfrm>
              <a:off x="5560868" y="1223344"/>
              <a:ext cx="2431226" cy="1020817"/>
            </a:xfrm>
            <a:prstGeom prst="roundRect">
              <a:avLst>
                <a:gd name="adj" fmla="val 2792"/>
              </a:avLst>
            </a:prstGeom>
            <a:solidFill>
              <a:schemeClr val="bg1"/>
            </a:solidFill>
            <a:ln w="19050" cap="rnd">
              <a:solidFill>
                <a:schemeClr val="accent1"/>
              </a:solidFill>
              <a:round/>
              <a:headEnd/>
              <a:tailEnd/>
            </a:ln>
            <a:effectLst>
              <a:outerShdw blurRad="76200" dist="38100" dir="5400000" rotWithShape="0">
                <a:srgbClr val="808080">
                  <a:alpha val="81000"/>
                </a:srgbClr>
              </a:outerShdw>
            </a:effectLst>
          </p:spPr>
          <p:txBody>
            <a:bodyPr lIns="90488" tIns="44450" rIns="90488" bIns="44450" anchor="ctr"/>
            <a:lstStyle/>
            <a:p>
              <a:pPr defTabSz="976884">
                <a:spcBef>
                  <a:spcPct val="50000"/>
                </a:spcBef>
                <a:defRPr/>
              </a:pPr>
              <a:endParaRPr lang="en-US" sz="1700" b="1">
                <a:solidFill>
                  <a:srgbClr val="FFFFFF"/>
                </a:solidFill>
                <a:ea typeface="ヒラギノ角ゴ Pro W3" charset="-128"/>
              </a:endParaRPr>
            </a:p>
          </p:txBody>
        </p:sp>
        <p:sp>
          <p:nvSpPr>
            <p:cNvPr id="7" name="TextBox 6"/>
            <p:cNvSpPr txBox="1"/>
            <p:nvPr/>
          </p:nvSpPr>
          <p:spPr>
            <a:xfrm>
              <a:off x="5560868" y="1342288"/>
              <a:ext cx="2431226" cy="915062"/>
            </a:xfrm>
            <a:prstGeom prst="rect">
              <a:avLst/>
            </a:prstGeom>
            <a:noFill/>
          </p:spPr>
          <p:txBody>
            <a:bodyPr wrap="square" rtlCol="0">
              <a:spAutoFit/>
            </a:bodyPr>
            <a:lstStyle/>
            <a:p>
              <a:pPr algn="l"/>
              <a:r>
                <a:rPr lang="en-US" sz="1400" i="1" dirty="0"/>
                <a:t>Hint! To process events during a long running task in any thread, call:</a:t>
              </a:r>
            </a:p>
            <a:p>
              <a:pPr algn="l"/>
              <a:r>
                <a:rPr lang="en-US" sz="1400" strike="sngStrike" dirty="0" err="1">
                  <a:latin typeface="Courier New" pitchFamily="49" charset="0"/>
                  <a:cs typeface="Courier New" pitchFamily="49" charset="0"/>
                </a:rPr>
                <a:t>QCoreApplication</a:t>
              </a:r>
              <a:r>
                <a:rPr lang="en-US" sz="1400" strike="sngStrike" dirty="0">
                  <a:latin typeface="Courier New" pitchFamily="49" charset="0"/>
                  <a:cs typeface="Courier New" pitchFamily="49" charset="0"/>
                </a:rPr>
                <a:t>::</a:t>
              </a:r>
              <a:r>
                <a:rPr lang="en-US" sz="1400" strike="sngStrike" dirty="0" err="1">
                  <a:latin typeface="Courier New" pitchFamily="49" charset="0"/>
                  <a:cs typeface="Courier New" pitchFamily="49" charset="0"/>
                </a:rPr>
                <a:t>processEvents</a:t>
              </a:r>
              <a:r>
                <a:rPr lang="en-US" sz="1400" strike="sngStrike" dirty="0">
                  <a:latin typeface="Courier New" pitchFamily="49" charset="0"/>
                  <a:cs typeface="Courier New" pitchFamily="49" charset="0"/>
                </a:rPr>
                <a:t>();</a:t>
              </a:r>
            </a:p>
            <a:p>
              <a:pPr algn="l"/>
              <a:r>
                <a:rPr lang="en-US" sz="1400" dirty="0" err="1">
                  <a:latin typeface="Courier New" pitchFamily="49" charset="0"/>
                  <a:cs typeface="Courier New" pitchFamily="49" charset="0"/>
                </a:rPr>
                <a:t>QAbstractEventDispatcher</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processEvents</a:t>
              </a:r>
              <a:r>
                <a:rPr lang="en-US" sz="1400" dirty="0">
                  <a:latin typeface="Courier New" pitchFamily="49" charset="0"/>
                  <a:cs typeface="Courier New" pitchFamily="49" charset="0"/>
                </a:rPr>
                <a:t>();</a:t>
              </a:r>
            </a:p>
            <a:p>
              <a:pPr algn="l"/>
              <a:endParaRPr lang="en-US" sz="1400" dirty="0">
                <a:latin typeface="Courier New" pitchFamily="49" charset="0"/>
                <a:cs typeface="Courier New" pitchFamily="49" charset="0"/>
              </a:endParaRPr>
            </a:p>
          </p:txBody>
        </p:sp>
      </p:grpSp>
      <p:sp>
        <p:nvSpPr>
          <p:cNvPr id="11" name="TextBox 10"/>
          <p:cNvSpPr txBox="1"/>
          <p:nvPr/>
        </p:nvSpPr>
        <p:spPr>
          <a:xfrm>
            <a:off x="8253528" y="332660"/>
            <a:ext cx="3670496" cy="307777"/>
          </a:xfrm>
          <a:prstGeom prst="rect">
            <a:avLst/>
          </a:prstGeom>
          <a:noFill/>
        </p:spPr>
        <p:txBody>
          <a:bodyPr wrap="square" rtlCol="0">
            <a:spAutoFit/>
          </a:bodyPr>
          <a:lstStyle/>
          <a:p>
            <a:pPr algn="r"/>
            <a:r>
              <a:rPr lang="en-US" sz="1400" dirty="0"/>
              <a:t>Demo: </a:t>
            </a:r>
            <a:r>
              <a:rPr lang="en-US" sz="1400" dirty="0" err="1"/>
              <a:t>syntheticEvents</a:t>
            </a:r>
            <a:endParaRPr lang="en-US" sz="1400" dirty="0"/>
          </a:p>
        </p:txBody>
      </p:sp>
      <p:sp>
        <p:nvSpPr>
          <p:cNvPr id="13" name="Footer Placeholder 3">
            <a:extLst>
              <a:ext uri="{FF2B5EF4-FFF2-40B4-BE49-F238E27FC236}">
                <a16:creationId xmlns:a16="http://schemas.microsoft.com/office/drawing/2014/main" id="{5F3B4EA2-721A-244D-946F-AA8E80EDF93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614928996"/>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fi-FI" dirty="0" err="1"/>
              <a:t>Note</a:t>
            </a:r>
            <a:r>
              <a:rPr lang="fi-FI" dirty="0"/>
              <a:t> </a:t>
            </a:r>
            <a:r>
              <a:rPr lang="fi-FI" dirty="0" err="1"/>
              <a:t>that</a:t>
            </a:r>
            <a:r>
              <a:rPr lang="fi-FI" dirty="0"/>
              <a:t> </a:t>
            </a:r>
            <a:r>
              <a:rPr lang="fi-FI" dirty="0" err="1"/>
              <a:t>you</a:t>
            </a:r>
            <a:r>
              <a:rPr lang="fi-FI" dirty="0"/>
              <a:t> </a:t>
            </a:r>
            <a:r>
              <a:rPr lang="fi-FI" dirty="0" err="1"/>
              <a:t>have</a:t>
            </a:r>
            <a:r>
              <a:rPr lang="fi-FI" dirty="0"/>
              <a:t> to </a:t>
            </a:r>
            <a:r>
              <a:rPr lang="fi-FI" dirty="0" err="1"/>
              <a:t>have</a:t>
            </a:r>
            <a:r>
              <a:rPr lang="fi-FI" dirty="0"/>
              <a:t> a </a:t>
            </a:r>
            <a:r>
              <a:rPr lang="fi-FI" dirty="0" err="1"/>
              <a:t>pointer</a:t>
            </a:r>
            <a:r>
              <a:rPr lang="fi-FI" dirty="0"/>
              <a:t> to the </a:t>
            </a:r>
            <a:r>
              <a:rPr lang="fi-FI" dirty="0" err="1"/>
              <a:t>object</a:t>
            </a:r>
            <a:r>
              <a:rPr lang="fi-FI" dirty="0"/>
              <a:t> </a:t>
            </a:r>
            <a:r>
              <a:rPr lang="fi-FI" dirty="0" err="1"/>
              <a:t>you</a:t>
            </a:r>
            <a:r>
              <a:rPr lang="fi-FI" dirty="0"/>
              <a:t> </a:t>
            </a:r>
            <a:r>
              <a:rPr lang="fi-FI" dirty="0" err="1"/>
              <a:t>are</a:t>
            </a:r>
            <a:r>
              <a:rPr lang="fi-FI" dirty="0"/>
              <a:t> </a:t>
            </a:r>
            <a:r>
              <a:rPr lang="fi-FI" dirty="0" err="1"/>
              <a:t>sending/posting</a:t>
            </a:r>
            <a:r>
              <a:rPr lang="fi-FI" dirty="0"/>
              <a:t> the </a:t>
            </a:r>
            <a:r>
              <a:rPr lang="fi-FI" dirty="0" err="1"/>
              <a:t>event</a:t>
            </a:r>
            <a:r>
              <a:rPr lang="fi-FI" dirty="0"/>
              <a:t> to</a:t>
            </a:r>
          </a:p>
          <a:p>
            <a:pPr lvl="1"/>
            <a:r>
              <a:rPr lang="fi-FI" dirty="0" err="1"/>
              <a:t>Certain</a:t>
            </a:r>
            <a:r>
              <a:rPr lang="fi-FI" dirty="0"/>
              <a:t> </a:t>
            </a:r>
            <a:r>
              <a:rPr lang="fi-FI" dirty="0" err="1"/>
              <a:t>static</a:t>
            </a:r>
            <a:r>
              <a:rPr lang="fi-FI" dirty="0"/>
              <a:t> </a:t>
            </a:r>
            <a:r>
              <a:rPr lang="fi-FI" dirty="0" err="1">
                <a:latin typeface="Courier New" pitchFamily="49" charset="0"/>
              </a:rPr>
              <a:t>QApplication</a:t>
            </a:r>
            <a:r>
              <a:rPr lang="fi-FI" dirty="0"/>
              <a:t> </a:t>
            </a:r>
            <a:r>
              <a:rPr lang="fi-FI" dirty="0" err="1"/>
              <a:t>functions</a:t>
            </a:r>
            <a:r>
              <a:rPr lang="fi-FI" dirty="0"/>
              <a:t> </a:t>
            </a:r>
            <a:r>
              <a:rPr lang="fi-FI" dirty="0" err="1"/>
              <a:t>can</a:t>
            </a:r>
            <a:r>
              <a:rPr lang="fi-FI" dirty="0"/>
              <a:t> </a:t>
            </a:r>
            <a:r>
              <a:rPr lang="fi-FI" dirty="0" err="1"/>
              <a:t>be</a:t>
            </a:r>
            <a:r>
              <a:rPr lang="fi-FI" dirty="0"/>
              <a:t> </a:t>
            </a:r>
            <a:r>
              <a:rPr lang="fi-FI" dirty="0" err="1"/>
              <a:t>useful</a:t>
            </a:r>
            <a:r>
              <a:rPr lang="fi-FI" dirty="0"/>
              <a:t> in </a:t>
            </a:r>
            <a:r>
              <a:rPr lang="fi-FI" dirty="0" err="1"/>
              <a:t>order</a:t>
            </a:r>
            <a:r>
              <a:rPr lang="fi-FI" dirty="0"/>
              <a:t> to </a:t>
            </a:r>
            <a:r>
              <a:rPr lang="fi-FI" dirty="0" err="1"/>
              <a:t>retrieve</a:t>
            </a:r>
            <a:r>
              <a:rPr lang="fi-FI" dirty="0"/>
              <a:t> </a:t>
            </a:r>
            <a:r>
              <a:rPr lang="fi-FI" dirty="0" err="1"/>
              <a:t>pointers</a:t>
            </a:r>
            <a:r>
              <a:rPr lang="fi-FI" dirty="0"/>
              <a:t>, for </a:t>
            </a:r>
            <a:r>
              <a:rPr lang="fi-FI" dirty="0" err="1"/>
              <a:t>example</a:t>
            </a:r>
            <a:r>
              <a:rPr lang="fi-FI" dirty="0"/>
              <a:t>:</a:t>
            </a:r>
          </a:p>
          <a:p>
            <a:pPr lvl="2"/>
            <a:r>
              <a:rPr lang="fi-FI" dirty="0" err="1">
                <a:latin typeface="Courier New" pitchFamily="49" charset="0"/>
              </a:rPr>
              <a:t>QWidget</a:t>
            </a:r>
            <a:r>
              <a:rPr lang="fi-FI" dirty="0">
                <a:latin typeface="Courier New" pitchFamily="49" charset="0"/>
              </a:rPr>
              <a:t>* </a:t>
            </a:r>
            <a:r>
              <a:rPr lang="fi-FI" dirty="0" err="1">
                <a:latin typeface="Courier New" pitchFamily="49" charset="0"/>
              </a:rPr>
              <a:t>QApplication::activeWindow</a:t>
            </a:r>
            <a:r>
              <a:rPr lang="fi-FI" dirty="0">
                <a:latin typeface="Courier New" pitchFamily="49" charset="0"/>
              </a:rPr>
              <a:t>()</a:t>
            </a:r>
            <a:r>
              <a:rPr lang="fi-FI" dirty="0"/>
              <a:t>, </a:t>
            </a:r>
          </a:p>
          <a:p>
            <a:pPr lvl="2"/>
            <a:r>
              <a:rPr lang="fi-FI" dirty="0" err="1">
                <a:latin typeface="Courier New" pitchFamily="49" charset="0"/>
              </a:rPr>
              <a:t>QWidget</a:t>
            </a:r>
            <a:r>
              <a:rPr lang="fi-FI" dirty="0">
                <a:latin typeface="Courier New" pitchFamily="49" charset="0"/>
              </a:rPr>
              <a:t>* </a:t>
            </a:r>
            <a:r>
              <a:rPr lang="fi-FI" dirty="0" err="1">
                <a:latin typeface="Courier New" pitchFamily="49" charset="0"/>
              </a:rPr>
              <a:t>QAppliation::focusWidget</a:t>
            </a:r>
            <a:r>
              <a:rPr lang="fi-FI" dirty="0">
                <a:latin typeface="Courier New" pitchFamily="49" charset="0"/>
              </a:rPr>
              <a:t>()</a:t>
            </a:r>
          </a:p>
          <a:p>
            <a:endParaRPr lang="fi-FI" dirty="0"/>
          </a:p>
          <a:p>
            <a:r>
              <a:rPr lang="fi-FI" dirty="0" err="1"/>
              <a:t>Remember</a:t>
            </a:r>
            <a:r>
              <a:rPr lang="fi-FI" dirty="0"/>
              <a:t> </a:t>
            </a:r>
            <a:r>
              <a:rPr lang="fi-FI" dirty="0" err="1"/>
              <a:t>that</a:t>
            </a:r>
            <a:r>
              <a:rPr lang="fi-FI" dirty="0"/>
              <a:t> in </a:t>
            </a:r>
            <a:r>
              <a:rPr lang="fi-FI" dirty="0" err="1"/>
              <a:t>some</a:t>
            </a:r>
            <a:r>
              <a:rPr lang="fi-FI" dirty="0"/>
              <a:t> </a:t>
            </a:r>
            <a:r>
              <a:rPr lang="fi-FI" dirty="0" err="1"/>
              <a:t>cases</a:t>
            </a:r>
            <a:r>
              <a:rPr lang="fi-FI" dirty="0"/>
              <a:t> </a:t>
            </a:r>
            <a:r>
              <a:rPr lang="fi-FI" dirty="0" err="1"/>
              <a:t>similar</a:t>
            </a:r>
            <a:r>
              <a:rPr lang="fi-FI" dirty="0"/>
              <a:t> </a:t>
            </a:r>
            <a:r>
              <a:rPr lang="fi-FI" dirty="0" err="1"/>
              <a:t>behaviour</a:t>
            </a:r>
            <a:r>
              <a:rPr lang="fi-FI" dirty="0"/>
              <a:t> as </a:t>
            </a:r>
            <a:r>
              <a:rPr lang="fi-FI" dirty="0" err="1"/>
              <a:t>sending</a:t>
            </a:r>
            <a:r>
              <a:rPr lang="fi-FI" dirty="0"/>
              <a:t> and </a:t>
            </a:r>
            <a:r>
              <a:rPr lang="fi-FI" dirty="0" err="1"/>
              <a:t>posting</a:t>
            </a:r>
            <a:r>
              <a:rPr lang="fi-FI" dirty="0"/>
              <a:t> </a:t>
            </a:r>
            <a:r>
              <a:rPr lang="fi-FI" dirty="0" err="1"/>
              <a:t>events</a:t>
            </a:r>
            <a:r>
              <a:rPr lang="fi-FI" dirty="0"/>
              <a:t> </a:t>
            </a:r>
            <a:r>
              <a:rPr lang="fi-FI" dirty="0" err="1"/>
              <a:t>can</a:t>
            </a:r>
            <a:r>
              <a:rPr lang="fi-FI" dirty="0"/>
              <a:t> </a:t>
            </a:r>
            <a:r>
              <a:rPr lang="fi-FI" dirty="0" err="1"/>
              <a:t>be</a:t>
            </a:r>
            <a:r>
              <a:rPr lang="fi-FI" dirty="0"/>
              <a:t> </a:t>
            </a:r>
            <a:r>
              <a:rPr lang="fi-FI" dirty="0" err="1"/>
              <a:t>achieved</a:t>
            </a:r>
            <a:r>
              <a:rPr lang="fi-FI" dirty="0"/>
              <a:t> </a:t>
            </a:r>
            <a:r>
              <a:rPr lang="fi-FI" dirty="0" err="1"/>
              <a:t>more</a:t>
            </a:r>
            <a:r>
              <a:rPr lang="fi-FI" dirty="0"/>
              <a:t> </a:t>
            </a:r>
            <a:r>
              <a:rPr lang="fi-FI" dirty="0" err="1"/>
              <a:t>simply</a:t>
            </a:r>
            <a:r>
              <a:rPr lang="fi-FI" dirty="0"/>
              <a:t> with </a:t>
            </a:r>
            <a:r>
              <a:rPr lang="fi-FI" dirty="0" err="1"/>
              <a:t>signals</a:t>
            </a:r>
            <a:r>
              <a:rPr lang="fi-FI" dirty="0"/>
              <a:t> and </a:t>
            </a:r>
            <a:r>
              <a:rPr lang="fi-FI" dirty="0" err="1"/>
              <a:t>slots</a:t>
            </a:r>
            <a:r>
              <a:rPr lang="fi-FI" dirty="0"/>
              <a:t>!</a:t>
            </a:r>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83</a:t>
            </a:fld>
            <a:endParaRPr lang="en-US" dirty="0"/>
          </a:p>
        </p:txBody>
      </p:sp>
      <p:sp>
        <p:nvSpPr>
          <p:cNvPr id="3" name="Title 2"/>
          <p:cNvSpPr>
            <a:spLocks noGrp="1"/>
          </p:cNvSpPr>
          <p:nvPr>
            <p:ph type="title"/>
          </p:nvPr>
        </p:nvSpPr>
        <p:spPr/>
        <p:txBody>
          <a:bodyPr/>
          <a:lstStyle/>
          <a:p>
            <a:r>
              <a:rPr lang="en-US" dirty="0"/>
              <a:t>Sending and Posting Events </a:t>
            </a:r>
          </a:p>
        </p:txBody>
      </p:sp>
      <p:sp>
        <p:nvSpPr>
          <p:cNvPr id="7" name="Footer Placeholder 3">
            <a:extLst>
              <a:ext uri="{FF2B5EF4-FFF2-40B4-BE49-F238E27FC236}">
                <a16:creationId xmlns:a16="http://schemas.microsoft.com/office/drawing/2014/main" id="{47B295A0-BED1-7348-A277-8BB4FBAA090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036410889"/>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lnSpc>
                <a:spcPct val="90000"/>
              </a:lnSpc>
            </a:pPr>
            <a:r>
              <a:rPr lang="en-US" dirty="0"/>
              <a:t>All event loops in </a:t>
            </a:r>
            <a:r>
              <a:rPr lang="en-US" dirty="0" err="1"/>
              <a:t>Qt</a:t>
            </a:r>
            <a:r>
              <a:rPr lang="en-US" dirty="0"/>
              <a:t> are represented by the class </a:t>
            </a:r>
            <a:r>
              <a:rPr lang="en-US" dirty="0" err="1">
                <a:latin typeface="Courier New" pitchFamily="49" charset="0"/>
              </a:rPr>
              <a:t>QEventLoop</a:t>
            </a:r>
            <a:endParaRPr lang="en-US" dirty="0">
              <a:latin typeface="Courier New" pitchFamily="49" charset="0"/>
            </a:endParaRPr>
          </a:p>
          <a:p>
            <a:pPr lvl="1">
              <a:lnSpc>
                <a:spcPct val="90000"/>
              </a:lnSpc>
            </a:pPr>
            <a:r>
              <a:rPr lang="en-US" dirty="0" err="1">
                <a:latin typeface="Courier New" pitchFamily="49" charset="0"/>
              </a:rPr>
              <a:t>QEventLoop</a:t>
            </a:r>
            <a:r>
              <a:rPr lang="en-US" dirty="0"/>
              <a:t> can be used to launch </a:t>
            </a:r>
            <a:r>
              <a:rPr lang="en-US" i="1" dirty="0"/>
              <a:t>local event loops</a:t>
            </a:r>
            <a:endParaRPr lang="en-US" dirty="0"/>
          </a:p>
          <a:p>
            <a:pPr>
              <a:lnSpc>
                <a:spcPct val="90000"/>
              </a:lnSpc>
            </a:pPr>
            <a:r>
              <a:rPr lang="en-US" dirty="0"/>
              <a:t>The main event loop is launched using </a:t>
            </a:r>
            <a:r>
              <a:rPr lang="en-US" dirty="0" err="1">
                <a:latin typeface="Courier New" pitchFamily="49" charset="0"/>
              </a:rPr>
              <a:t>QApplication</a:t>
            </a:r>
            <a:r>
              <a:rPr lang="en-US" dirty="0">
                <a:latin typeface="Courier New" pitchFamily="49" charset="0"/>
              </a:rPr>
              <a:t>::exec()</a:t>
            </a:r>
          </a:p>
          <a:p>
            <a:pPr lvl="1">
              <a:lnSpc>
                <a:spcPct val="90000"/>
              </a:lnSpc>
            </a:pPr>
            <a:r>
              <a:rPr lang="en-US" dirty="0"/>
              <a:t>Main event loop tells the event dispatcher what to do, how to do it</a:t>
            </a:r>
          </a:p>
          <a:p>
            <a:pPr lvl="2">
              <a:lnSpc>
                <a:spcPct val="90000"/>
              </a:lnSpc>
            </a:pPr>
            <a:r>
              <a:rPr lang="en-US" dirty="0"/>
              <a:t>For example: wait for an event, exclude user input events</a:t>
            </a:r>
          </a:p>
          <a:p>
            <a:pPr>
              <a:lnSpc>
                <a:spcPct val="90000"/>
              </a:lnSpc>
            </a:pPr>
            <a:r>
              <a:rPr lang="en-US" dirty="0"/>
              <a:t>Event loop is modal</a:t>
            </a:r>
          </a:p>
          <a:p>
            <a:pPr lvl="1">
              <a:lnSpc>
                <a:spcPct val="90000"/>
              </a:lnSpc>
            </a:pPr>
            <a:r>
              <a:rPr lang="en-US" dirty="0" err="1">
                <a:latin typeface="Courier New" pitchFamily="49" charset="0"/>
              </a:rPr>
              <a:t>QApplication</a:t>
            </a:r>
            <a:r>
              <a:rPr lang="en-US" dirty="0">
                <a:latin typeface="Courier New" pitchFamily="49" charset="0"/>
              </a:rPr>
              <a:t>::exec(),</a:t>
            </a:r>
            <a:r>
              <a:rPr lang="en-US" dirty="0"/>
              <a:t> </a:t>
            </a:r>
            <a:r>
              <a:rPr lang="en-US" dirty="0" err="1">
                <a:latin typeface="Courier New" pitchFamily="49" charset="0"/>
              </a:rPr>
              <a:t>QEventLoop</a:t>
            </a:r>
            <a:r>
              <a:rPr lang="en-US" dirty="0">
                <a:latin typeface="Courier New" pitchFamily="49" charset="0"/>
              </a:rPr>
              <a:t>::exec(),</a:t>
            </a:r>
            <a:r>
              <a:rPr lang="en-US" dirty="0"/>
              <a:t> etc. are blocking</a:t>
            </a:r>
          </a:p>
          <a:p>
            <a:pPr lvl="1">
              <a:lnSpc>
                <a:spcPct val="90000"/>
              </a:lnSpc>
            </a:pPr>
            <a:r>
              <a:rPr lang="en-US" dirty="0" err="1">
                <a:latin typeface="Courier New" pitchFamily="49" charset="0"/>
              </a:rPr>
              <a:t>QDialog</a:t>
            </a:r>
            <a:r>
              <a:rPr lang="en-US" dirty="0"/>
              <a:t>, </a:t>
            </a:r>
            <a:r>
              <a:rPr lang="en-US" dirty="0" err="1">
                <a:latin typeface="Courier New" pitchFamily="49" charset="0"/>
              </a:rPr>
              <a:t>QMenu</a:t>
            </a:r>
            <a:r>
              <a:rPr lang="en-US" dirty="0"/>
              <a:t> also have </a:t>
            </a:r>
            <a:r>
              <a:rPr lang="en-US" dirty="0">
                <a:latin typeface="Courier New" pitchFamily="49" charset="0"/>
              </a:rPr>
              <a:t>exec()</a:t>
            </a:r>
            <a:r>
              <a:rPr lang="en-US" dirty="0"/>
              <a:t> functions</a:t>
            </a:r>
          </a:p>
          <a:p>
            <a:pPr lvl="1">
              <a:lnSpc>
                <a:spcPct val="90000"/>
              </a:lnSpc>
            </a:pPr>
            <a:r>
              <a:rPr lang="en-US" dirty="0"/>
              <a:t>Continues processing until told to stop by calling </a:t>
            </a:r>
            <a:r>
              <a:rPr lang="en-US" dirty="0">
                <a:latin typeface="Courier New" pitchFamily="49" charset="0"/>
              </a:rPr>
              <a:t>exit()</a:t>
            </a:r>
          </a:p>
          <a:p>
            <a:pPr>
              <a:lnSpc>
                <a:spcPct val="90000"/>
              </a:lnSpc>
            </a:pPr>
            <a:r>
              <a:rPr lang="en-US" dirty="0"/>
              <a:t>Event-loop is recursive</a:t>
            </a:r>
          </a:p>
          <a:p>
            <a:pPr lvl="1">
              <a:lnSpc>
                <a:spcPct val="90000"/>
              </a:lnSpc>
            </a:pPr>
            <a:r>
              <a:rPr lang="en-US" dirty="0"/>
              <a:t>Any of the </a:t>
            </a:r>
            <a:r>
              <a:rPr lang="en-US" dirty="0">
                <a:latin typeface="Courier New" pitchFamily="49" charset="0"/>
              </a:rPr>
              <a:t>exec()</a:t>
            </a:r>
            <a:r>
              <a:rPr lang="en-US" dirty="0"/>
              <a:t> functions can re-curse</a:t>
            </a:r>
          </a:p>
          <a:p>
            <a:pPr lvl="1">
              <a:lnSpc>
                <a:spcPct val="90000"/>
              </a:lnSpc>
            </a:pPr>
            <a:r>
              <a:rPr lang="en-US" dirty="0"/>
              <a:t>Except for </a:t>
            </a:r>
            <a:r>
              <a:rPr lang="en-US" dirty="0" err="1">
                <a:latin typeface="Courier New" pitchFamily="49" charset="0"/>
              </a:rPr>
              <a:t>QApplication</a:t>
            </a:r>
            <a:r>
              <a:rPr lang="en-US" dirty="0">
                <a:latin typeface="Courier New" pitchFamily="49" charset="0"/>
              </a:rPr>
              <a:t>::exec()</a:t>
            </a:r>
          </a:p>
          <a:p>
            <a:pPr lvl="1">
              <a:lnSpc>
                <a:spcPct val="90000"/>
              </a:lnSpc>
            </a:pPr>
            <a:r>
              <a:rPr lang="en-US" dirty="0"/>
              <a:t>Use with caution, unexpected recursion can happen</a:t>
            </a:r>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84</a:t>
            </a:fld>
            <a:endParaRPr lang="en-US" dirty="0"/>
          </a:p>
        </p:txBody>
      </p:sp>
      <p:sp>
        <p:nvSpPr>
          <p:cNvPr id="3" name="Title 2"/>
          <p:cNvSpPr>
            <a:spLocks noGrp="1"/>
          </p:cNvSpPr>
          <p:nvPr>
            <p:ph type="title"/>
          </p:nvPr>
        </p:nvSpPr>
        <p:spPr/>
        <p:txBody>
          <a:bodyPr/>
          <a:lstStyle/>
          <a:p>
            <a:r>
              <a:rPr lang="en-US" dirty="0"/>
              <a:t>Event Processing – Event Loops</a:t>
            </a:r>
          </a:p>
        </p:txBody>
      </p:sp>
      <p:sp>
        <p:nvSpPr>
          <p:cNvPr id="7" name="Footer Placeholder 3">
            <a:extLst>
              <a:ext uri="{FF2B5EF4-FFF2-40B4-BE49-F238E27FC236}">
                <a16:creationId xmlns:a16="http://schemas.microsoft.com/office/drawing/2014/main" id="{3CF93049-7B39-A84F-A07A-0B1D6838C78A}"/>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214140202"/>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Base class: </a:t>
            </a:r>
            <a:r>
              <a:rPr lang="en-US" dirty="0" err="1">
                <a:latin typeface="Courier New"/>
                <a:cs typeface="Courier New"/>
              </a:rPr>
              <a:t>QAbstractEventDispatcher</a:t>
            </a:r>
            <a:endParaRPr lang="en-US" dirty="0">
              <a:latin typeface="Courier New"/>
              <a:cs typeface="Courier New"/>
            </a:endParaRPr>
          </a:p>
          <a:p>
            <a:r>
              <a:rPr lang="en-US" dirty="0"/>
              <a:t>Receives events from the window system and other sources via </a:t>
            </a:r>
            <a:r>
              <a:rPr lang="en-US" dirty="0" err="1">
                <a:latin typeface="Courier New" pitchFamily="49" charset="0"/>
              </a:rPr>
              <a:t>QEventLoop</a:t>
            </a:r>
            <a:endParaRPr lang="en-US" dirty="0">
              <a:latin typeface="Courier New" pitchFamily="49" charset="0"/>
            </a:endParaRPr>
          </a:p>
          <a:p>
            <a:r>
              <a:rPr lang="en-US" dirty="0"/>
              <a:t>Delivers events to </a:t>
            </a:r>
            <a:r>
              <a:rPr lang="en-US" dirty="0" err="1">
                <a:latin typeface="Courier New" pitchFamily="49" charset="0"/>
              </a:rPr>
              <a:t>QCoreApplication</a:t>
            </a:r>
            <a:endParaRPr lang="en-US" dirty="0">
              <a:latin typeface="Courier New" pitchFamily="49" charset="0"/>
            </a:endParaRPr>
          </a:p>
          <a:p>
            <a:r>
              <a:rPr lang="en-US" dirty="0"/>
              <a:t>Platform-specific implementations are made by </a:t>
            </a:r>
            <a:r>
              <a:rPr lang="en-US" dirty="0" err="1"/>
              <a:t>subclassing</a:t>
            </a:r>
            <a:r>
              <a:rPr lang="en-US" dirty="0"/>
              <a:t> </a:t>
            </a:r>
            <a:r>
              <a:rPr lang="en-US" dirty="0" err="1">
                <a:latin typeface="Courier New" pitchFamily="49" charset="0"/>
              </a:rPr>
              <a:t>QAbstractEventDispatcher</a:t>
            </a:r>
            <a:endParaRPr lang="en-US" dirty="0">
              <a:latin typeface="Courier New" pitchFamily="49" charset="0"/>
            </a:endParaRPr>
          </a:p>
          <a:p>
            <a:pPr lvl="1"/>
            <a:r>
              <a:rPr lang="en-US" dirty="0">
                <a:latin typeface="Courier New" pitchFamily="49" charset="0"/>
              </a:rPr>
              <a:t>QEventDispatcherWin32, </a:t>
            </a:r>
            <a:r>
              <a:rPr lang="en-US" dirty="0" err="1">
                <a:latin typeface="Courier New" pitchFamily="49" charset="0"/>
              </a:rPr>
              <a:t>QEventDispatcherLinux</a:t>
            </a:r>
            <a:endParaRPr lang="en-US" dirty="0">
              <a:latin typeface="Courier New" pitchFamily="49" charset="0"/>
            </a:endParaRPr>
          </a:p>
          <a:p>
            <a:r>
              <a:rPr lang="en-US" i="1" dirty="0"/>
              <a:t>Can be used to tie </a:t>
            </a:r>
            <a:r>
              <a:rPr lang="en-US" i="1" dirty="0" err="1"/>
              <a:t>Qt</a:t>
            </a:r>
            <a:r>
              <a:rPr lang="en-US" i="1" dirty="0"/>
              <a:t> event handling to external or native event loops</a:t>
            </a:r>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85</a:t>
            </a:fld>
            <a:endParaRPr lang="en-US" dirty="0"/>
          </a:p>
        </p:txBody>
      </p:sp>
      <p:sp>
        <p:nvSpPr>
          <p:cNvPr id="3" name="Title 2"/>
          <p:cNvSpPr>
            <a:spLocks noGrp="1"/>
          </p:cNvSpPr>
          <p:nvPr>
            <p:ph type="title"/>
          </p:nvPr>
        </p:nvSpPr>
        <p:spPr/>
        <p:txBody>
          <a:bodyPr/>
          <a:lstStyle/>
          <a:p>
            <a:r>
              <a:rPr lang="fi-FI" dirty="0" err="1"/>
              <a:t>Event</a:t>
            </a:r>
            <a:r>
              <a:rPr lang="fi-FI" dirty="0"/>
              <a:t> </a:t>
            </a:r>
            <a:r>
              <a:rPr lang="fi-FI" dirty="0" err="1"/>
              <a:t>Dispatcher</a:t>
            </a:r>
            <a:endParaRPr lang="en-US" dirty="0"/>
          </a:p>
        </p:txBody>
      </p:sp>
      <p:sp>
        <p:nvSpPr>
          <p:cNvPr id="7" name="Footer Placeholder 3">
            <a:extLst>
              <a:ext uri="{FF2B5EF4-FFF2-40B4-BE49-F238E27FC236}">
                <a16:creationId xmlns:a16="http://schemas.microsoft.com/office/drawing/2014/main" id="{73ED17AE-F078-6E4E-94DD-9AFFE6B9CE48}"/>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35445682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lnSpc>
                <a:spcPct val="90000"/>
              </a:lnSpc>
            </a:pPr>
            <a:r>
              <a:rPr lang="en-US" dirty="0"/>
              <a:t>Sometimes you need to add the same functionality to a number of different widgets (reacting on a certain event the same way)</a:t>
            </a:r>
          </a:p>
          <a:p>
            <a:pPr>
              <a:lnSpc>
                <a:spcPct val="90000"/>
              </a:lnSpc>
            </a:pPr>
            <a:r>
              <a:rPr lang="en-US" dirty="0"/>
              <a:t>…or you might want block/hijack events aimed at a certain widget (e.g. a </a:t>
            </a:r>
            <a:r>
              <a:rPr lang="en-US" dirty="0" err="1">
                <a:latin typeface="Courier New" pitchFamily="49" charset="0"/>
              </a:rPr>
              <a:t>QPushButton</a:t>
            </a:r>
            <a:r>
              <a:rPr lang="en-US" dirty="0"/>
              <a:t> on the screen)</a:t>
            </a:r>
          </a:p>
          <a:p>
            <a:pPr>
              <a:lnSpc>
                <a:spcPct val="90000"/>
              </a:lnSpc>
            </a:pPr>
            <a:r>
              <a:rPr lang="en-US" dirty="0"/>
              <a:t>The usual way to do this is to subclass each widget and implement the required event handler function(s)</a:t>
            </a:r>
          </a:p>
          <a:p>
            <a:pPr lvl="1">
              <a:lnSpc>
                <a:spcPct val="90000"/>
              </a:lnSpc>
            </a:pPr>
            <a:r>
              <a:rPr lang="en-US" dirty="0"/>
              <a:t>This is cumbersome if all you try to obtain is the possibility to e.g. add common mouse movement handling to widgets or block certain events</a:t>
            </a:r>
          </a:p>
          <a:p>
            <a:pPr>
              <a:lnSpc>
                <a:spcPct val="90000"/>
              </a:lnSpc>
            </a:pPr>
            <a:endParaRPr lang="en-US" dirty="0"/>
          </a:p>
          <a:p>
            <a:pPr>
              <a:lnSpc>
                <a:spcPct val="90000"/>
              </a:lnSpc>
            </a:pPr>
            <a:r>
              <a:rPr lang="en-US" dirty="0"/>
              <a:t>The solution: use one or more event filters</a:t>
            </a:r>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86</a:t>
            </a:fld>
            <a:endParaRPr lang="en-US" dirty="0"/>
          </a:p>
        </p:txBody>
      </p:sp>
      <p:sp>
        <p:nvSpPr>
          <p:cNvPr id="3" name="Title 2"/>
          <p:cNvSpPr>
            <a:spLocks noGrp="1"/>
          </p:cNvSpPr>
          <p:nvPr>
            <p:ph type="title"/>
          </p:nvPr>
        </p:nvSpPr>
        <p:spPr/>
        <p:txBody>
          <a:bodyPr/>
          <a:lstStyle/>
          <a:p>
            <a:r>
              <a:rPr lang="en-US" dirty="0"/>
              <a:t>Event Filters</a:t>
            </a:r>
          </a:p>
        </p:txBody>
      </p:sp>
      <p:sp>
        <p:nvSpPr>
          <p:cNvPr id="7" name="Footer Placeholder 3">
            <a:extLst>
              <a:ext uri="{FF2B5EF4-FFF2-40B4-BE49-F238E27FC236}">
                <a16:creationId xmlns:a16="http://schemas.microsoft.com/office/drawing/2014/main" id="{AB5C9480-DDB4-8F4C-BE75-7EB534BEAEB4}"/>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164545437"/>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Implementing an event filter is very easy:</a:t>
            </a:r>
          </a:p>
          <a:p>
            <a:pPr lvl="1"/>
            <a:r>
              <a:rPr lang="en-US" dirty="0"/>
              <a:t>Subclass from </a:t>
            </a:r>
            <a:r>
              <a:rPr lang="en-US" dirty="0" err="1">
                <a:latin typeface="Courier New" pitchFamily="49" charset="0"/>
              </a:rPr>
              <a:t>QObject</a:t>
            </a:r>
            <a:r>
              <a:rPr lang="en-US" dirty="0"/>
              <a:t> (or any subclass of </a:t>
            </a:r>
            <a:r>
              <a:rPr lang="en-US" dirty="0" err="1">
                <a:latin typeface="Courier New" pitchFamily="49" charset="0"/>
              </a:rPr>
              <a:t>QObject</a:t>
            </a:r>
            <a:r>
              <a:rPr lang="en-US" dirty="0"/>
              <a:t>) and re-implement the method </a:t>
            </a:r>
          </a:p>
          <a:p>
            <a:pPr lvl="1">
              <a:buFontTx/>
              <a:buNone/>
            </a:pPr>
            <a:r>
              <a:rPr lang="en-US" dirty="0"/>
              <a:t>	</a:t>
            </a:r>
            <a:r>
              <a:rPr lang="en-US" dirty="0" err="1">
                <a:latin typeface="Courier New" pitchFamily="49" charset="0"/>
              </a:rPr>
              <a:t>bool</a:t>
            </a:r>
            <a:r>
              <a:rPr lang="en-US" dirty="0">
                <a:latin typeface="Courier New" pitchFamily="49" charset="0"/>
              </a:rPr>
              <a:t> </a:t>
            </a:r>
            <a:r>
              <a:rPr lang="en-US" dirty="0" err="1">
                <a:latin typeface="Courier New" pitchFamily="49" charset="0"/>
              </a:rPr>
              <a:t>eventFilter</a:t>
            </a:r>
            <a:r>
              <a:rPr lang="en-US" dirty="0">
                <a:latin typeface="Courier New" pitchFamily="49" charset="0"/>
              </a:rPr>
              <a:t>(</a:t>
            </a:r>
            <a:r>
              <a:rPr lang="en-US" dirty="0" err="1">
                <a:latin typeface="Courier New" pitchFamily="49" charset="0"/>
              </a:rPr>
              <a:t>QObject</a:t>
            </a:r>
            <a:r>
              <a:rPr lang="en-US" dirty="0">
                <a:latin typeface="Courier New" pitchFamily="49" charset="0"/>
              </a:rPr>
              <a:t> *receiver, </a:t>
            </a:r>
            <a:r>
              <a:rPr lang="en-US" dirty="0" err="1">
                <a:latin typeface="Courier New" pitchFamily="49" charset="0"/>
              </a:rPr>
              <a:t>QEvent</a:t>
            </a:r>
            <a:r>
              <a:rPr lang="en-US" dirty="0">
                <a:latin typeface="Courier New" pitchFamily="49" charset="0"/>
              </a:rPr>
              <a:t> *event)</a:t>
            </a:r>
          </a:p>
          <a:p>
            <a:pPr lvl="1"/>
            <a:r>
              <a:rPr lang="en-US" dirty="0"/>
              <a:t>This method returns </a:t>
            </a:r>
            <a:r>
              <a:rPr lang="en-US" dirty="0">
                <a:latin typeface="Courier New" pitchFamily="49" charset="0"/>
              </a:rPr>
              <a:t>true</a:t>
            </a:r>
            <a:r>
              <a:rPr lang="en-US" dirty="0"/>
              <a:t> if the filter handles the given event, </a:t>
            </a:r>
            <a:r>
              <a:rPr lang="en-US" dirty="0">
                <a:latin typeface="Courier New" pitchFamily="49" charset="0"/>
              </a:rPr>
              <a:t>false</a:t>
            </a:r>
            <a:r>
              <a:rPr lang="en-US" dirty="0"/>
              <a:t> otherwise</a:t>
            </a:r>
          </a:p>
          <a:p>
            <a:r>
              <a:rPr lang="en-US" dirty="0"/>
              <a:t>The event filter can be installed for any object by invoking the method </a:t>
            </a:r>
            <a:r>
              <a:rPr lang="en-US" dirty="0" err="1">
                <a:latin typeface="Courier New" pitchFamily="49" charset="0"/>
              </a:rPr>
              <a:t>QObject</a:t>
            </a:r>
            <a:r>
              <a:rPr lang="en-US" dirty="0">
                <a:latin typeface="Courier New" pitchFamily="49" charset="0"/>
              </a:rPr>
              <a:t>::</a:t>
            </a:r>
            <a:r>
              <a:rPr lang="en-US" dirty="0" err="1">
                <a:latin typeface="Courier New" pitchFamily="49" charset="0"/>
              </a:rPr>
              <a:t>installEventFilter</a:t>
            </a:r>
            <a:r>
              <a:rPr lang="en-US" dirty="0">
                <a:latin typeface="Courier New" pitchFamily="49" charset="0"/>
              </a:rPr>
              <a:t>()</a:t>
            </a:r>
          </a:p>
          <a:p>
            <a:r>
              <a:rPr lang="en-US" dirty="0"/>
              <a:t>An application-global event filter can be installed by invoking </a:t>
            </a:r>
            <a:r>
              <a:rPr lang="en-US" dirty="0" err="1">
                <a:latin typeface="Courier New" pitchFamily="49" charset="0"/>
              </a:rPr>
              <a:t>installEventFilter</a:t>
            </a:r>
            <a:r>
              <a:rPr lang="en-US" dirty="0">
                <a:latin typeface="Courier New" pitchFamily="49" charset="0"/>
              </a:rPr>
              <a:t>()</a:t>
            </a:r>
            <a:r>
              <a:rPr lang="en-US" dirty="0"/>
              <a:t> on the </a:t>
            </a:r>
            <a:r>
              <a:rPr lang="en-US" dirty="0" err="1">
                <a:latin typeface="Courier New" pitchFamily="49" charset="0"/>
              </a:rPr>
              <a:t>QCoreApplication</a:t>
            </a:r>
            <a:r>
              <a:rPr lang="en-US" dirty="0"/>
              <a:t> instance</a:t>
            </a:r>
          </a:p>
          <a:p>
            <a:pPr lvl="1"/>
            <a:r>
              <a:rPr lang="en-US" dirty="0"/>
              <a:t>Avoid in general because of performance loss</a:t>
            </a:r>
          </a:p>
          <a:p>
            <a:pPr lvl="1"/>
            <a:r>
              <a:rPr lang="en-US" dirty="0"/>
              <a:t>Good for debugging – e.g. why my gestures do not work?</a:t>
            </a:r>
          </a:p>
          <a:p>
            <a:endParaRPr lang="en-US" dirty="0"/>
          </a:p>
        </p:txBody>
      </p:sp>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6" name="Slide Number Placeholder 3"/>
          <p:cNvSpPr>
            <a:spLocks noGrp="1"/>
          </p:cNvSpPr>
          <p:nvPr>
            <p:ph type="sldNum" sz="quarter" idx="12"/>
          </p:nvPr>
        </p:nvSpPr>
        <p:spPr/>
        <p:txBody>
          <a:bodyPr/>
          <a:lstStyle/>
          <a:p>
            <a:fld id="{ABA6B483-D54A-6F4C-ABB1-789E9E7B1B73}" type="slidenum">
              <a:rPr lang="en-US" smtClean="0"/>
              <a:pPr/>
              <a:t>87</a:t>
            </a:fld>
            <a:endParaRPr lang="en-US" dirty="0"/>
          </a:p>
        </p:txBody>
      </p:sp>
      <p:sp>
        <p:nvSpPr>
          <p:cNvPr id="3" name="Title 2"/>
          <p:cNvSpPr>
            <a:spLocks noGrp="1"/>
          </p:cNvSpPr>
          <p:nvPr>
            <p:ph type="title"/>
          </p:nvPr>
        </p:nvSpPr>
        <p:spPr/>
        <p:txBody>
          <a:bodyPr/>
          <a:lstStyle/>
          <a:p>
            <a:r>
              <a:rPr lang="en-US" dirty="0"/>
              <a:t>Event Filters</a:t>
            </a:r>
          </a:p>
        </p:txBody>
      </p:sp>
      <p:sp>
        <p:nvSpPr>
          <p:cNvPr id="5" name="Content Placeholder 2"/>
          <p:cNvSpPr txBox="1">
            <a:spLocks/>
          </p:cNvSpPr>
          <p:nvPr/>
        </p:nvSpPr>
        <p:spPr>
          <a:xfrm>
            <a:off x="552829" y="5229200"/>
            <a:ext cx="10829874" cy="936104"/>
          </a:xfrm>
          <a:prstGeom prst="rect">
            <a:avLst/>
          </a:prstGeom>
          <a:solidFill>
            <a:schemeClr val="bg1">
              <a:lumMod val="95000"/>
            </a:schemeClr>
          </a:solidFill>
          <a:ln>
            <a:solidFill>
              <a:srgbClr val="83B921"/>
            </a:solidFill>
          </a:ln>
          <a:effectLst/>
        </p:spPr>
        <p:txBody>
          <a:bodyPr lIns="117226" tIns="58613" rIns="117226" bIns="58613"/>
          <a:lstStyle>
            <a:defPPr>
              <a:defRPr lang="en-US"/>
            </a:defPPr>
            <a:lvl1pPr marL="0" indent="0" algn="l" eaLnBrk="0" hangingPunct="0">
              <a:spcBef>
                <a:spcPts val="0"/>
              </a:spcBef>
              <a:spcAft>
                <a:spcPts val="0"/>
              </a:spcAft>
              <a:buClr>
                <a:srgbClr val="86BC25"/>
              </a:buClr>
              <a:buSzPct val="60000"/>
              <a:buNone/>
              <a:defRPr sz="1400">
                <a:solidFill>
                  <a:srgbClr val="000080"/>
                </a:solidFill>
                <a:latin typeface="Courier New" pitchFamily="49" charset="0"/>
                <a:cs typeface="Courier New" pitchFamily="49" charset="0"/>
              </a:defRPr>
            </a:lvl1pPr>
            <a:lvl2pPr marL="7191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2pPr>
            <a:lvl3pPr marL="1079500"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3pPr>
            <a:lvl4pPr marL="1439863"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4pPr>
            <a:lvl5pPr marL="1798638" indent="-233363" algn="l" eaLnBrk="0" hangingPunct="0">
              <a:lnSpc>
                <a:spcPct val="100000"/>
              </a:lnSpc>
              <a:spcBef>
                <a:spcPts val="300"/>
              </a:spcBef>
              <a:spcAft>
                <a:spcPts val="300"/>
              </a:spcAft>
              <a:buClr>
                <a:srgbClr val="86BC25"/>
              </a:buClr>
              <a:buSzPct val="60000"/>
              <a:buChar char="•"/>
              <a:defRPr sz="1200">
                <a:solidFill>
                  <a:srgbClr val="595959"/>
                </a:solidFill>
                <a:latin typeface="Arial" pitchFamily="34" charset="0"/>
                <a:cs typeface="Arial" pitchFamily="34" charset="0"/>
              </a:defRPr>
            </a:lvl5pPr>
            <a:lvl6pPr marL="2514600" indent="-228600" fontAlgn="base">
              <a:spcBef>
                <a:spcPct val="20000"/>
              </a:spcBef>
              <a:spcAft>
                <a:spcPct val="0"/>
              </a:spcAft>
              <a:buClr>
                <a:srgbClr val="CC0000"/>
              </a:buClr>
              <a:buSzPct val="60000"/>
              <a:buChar char="•"/>
              <a:defRPr>
                <a:solidFill>
                  <a:srgbClr val="333333"/>
                </a:solidFill>
                <a:latin typeface="+mn-lt"/>
              </a:defRPr>
            </a:lvl6pPr>
            <a:lvl7pPr marL="2971800" indent="-228600" fontAlgn="base">
              <a:spcBef>
                <a:spcPct val="20000"/>
              </a:spcBef>
              <a:spcAft>
                <a:spcPct val="0"/>
              </a:spcAft>
              <a:buClr>
                <a:srgbClr val="CC0000"/>
              </a:buClr>
              <a:buSzPct val="60000"/>
              <a:buChar char="•"/>
              <a:defRPr>
                <a:solidFill>
                  <a:srgbClr val="333333"/>
                </a:solidFill>
                <a:latin typeface="+mn-lt"/>
              </a:defRPr>
            </a:lvl7pPr>
            <a:lvl8pPr marL="3429000" indent="-228600" fontAlgn="base">
              <a:spcBef>
                <a:spcPct val="20000"/>
              </a:spcBef>
              <a:spcAft>
                <a:spcPct val="0"/>
              </a:spcAft>
              <a:buClr>
                <a:srgbClr val="CC0000"/>
              </a:buClr>
              <a:buSzPct val="60000"/>
              <a:buChar char="•"/>
              <a:defRPr>
                <a:solidFill>
                  <a:srgbClr val="333333"/>
                </a:solidFill>
                <a:latin typeface="+mn-lt"/>
              </a:defRPr>
            </a:lvl8pPr>
            <a:lvl9pPr marL="3886200" indent="-228600" fontAlgn="base">
              <a:spcBef>
                <a:spcPct val="20000"/>
              </a:spcBef>
              <a:spcAft>
                <a:spcPct val="0"/>
              </a:spcAft>
              <a:buClr>
                <a:srgbClr val="CC0000"/>
              </a:buClr>
              <a:buSzPct val="60000"/>
              <a:buChar char="•"/>
              <a:defRPr>
                <a:solidFill>
                  <a:srgbClr val="333333"/>
                </a:solidFill>
                <a:latin typeface="+mn-lt"/>
              </a:defRPr>
            </a:lvl9pPr>
          </a:lstStyle>
          <a:p>
            <a:r>
              <a:rPr lang="en-US" dirty="0">
                <a:solidFill>
                  <a:srgbClr val="808000"/>
                </a:solidFill>
              </a:rPr>
              <a:t>// qflickgesture.cpp</a:t>
            </a:r>
          </a:p>
          <a:p>
            <a:r>
              <a:rPr lang="en-US" dirty="0">
                <a:solidFill>
                  <a:srgbClr val="808000"/>
                </a:solidFill>
              </a:rPr>
              <a:t>case</a:t>
            </a:r>
            <a:r>
              <a:rPr lang="en-US" dirty="0">
                <a:solidFill>
                  <a:srgbClr val="C0C0C0"/>
                </a:solidFill>
              </a:rPr>
              <a:t> </a:t>
            </a:r>
            <a:r>
              <a:rPr lang="en-US" dirty="0" err="1">
                <a:solidFill>
                  <a:srgbClr val="800080"/>
                </a:solidFill>
              </a:rPr>
              <a:t>QEvent</a:t>
            </a:r>
            <a:r>
              <a:rPr lang="en-US" dirty="0">
                <a:solidFill>
                  <a:srgbClr val="000000"/>
                </a:solidFill>
              </a:rPr>
              <a:t>::</a:t>
            </a:r>
            <a:r>
              <a:rPr lang="en-US" dirty="0" err="1">
                <a:solidFill>
                  <a:srgbClr val="800080"/>
                </a:solidFill>
              </a:rPr>
              <a:t>TouchEnd</a:t>
            </a:r>
            <a:r>
              <a:rPr lang="en-US" dirty="0">
                <a:solidFill>
                  <a:srgbClr val="000000"/>
                </a:solidFill>
              </a:rPr>
              <a:t>:</a:t>
            </a:r>
            <a:r>
              <a:rPr lang="en-US" dirty="0"/>
              <a:t> </a:t>
            </a:r>
          </a:p>
          <a:p>
            <a:r>
              <a:rPr lang="en-US" dirty="0">
                <a:solidFill>
                  <a:srgbClr val="000000"/>
                </a:solidFill>
              </a:rPr>
              <a:t>    result</a:t>
            </a:r>
            <a:r>
              <a:rPr lang="en-US" dirty="0">
                <a:solidFill>
                  <a:srgbClr val="C0C0C0"/>
                </a:solidFill>
              </a:rPr>
              <a:t> </a:t>
            </a:r>
            <a:r>
              <a:rPr lang="en-US" dirty="0">
                <a:solidFill>
                  <a:srgbClr val="000000"/>
                </a:solidFill>
              </a:rPr>
              <a:t>|=</a:t>
            </a:r>
            <a:r>
              <a:rPr lang="en-US" dirty="0">
                <a:solidFill>
                  <a:srgbClr val="C0C0C0"/>
                </a:solidFill>
              </a:rPr>
              <a:t> </a:t>
            </a:r>
            <a:r>
              <a:rPr lang="en-US" dirty="0" err="1">
                <a:solidFill>
                  <a:srgbClr val="000000"/>
                </a:solidFill>
              </a:rPr>
              <a:t>scrollerIsActive</a:t>
            </a:r>
            <a:r>
              <a:rPr lang="en-US" dirty="0">
                <a:solidFill>
                  <a:srgbClr val="C0C0C0"/>
                </a:solidFill>
              </a:rPr>
              <a:t> </a:t>
            </a:r>
            <a:r>
              <a:rPr lang="en-US" dirty="0">
                <a:solidFill>
                  <a:srgbClr val="000000"/>
                </a:solidFill>
              </a:rPr>
              <a:t>?</a:t>
            </a:r>
            <a:r>
              <a:rPr lang="en-US" dirty="0">
                <a:solidFill>
                  <a:srgbClr val="C0C0C0"/>
                </a:solidFill>
              </a:rPr>
              <a:t> </a:t>
            </a:r>
            <a:r>
              <a:rPr lang="en-US" dirty="0" err="1"/>
              <a:t>FinishGesture</a:t>
            </a:r>
            <a:r>
              <a:rPr lang="en-US" dirty="0">
                <a:solidFill>
                  <a:srgbClr val="C0C0C0"/>
                </a:solidFill>
              </a:rPr>
              <a:t> </a:t>
            </a:r>
            <a:r>
              <a:rPr lang="en-US" dirty="0">
                <a:solidFill>
                  <a:srgbClr val="000000"/>
                </a:solidFill>
              </a:rPr>
              <a:t>:</a:t>
            </a:r>
            <a:r>
              <a:rPr lang="en-US" dirty="0">
                <a:solidFill>
                  <a:srgbClr val="C0C0C0"/>
                </a:solidFill>
              </a:rPr>
              <a:t> </a:t>
            </a:r>
            <a:r>
              <a:rPr lang="en-US" dirty="0" err="1"/>
              <a:t>CancelGesture</a:t>
            </a:r>
            <a:r>
              <a:rPr lang="en-US" dirty="0">
                <a:solidFill>
                  <a:srgbClr val="000000"/>
                </a:solidFill>
              </a:rPr>
              <a:t>;</a:t>
            </a:r>
            <a:r>
              <a:rPr lang="en-US" dirty="0"/>
              <a:t> </a:t>
            </a:r>
          </a:p>
          <a:p>
            <a:r>
              <a:rPr lang="en-US" dirty="0">
                <a:solidFill>
                  <a:srgbClr val="808000"/>
                </a:solidFill>
              </a:rPr>
              <a:t>    break</a:t>
            </a:r>
            <a:r>
              <a:rPr lang="en-US" dirty="0">
                <a:solidFill>
                  <a:srgbClr val="000000"/>
                </a:solidFill>
              </a:rPr>
              <a:t>;</a:t>
            </a:r>
            <a:endParaRPr lang="en-US" dirty="0"/>
          </a:p>
        </p:txBody>
      </p:sp>
      <p:sp>
        <p:nvSpPr>
          <p:cNvPr id="8" name="TextBox 7">
            <a:extLst>
              <a:ext uri="{FF2B5EF4-FFF2-40B4-BE49-F238E27FC236}">
                <a16:creationId xmlns:a16="http://schemas.microsoft.com/office/drawing/2014/main" id="{017635B1-10F9-4AB0-AE41-CFB3C64D984F}"/>
              </a:ext>
            </a:extLst>
          </p:cNvPr>
          <p:cNvSpPr txBox="1"/>
          <p:nvPr/>
        </p:nvSpPr>
        <p:spPr>
          <a:xfrm>
            <a:off x="8253528" y="332660"/>
            <a:ext cx="3670496" cy="307777"/>
          </a:xfrm>
          <a:prstGeom prst="rect">
            <a:avLst/>
          </a:prstGeom>
          <a:noFill/>
        </p:spPr>
        <p:txBody>
          <a:bodyPr wrap="square" rtlCol="0">
            <a:spAutoFit/>
          </a:bodyPr>
          <a:lstStyle/>
          <a:p>
            <a:pPr algn="r"/>
            <a:r>
              <a:rPr lang="en-US" sz="1400" dirty="0"/>
              <a:t>Demo: </a:t>
            </a:r>
            <a:r>
              <a:rPr lang="en-US" sz="1400" dirty="0" err="1"/>
              <a:t>eventFilter</a:t>
            </a:r>
            <a:endParaRPr lang="en-US" sz="1400" dirty="0"/>
          </a:p>
        </p:txBody>
      </p:sp>
      <p:sp>
        <p:nvSpPr>
          <p:cNvPr id="10" name="Footer Placeholder 3">
            <a:extLst>
              <a:ext uri="{FF2B5EF4-FFF2-40B4-BE49-F238E27FC236}">
                <a16:creationId xmlns:a16="http://schemas.microsoft.com/office/drawing/2014/main" id="{9BC1D13E-E563-E046-A4C4-4D96B7AC3C3A}"/>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35477740"/>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lnSpc>
                <a:spcPct val="90000"/>
              </a:lnSpc>
            </a:pPr>
            <a:r>
              <a:rPr lang="en-US" dirty="0"/>
              <a:t>Events are not handled at all for objects whose thread affinity is NULL (i.e. do not belong to any thread)</a:t>
            </a:r>
          </a:p>
          <a:p>
            <a:pPr>
              <a:lnSpc>
                <a:spcPct val="90000"/>
              </a:lnSpc>
            </a:pPr>
            <a:endParaRPr lang="en-US" dirty="0"/>
          </a:p>
          <a:p>
            <a:pPr>
              <a:lnSpc>
                <a:spcPct val="90000"/>
              </a:lnSpc>
            </a:pPr>
            <a:r>
              <a:rPr lang="en-US" dirty="0"/>
              <a:t>An object and its event filter need to be in the same thread (i.e. have the same thread affinity) - otherwise </a:t>
            </a:r>
            <a:r>
              <a:rPr lang="en-US" dirty="0" err="1">
                <a:latin typeface="Courier New" pitchFamily="49" charset="0"/>
              </a:rPr>
              <a:t>QObject</a:t>
            </a:r>
            <a:r>
              <a:rPr lang="en-US" dirty="0">
                <a:latin typeface="Courier New" pitchFamily="49" charset="0"/>
              </a:rPr>
              <a:t>::</a:t>
            </a:r>
            <a:r>
              <a:rPr lang="en-US" dirty="0" err="1">
                <a:latin typeface="Courier New" pitchFamily="49" charset="0"/>
              </a:rPr>
              <a:t>installEventFilter</a:t>
            </a:r>
            <a:r>
              <a:rPr lang="en-US" dirty="0">
                <a:latin typeface="Courier New" pitchFamily="49" charset="0"/>
              </a:rPr>
              <a:t>()</a:t>
            </a:r>
            <a:r>
              <a:rPr lang="en-US" dirty="0"/>
              <a:t> does nothing</a:t>
            </a:r>
          </a:p>
          <a:p>
            <a:pPr lvl="1">
              <a:lnSpc>
                <a:spcPct val="90000"/>
              </a:lnSpc>
            </a:pPr>
            <a:r>
              <a:rPr lang="en-US" dirty="0"/>
              <a:t>Furthermore, if one of them is moved to another thread after installation, the event filter will not be called before both are in the same thread again (the filter is </a:t>
            </a:r>
            <a:r>
              <a:rPr lang="en-US" i="1" dirty="0"/>
              <a:t>not</a:t>
            </a:r>
            <a:r>
              <a:rPr lang="en-US" dirty="0"/>
              <a:t> removed by the system)</a:t>
            </a:r>
          </a:p>
          <a:p>
            <a:endParaRPr lang="en-US" dirty="0"/>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88</a:t>
            </a:fld>
            <a:endParaRPr lang="en-US" dirty="0"/>
          </a:p>
        </p:txBody>
      </p:sp>
      <p:sp>
        <p:nvSpPr>
          <p:cNvPr id="3" name="Title 2"/>
          <p:cNvSpPr>
            <a:spLocks noGrp="1"/>
          </p:cNvSpPr>
          <p:nvPr>
            <p:ph type="title"/>
          </p:nvPr>
        </p:nvSpPr>
        <p:spPr/>
        <p:txBody>
          <a:bodyPr/>
          <a:lstStyle/>
          <a:p>
            <a:r>
              <a:rPr lang="fi-FI" dirty="0" err="1"/>
              <a:t>Further</a:t>
            </a:r>
            <a:r>
              <a:rPr lang="fi-FI" dirty="0"/>
              <a:t> Notes</a:t>
            </a:r>
            <a:endParaRPr lang="en-US" dirty="0"/>
          </a:p>
        </p:txBody>
      </p:sp>
      <p:sp>
        <p:nvSpPr>
          <p:cNvPr id="7" name="Footer Placeholder 3">
            <a:extLst>
              <a:ext uri="{FF2B5EF4-FFF2-40B4-BE49-F238E27FC236}">
                <a16:creationId xmlns:a16="http://schemas.microsoft.com/office/drawing/2014/main" id="{94694937-340E-FB43-AB52-D1B04DE711AE}"/>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611695435"/>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lnSpc>
                <a:spcPct val="90000"/>
              </a:lnSpc>
            </a:pPr>
            <a:r>
              <a:rPr lang="en-US" dirty="0" err="1"/>
              <a:t>Qt</a:t>
            </a:r>
            <a:r>
              <a:rPr lang="en-US" dirty="0"/>
              <a:t> is an event-driven system</a:t>
            </a:r>
          </a:p>
          <a:p>
            <a:pPr>
              <a:lnSpc>
                <a:spcPct val="90000"/>
              </a:lnSpc>
            </a:pPr>
            <a:r>
              <a:rPr lang="en-US" dirty="0"/>
              <a:t>There are two kinds of events in </a:t>
            </a:r>
            <a:r>
              <a:rPr lang="en-US" dirty="0" err="1"/>
              <a:t>Qt</a:t>
            </a:r>
            <a:endParaRPr lang="en-US" dirty="0"/>
          </a:p>
          <a:p>
            <a:pPr lvl="1">
              <a:lnSpc>
                <a:spcPct val="90000"/>
              </a:lnSpc>
            </a:pPr>
            <a:r>
              <a:rPr lang="en-US" dirty="0"/>
              <a:t>Spontaneous events are created by external window system and handled by </a:t>
            </a:r>
            <a:r>
              <a:rPr lang="en-US" dirty="0" err="1"/>
              <a:t>Qt</a:t>
            </a:r>
            <a:endParaRPr lang="en-US" dirty="0"/>
          </a:p>
          <a:p>
            <a:pPr lvl="1">
              <a:lnSpc>
                <a:spcPct val="90000"/>
              </a:lnSpc>
            </a:pPr>
            <a:r>
              <a:rPr lang="en-US" dirty="0"/>
              <a:t>Synthetic events are created by applications themselves</a:t>
            </a:r>
          </a:p>
          <a:p>
            <a:pPr>
              <a:lnSpc>
                <a:spcPct val="90000"/>
              </a:lnSpc>
            </a:pPr>
            <a:r>
              <a:rPr lang="en-US" dirty="0"/>
              <a:t>Synthetic events can be</a:t>
            </a:r>
          </a:p>
          <a:p>
            <a:pPr lvl="1">
              <a:lnSpc>
                <a:spcPct val="90000"/>
              </a:lnSpc>
            </a:pPr>
            <a:r>
              <a:rPr lang="en-US" dirty="0"/>
              <a:t>Sent synchronously</a:t>
            </a:r>
          </a:p>
          <a:p>
            <a:pPr lvl="1">
              <a:lnSpc>
                <a:spcPct val="90000"/>
              </a:lnSpc>
            </a:pPr>
            <a:r>
              <a:rPr lang="en-US" dirty="0"/>
              <a:t>Posted asynchronously </a:t>
            </a:r>
          </a:p>
          <a:p>
            <a:pPr>
              <a:lnSpc>
                <a:spcPct val="90000"/>
              </a:lnSpc>
            </a:pPr>
            <a:r>
              <a:rPr lang="en-US" dirty="0"/>
              <a:t>Events are </a:t>
            </a:r>
            <a:r>
              <a:rPr lang="en-US" dirty="0" err="1">
                <a:latin typeface="Courier New" pitchFamily="49" charset="0"/>
                <a:cs typeface="Courier New" pitchFamily="49" charset="0"/>
              </a:rPr>
              <a:t>QEvent</a:t>
            </a:r>
            <a:r>
              <a:rPr lang="en-US" dirty="0"/>
              <a:t> type objects</a:t>
            </a:r>
          </a:p>
          <a:p>
            <a:pPr>
              <a:lnSpc>
                <a:spcPct val="90000"/>
              </a:lnSpc>
            </a:pPr>
            <a:r>
              <a:rPr lang="en-US" dirty="0"/>
              <a:t>Custom events can be created and custom event handlers can be implemented</a:t>
            </a:r>
          </a:p>
          <a:p>
            <a:pPr>
              <a:lnSpc>
                <a:spcPct val="90000"/>
              </a:lnSpc>
            </a:pPr>
            <a:r>
              <a:rPr lang="en-US" dirty="0"/>
              <a:t>Event filters may be installed globally to an application instance and to any </a:t>
            </a:r>
            <a:r>
              <a:rPr lang="en-US" dirty="0" err="1">
                <a:latin typeface="Courier New" pitchFamily="49" charset="0"/>
                <a:cs typeface="Courier New" pitchFamily="49" charset="0"/>
              </a:rPr>
              <a:t>QObject</a:t>
            </a:r>
            <a:r>
              <a:rPr lang="en-US" dirty="0"/>
              <a:t> type object</a:t>
            </a:r>
          </a:p>
          <a:p>
            <a:endParaRPr lang="en-US" dirty="0"/>
          </a:p>
        </p:txBody>
      </p:sp>
      <p:sp>
        <p:nvSpPr>
          <p:cNvPr id="7"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89</a:t>
            </a:fld>
            <a:endParaRPr lang="en-US" dirty="0"/>
          </a:p>
        </p:txBody>
      </p:sp>
      <p:sp>
        <p:nvSpPr>
          <p:cNvPr id="3" name="Title 2"/>
          <p:cNvSpPr>
            <a:spLocks noGrp="1"/>
          </p:cNvSpPr>
          <p:nvPr>
            <p:ph type="title"/>
          </p:nvPr>
        </p:nvSpPr>
        <p:spPr/>
        <p:txBody>
          <a:bodyPr/>
          <a:lstStyle/>
          <a:p>
            <a:r>
              <a:rPr lang="fi-FI" dirty="0" err="1"/>
              <a:t>Summary</a:t>
            </a:r>
            <a:endParaRPr lang="en-US" dirty="0"/>
          </a:p>
        </p:txBody>
      </p:sp>
      <p:sp>
        <p:nvSpPr>
          <p:cNvPr id="6" name="TextBox 5"/>
          <p:cNvSpPr txBox="1"/>
          <p:nvPr/>
        </p:nvSpPr>
        <p:spPr>
          <a:xfrm>
            <a:off x="8253528" y="332660"/>
            <a:ext cx="3670496" cy="307777"/>
          </a:xfrm>
          <a:prstGeom prst="rect">
            <a:avLst/>
          </a:prstGeom>
          <a:noFill/>
        </p:spPr>
        <p:txBody>
          <a:bodyPr wrap="square" rtlCol="0">
            <a:spAutoFit/>
          </a:bodyPr>
          <a:lstStyle/>
          <a:p>
            <a:pPr algn="r"/>
            <a:r>
              <a:rPr lang="en-US" sz="1400" dirty="0"/>
              <a:t>Lab 2: Event Handling</a:t>
            </a:r>
          </a:p>
        </p:txBody>
      </p:sp>
      <p:sp>
        <p:nvSpPr>
          <p:cNvPr id="8" name="Footer Placeholder 3">
            <a:extLst>
              <a:ext uri="{FF2B5EF4-FFF2-40B4-BE49-F238E27FC236}">
                <a16:creationId xmlns:a16="http://schemas.microsoft.com/office/drawing/2014/main" id="{C927B55C-F207-3F4F-9ECF-9BE89312E3C0}"/>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93591577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of the Over 5000 Customers Using </a:t>
            </a:r>
            <a:r>
              <a:rPr lang="en-US" err="1"/>
              <a:t>Qt</a:t>
            </a:r>
            <a:r>
              <a:rPr lang="en-US"/>
              <a:t> Today</a:t>
            </a:r>
          </a:p>
        </p:txBody>
      </p:sp>
      <p:sp>
        <p:nvSpPr>
          <p:cNvPr id="48" name="Snip Diagonal Corner Rectangle 47"/>
          <p:cNvSpPr/>
          <p:nvPr/>
        </p:nvSpPr>
        <p:spPr>
          <a:xfrm flipH="1">
            <a:off x="550863" y="1844675"/>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9" name="Snip Diagonal Corner Rectangle 48"/>
          <p:cNvSpPr/>
          <p:nvPr/>
        </p:nvSpPr>
        <p:spPr>
          <a:xfrm flipH="1">
            <a:off x="3362270" y="1844675"/>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0" name="Snip Diagonal Corner Rectangle 49"/>
          <p:cNvSpPr/>
          <p:nvPr/>
        </p:nvSpPr>
        <p:spPr>
          <a:xfrm flipH="1">
            <a:off x="6174964" y="1844675"/>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1" name="Snip Diagonal Corner Rectangle 50"/>
          <p:cNvSpPr/>
          <p:nvPr/>
        </p:nvSpPr>
        <p:spPr>
          <a:xfrm flipH="1">
            <a:off x="8986372" y="1844675"/>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2" name="Snip Diagonal Corner Rectangle 51"/>
          <p:cNvSpPr/>
          <p:nvPr/>
        </p:nvSpPr>
        <p:spPr>
          <a:xfrm flipH="1">
            <a:off x="551384" y="3332389"/>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3" name="Snip Diagonal Corner Rectangle 52"/>
          <p:cNvSpPr/>
          <p:nvPr/>
        </p:nvSpPr>
        <p:spPr>
          <a:xfrm flipH="1">
            <a:off x="3362791" y="3332389"/>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4" name="Snip Diagonal Corner Rectangle 53"/>
          <p:cNvSpPr/>
          <p:nvPr/>
        </p:nvSpPr>
        <p:spPr>
          <a:xfrm flipH="1">
            <a:off x="6175485" y="3332389"/>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5" name="Snip Diagonal Corner Rectangle 54"/>
          <p:cNvSpPr/>
          <p:nvPr/>
        </p:nvSpPr>
        <p:spPr>
          <a:xfrm flipH="1">
            <a:off x="8986893" y="3332389"/>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6" name="Snip Diagonal Corner Rectangle 55"/>
          <p:cNvSpPr/>
          <p:nvPr/>
        </p:nvSpPr>
        <p:spPr>
          <a:xfrm flipH="1">
            <a:off x="550341" y="4819956"/>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7" name="Snip Diagonal Corner Rectangle 56"/>
          <p:cNvSpPr/>
          <p:nvPr/>
        </p:nvSpPr>
        <p:spPr>
          <a:xfrm flipH="1">
            <a:off x="3361748" y="4819956"/>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8" name="Snip Diagonal Corner Rectangle 57"/>
          <p:cNvSpPr/>
          <p:nvPr/>
        </p:nvSpPr>
        <p:spPr>
          <a:xfrm flipH="1">
            <a:off x="6174442" y="4819956"/>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9" name="Snip Diagonal Corner Rectangle 58"/>
          <p:cNvSpPr/>
          <p:nvPr/>
        </p:nvSpPr>
        <p:spPr>
          <a:xfrm flipH="1">
            <a:off x="8985850" y="4819956"/>
            <a:ext cx="2654766" cy="1345894"/>
          </a:xfrm>
          <a:prstGeom prst="snip2DiagRect">
            <a:avLst>
              <a:gd name="adj1" fmla="val 0"/>
              <a:gd name="adj2" fmla="val 80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6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3121" y="2315849"/>
            <a:ext cx="910250" cy="403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3079" y="2409425"/>
            <a:ext cx="1374190" cy="216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3385" y="2173010"/>
            <a:ext cx="918966" cy="68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14000" y="2388469"/>
            <a:ext cx="1400552" cy="25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14" descr="Kuvahaun tulos haulle ubuntu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343494" y="5325170"/>
            <a:ext cx="1068460" cy="335384"/>
          </a:xfrm>
          <a:prstGeom prst="rect">
            <a:avLst/>
          </a:prstGeom>
          <a:noFill/>
          <a:extLst>
            <a:ext uri="{909E8E84-426E-40DD-AFC4-6F175D3DCCD1}">
              <a14:hiddenFill xmlns:a14="http://schemas.microsoft.com/office/drawing/2010/main">
                <a:solidFill>
                  <a:srgbClr val="FFFFFF"/>
                </a:solidFill>
              </a14:hiddenFill>
            </a:ext>
          </a:extLst>
        </p:spPr>
      </p:pic>
      <p:sp>
        <p:nvSpPr>
          <p:cNvPr id="66" name="Freeform 6"/>
          <p:cNvSpPr>
            <a:spLocks noEditPoints="1"/>
          </p:cNvSpPr>
          <p:nvPr/>
        </p:nvSpPr>
        <p:spPr bwMode="auto">
          <a:xfrm>
            <a:off x="6875820" y="3910941"/>
            <a:ext cx="1252006" cy="188790"/>
          </a:xfrm>
          <a:custGeom>
            <a:avLst/>
            <a:gdLst>
              <a:gd name="T0" fmla="*/ 555 w 2467"/>
              <a:gd name="T1" fmla="*/ 87 h 372"/>
              <a:gd name="T2" fmla="*/ 574 w 2467"/>
              <a:gd name="T3" fmla="*/ 102 h 372"/>
              <a:gd name="T4" fmla="*/ 578 w 2467"/>
              <a:gd name="T5" fmla="*/ 371 h 372"/>
              <a:gd name="T6" fmla="*/ 653 w 2467"/>
              <a:gd name="T7" fmla="*/ 55 h 372"/>
              <a:gd name="T8" fmla="*/ 617 w 2467"/>
              <a:gd name="T9" fmla="*/ 22 h 372"/>
              <a:gd name="T10" fmla="*/ 560 w 2467"/>
              <a:gd name="T11" fmla="*/ 3 h 372"/>
              <a:gd name="T12" fmla="*/ 2066 w 2467"/>
              <a:gd name="T13" fmla="*/ 12 h 372"/>
              <a:gd name="T14" fmla="*/ 2037 w 2467"/>
              <a:gd name="T15" fmla="*/ 30 h 372"/>
              <a:gd name="T16" fmla="*/ 2008 w 2467"/>
              <a:gd name="T17" fmla="*/ 76 h 372"/>
              <a:gd name="T18" fmla="*/ 2004 w 2467"/>
              <a:gd name="T19" fmla="*/ 279 h 372"/>
              <a:gd name="T20" fmla="*/ 2021 w 2467"/>
              <a:gd name="T21" fmla="*/ 326 h 372"/>
              <a:gd name="T22" fmla="*/ 2049 w 2467"/>
              <a:gd name="T23" fmla="*/ 354 h 372"/>
              <a:gd name="T24" fmla="*/ 2096 w 2467"/>
              <a:gd name="T25" fmla="*/ 371 h 372"/>
              <a:gd name="T26" fmla="*/ 2404 w 2467"/>
              <a:gd name="T27" fmla="*/ 363 h 372"/>
              <a:gd name="T28" fmla="*/ 2433 w 2467"/>
              <a:gd name="T29" fmla="*/ 345 h 372"/>
              <a:gd name="T30" fmla="*/ 2462 w 2467"/>
              <a:gd name="T31" fmla="*/ 299 h 372"/>
              <a:gd name="T32" fmla="*/ 2383 w 2467"/>
              <a:gd name="T33" fmla="*/ 240 h 372"/>
              <a:gd name="T34" fmla="*/ 2374 w 2467"/>
              <a:gd name="T35" fmla="*/ 272 h 372"/>
              <a:gd name="T36" fmla="*/ 2354 w 2467"/>
              <a:gd name="T37" fmla="*/ 289 h 372"/>
              <a:gd name="T38" fmla="*/ 2130 w 2467"/>
              <a:gd name="T39" fmla="*/ 293 h 372"/>
              <a:gd name="T40" fmla="*/ 2099 w 2467"/>
              <a:gd name="T41" fmla="*/ 276 h 372"/>
              <a:gd name="T42" fmla="*/ 2089 w 2467"/>
              <a:gd name="T43" fmla="*/ 255 h 372"/>
              <a:gd name="T44" fmla="*/ 2090 w 2467"/>
              <a:gd name="T45" fmla="*/ 116 h 372"/>
              <a:gd name="T46" fmla="*/ 2111 w 2467"/>
              <a:gd name="T47" fmla="*/ 89 h 372"/>
              <a:gd name="T48" fmla="*/ 2135 w 2467"/>
              <a:gd name="T49" fmla="*/ 83 h 372"/>
              <a:gd name="T50" fmla="*/ 2362 w 2467"/>
              <a:gd name="T51" fmla="*/ 91 h 372"/>
              <a:gd name="T52" fmla="*/ 2379 w 2467"/>
              <a:gd name="T53" fmla="*/ 111 h 372"/>
              <a:gd name="T54" fmla="*/ 2467 w 2467"/>
              <a:gd name="T55" fmla="*/ 137 h 372"/>
              <a:gd name="T56" fmla="*/ 2455 w 2467"/>
              <a:gd name="T57" fmla="*/ 57 h 372"/>
              <a:gd name="T58" fmla="*/ 2437 w 2467"/>
              <a:gd name="T59" fmla="*/ 34 h 372"/>
              <a:gd name="T60" fmla="*/ 2385 w 2467"/>
              <a:gd name="T61" fmla="*/ 5 h 372"/>
              <a:gd name="T62" fmla="*/ 1080 w 2467"/>
              <a:gd name="T63" fmla="*/ 226 h 372"/>
              <a:gd name="T64" fmla="*/ 1080 w 2467"/>
              <a:gd name="T65" fmla="*/ 369 h 372"/>
              <a:gd name="T66" fmla="*/ 0 w 2467"/>
              <a:gd name="T67" fmla="*/ 2 h 372"/>
              <a:gd name="T68" fmla="*/ 326 w 2467"/>
              <a:gd name="T69" fmla="*/ 89 h 372"/>
              <a:gd name="T70" fmla="*/ 351 w 2467"/>
              <a:gd name="T71" fmla="*/ 109 h 372"/>
              <a:gd name="T72" fmla="*/ 360 w 2467"/>
              <a:gd name="T73" fmla="*/ 134 h 372"/>
              <a:gd name="T74" fmla="*/ 356 w 2467"/>
              <a:gd name="T75" fmla="*/ 177 h 372"/>
              <a:gd name="T76" fmla="*/ 336 w 2467"/>
              <a:gd name="T77" fmla="*/ 201 h 372"/>
              <a:gd name="T78" fmla="*/ 305 w 2467"/>
              <a:gd name="T79" fmla="*/ 211 h 372"/>
              <a:gd name="T80" fmla="*/ 359 w 2467"/>
              <a:gd name="T81" fmla="*/ 284 h 372"/>
              <a:gd name="T82" fmla="*/ 402 w 2467"/>
              <a:gd name="T83" fmla="*/ 264 h 372"/>
              <a:gd name="T84" fmla="*/ 428 w 2467"/>
              <a:gd name="T85" fmla="*/ 233 h 372"/>
              <a:gd name="T86" fmla="*/ 446 w 2467"/>
              <a:gd name="T87" fmla="*/ 175 h 372"/>
              <a:gd name="T88" fmla="*/ 437 w 2467"/>
              <a:gd name="T89" fmla="*/ 73 h 372"/>
              <a:gd name="T90" fmla="*/ 405 w 2467"/>
              <a:gd name="T91" fmla="*/ 29 h 372"/>
              <a:gd name="T92" fmla="*/ 360 w 2467"/>
              <a:gd name="T93" fmla="*/ 6 h 372"/>
              <a:gd name="T94" fmla="*/ 1652 w 2467"/>
              <a:gd name="T95" fmla="*/ 0 h 372"/>
              <a:gd name="T96" fmla="*/ 1448 w 2467"/>
              <a:gd name="T97" fmla="*/ 291 h 372"/>
              <a:gd name="T98" fmla="*/ 1454 w 2467"/>
              <a:gd name="T99" fmla="*/ 332 h 372"/>
              <a:gd name="T100" fmla="*/ 1484 w 2467"/>
              <a:gd name="T101" fmla="*/ 362 h 372"/>
              <a:gd name="T102" fmla="*/ 1660 w 2467"/>
              <a:gd name="T103" fmla="*/ 369 h 372"/>
              <a:gd name="T104" fmla="*/ 1571 w 2467"/>
              <a:gd name="T105" fmla="*/ 284 h 372"/>
              <a:gd name="T106" fmla="*/ 1564 w 2467"/>
              <a:gd name="T107" fmla="*/ 271 h 372"/>
              <a:gd name="T108" fmla="*/ 1696 w 2467"/>
              <a:gd name="T109" fmla="*/ 7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67" h="372">
                <a:moveTo>
                  <a:pt x="528" y="83"/>
                </a:moveTo>
                <a:lnTo>
                  <a:pt x="534" y="83"/>
                </a:lnTo>
                <a:lnTo>
                  <a:pt x="540" y="83"/>
                </a:lnTo>
                <a:lnTo>
                  <a:pt x="546" y="84"/>
                </a:lnTo>
                <a:lnTo>
                  <a:pt x="551" y="85"/>
                </a:lnTo>
                <a:lnTo>
                  <a:pt x="555" y="87"/>
                </a:lnTo>
                <a:lnTo>
                  <a:pt x="559" y="89"/>
                </a:lnTo>
                <a:lnTo>
                  <a:pt x="563" y="91"/>
                </a:lnTo>
                <a:lnTo>
                  <a:pt x="566" y="93"/>
                </a:lnTo>
                <a:lnTo>
                  <a:pt x="569" y="96"/>
                </a:lnTo>
                <a:lnTo>
                  <a:pt x="572" y="99"/>
                </a:lnTo>
                <a:lnTo>
                  <a:pt x="574" y="102"/>
                </a:lnTo>
                <a:lnTo>
                  <a:pt x="576" y="105"/>
                </a:lnTo>
                <a:lnTo>
                  <a:pt x="577" y="109"/>
                </a:lnTo>
                <a:lnTo>
                  <a:pt x="578" y="114"/>
                </a:lnTo>
                <a:lnTo>
                  <a:pt x="578" y="118"/>
                </a:lnTo>
                <a:lnTo>
                  <a:pt x="578" y="123"/>
                </a:lnTo>
                <a:lnTo>
                  <a:pt x="578" y="371"/>
                </a:lnTo>
                <a:lnTo>
                  <a:pt x="665" y="371"/>
                </a:lnTo>
                <a:lnTo>
                  <a:pt x="665" y="85"/>
                </a:lnTo>
                <a:lnTo>
                  <a:pt x="663" y="77"/>
                </a:lnTo>
                <a:lnTo>
                  <a:pt x="660" y="69"/>
                </a:lnTo>
                <a:lnTo>
                  <a:pt x="657" y="62"/>
                </a:lnTo>
                <a:lnTo>
                  <a:pt x="653" y="55"/>
                </a:lnTo>
                <a:lnTo>
                  <a:pt x="648" y="49"/>
                </a:lnTo>
                <a:lnTo>
                  <a:pt x="643" y="43"/>
                </a:lnTo>
                <a:lnTo>
                  <a:pt x="637" y="37"/>
                </a:lnTo>
                <a:lnTo>
                  <a:pt x="631" y="32"/>
                </a:lnTo>
                <a:lnTo>
                  <a:pt x="624" y="27"/>
                </a:lnTo>
                <a:lnTo>
                  <a:pt x="617" y="22"/>
                </a:lnTo>
                <a:lnTo>
                  <a:pt x="608" y="18"/>
                </a:lnTo>
                <a:lnTo>
                  <a:pt x="599" y="14"/>
                </a:lnTo>
                <a:lnTo>
                  <a:pt x="590" y="11"/>
                </a:lnTo>
                <a:lnTo>
                  <a:pt x="581" y="8"/>
                </a:lnTo>
                <a:lnTo>
                  <a:pt x="570" y="6"/>
                </a:lnTo>
                <a:lnTo>
                  <a:pt x="560" y="3"/>
                </a:lnTo>
                <a:lnTo>
                  <a:pt x="528" y="83"/>
                </a:lnTo>
                <a:close/>
                <a:moveTo>
                  <a:pt x="2106" y="3"/>
                </a:moveTo>
                <a:lnTo>
                  <a:pt x="2096" y="4"/>
                </a:lnTo>
                <a:lnTo>
                  <a:pt x="2086" y="5"/>
                </a:lnTo>
                <a:lnTo>
                  <a:pt x="2076" y="8"/>
                </a:lnTo>
                <a:lnTo>
                  <a:pt x="2066" y="12"/>
                </a:lnTo>
                <a:lnTo>
                  <a:pt x="2057" y="16"/>
                </a:lnTo>
                <a:lnTo>
                  <a:pt x="2053" y="18"/>
                </a:lnTo>
                <a:lnTo>
                  <a:pt x="2049" y="21"/>
                </a:lnTo>
                <a:lnTo>
                  <a:pt x="2045" y="24"/>
                </a:lnTo>
                <a:lnTo>
                  <a:pt x="2041" y="27"/>
                </a:lnTo>
                <a:lnTo>
                  <a:pt x="2037" y="30"/>
                </a:lnTo>
                <a:lnTo>
                  <a:pt x="2034" y="34"/>
                </a:lnTo>
                <a:lnTo>
                  <a:pt x="2027" y="41"/>
                </a:lnTo>
                <a:lnTo>
                  <a:pt x="2021" y="49"/>
                </a:lnTo>
                <a:lnTo>
                  <a:pt x="2016" y="57"/>
                </a:lnTo>
                <a:lnTo>
                  <a:pt x="2012" y="66"/>
                </a:lnTo>
                <a:lnTo>
                  <a:pt x="2008" y="76"/>
                </a:lnTo>
                <a:lnTo>
                  <a:pt x="2006" y="86"/>
                </a:lnTo>
                <a:lnTo>
                  <a:pt x="2005" y="91"/>
                </a:lnTo>
                <a:lnTo>
                  <a:pt x="2004" y="96"/>
                </a:lnTo>
                <a:lnTo>
                  <a:pt x="2003" y="106"/>
                </a:lnTo>
                <a:lnTo>
                  <a:pt x="2003" y="269"/>
                </a:lnTo>
                <a:lnTo>
                  <a:pt x="2004" y="279"/>
                </a:lnTo>
                <a:lnTo>
                  <a:pt x="2006" y="289"/>
                </a:lnTo>
                <a:lnTo>
                  <a:pt x="2008" y="299"/>
                </a:lnTo>
                <a:lnTo>
                  <a:pt x="2012" y="309"/>
                </a:lnTo>
                <a:lnTo>
                  <a:pt x="2016" y="318"/>
                </a:lnTo>
                <a:lnTo>
                  <a:pt x="2018" y="322"/>
                </a:lnTo>
                <a:lnTo>
                  <a:pt x="2021" y="326"/>
                </a:lnTo>
                <a:lnTo>
                  <a:pt x="2024" y="330"/>
                </a:lnTo>
                <a:lnTo>
                  <a:pt x="2027" y="334"/>
                </a:lnTo>
                <a:lnTo>
                  <a:pt x="2030" y="338"/>
                </a:lnTo>
                <a:lnTo>
                  <a:pt x="2034" y="341"/>
                </a:lnTo>
                <a:lnTo>
                  <a:pt x="2041" y="348"/>
                </a:lnTo>
                <a:lnTo>
                  <a:pt x="2049" y="354"/>
                </a:lnTo>
                <a:lnTo>
                  <a:pt x="2057" y="359"/>
                </a:lnTo>
                <a:lnTo>
                  <a:pt x="2066" y="363"/>
                </a:lnTo>
                <a:lnTo>
                  <a:pt x="2076" y="367"/>
                </a:lnTo>
                <a:lnTo>
                  <a:pt x="2086" y="369"/>
                </a:lnTo>
                <a:lnTo>
                  <a:pt x="2091" y="370"/>
                </a:lnTo>
                <a:lnTo>
                  <a:pt x="2096" y="371"/>
                </a:lnTo>
                <a:lnTo>
                  <a:pt x="2106" y="372"/>
                </a:lnTo>
                <a:lnTo>
                  <a:pt x="2364" y="372"/>
                </a:lnTo>
                <a:lnTo>
                  <a:pt x="2374" y="371"/>
                </a:lnTo>
                <a:lnTo>
                  <a:pt x="2385" y="369"/>
                </a:lnTo>
                <a:lnTo>
                  <a:pt x="2395" y="367"/>
                </a:lnTo>
                <a:lnTo>
                  <a:pt x="2404" y="363"/>
                </a:lnTo>
                <a:lnTo>
                  <a:pt x="2413" y="359"/>
                </a:lnTo>
                <a:lnTo>
                  <a:pt x="2417" y="357"/>
                </a:lnTo>
                <a:lnTo>
                  <a:pt x="2422" y="354"/>
                </a:lnTo>
                <a:lnTo>
                  <a:pt x="2426" y="351"/>
                </a:lnTo>
                <a:lnTo>
                  <a:pt x="2429" y="348"/>
                </a:lnTo>
                <a:lnTo>
                  <a:pt x="2433" y="345"/>
                </a:lnTo>
                <a:lnTo>
                  <a:pt x="2437" y="341"/>
                </a:lnTo>
                <a:lnTo>
                  <a:pt x="2443" y="334"/>
                </a:lnTo>
                <a:lnTo>
                  <a:pt x="2449" y="326"/>
                </a:lnTo>
                <a:lnTo>
                  <a:pt x="2455" y="318"/>
                </a:lnTo>
                <a:lnTo>
                  <a:pt x="2459" y="309"/>
                </a:lnTo>
                <a:lnTo>
                  <a:pt x="2462" y="299"/>
                </a:lnTo>
                <a:lnTo>
                  <a:pt x="2465" y="289"/>
                </a:lnTo>
                <a:lnTo>
                  <a:pt x="2466" y="284"/>
                </a:lnTo>
                <a:lnTo>
                  <a:pt x="2467" y="279"/>
                </a:lnTo>
                <a:lnTo>
                  <a:pt x="2467" y="269"/>
                </a:lnTo>
                <a:lnTo>
                  <a:pt x="2467" y="240"/>
                </a:lnTo>
                <a:lnTo>
                  <a:pt x="2383" y="240"/>
                </a:lnTo>
                <a:lnTo>
                  <a:pt x="2383" y="246"/>
                </a:lnTo>
                <a:lnTo>
                  <a:pt x="2382" y="251"/>
                </a:lnTo>
                <a:lnTo>
                  <a:pt x="2382" y="255"/>
                </a:lnTo>
                <a:lnTo>
                  <a:pt x="2380" y="260"/>
                </a:lnTo>
                <a:lnTo>
                  <a:pt x="2379" y="264"/>
                </a:lnTo>
                <a:lnTo>
                  <a:pt x="2374" y="272"/>
                </a:lnTo>
                <a:lnTo>
                  <a:pt x="2369" y="279"/>
                </a:lnTo>
                <a:lnTo>
                  <a:pt x="2365" y="282"/>
                </a:lnTo>
                <a:lnTo>
                  <a:pt x="2362" y="285"/>
                </a:lnTo>
                <a:lnTo>
                  <a:pt x="2360" y="286"/>
                </a:lnTo>
                <a:lnTo>
                  <a:pt x="2358" y="287"/>
                </a:lnTo>
                <a:lnTo>
                  <a:pt x="2354" y="289"/>
                </a:lnTo>
                <a:lnTo>
                  <a:pt x="2349" y="291"/>
                </a:lnTo>
                <a:lnTo>
                  <a:pt x="2345" y="292"/>
                </a:lnTo>
                <a:lnTo>
                  <a:pt x="2340" y="293"/>
                </a:lnTo>
                <a:lnTo>
                  <a:pt x="2335" y="293"/>
                </a:lnTo>
                <a:lnTo>
                  <a:pt x="2135" y="293"/>
                </a:lnTo>
                <a:lnTo>
                  <a:pt x="2130" y="293"/>
                </a:lnTo>
                <a:lnTo>
                  <a:pt x="2126" y="292"/>
                </a:lnTo>
                <a:lnTo>
                  <a:pt x="2121" y="291"/>
                </a:lnTo>
                <a:lnTo>
                  <a:pt x="2117" y="289"/>
                </a:lnTo>
                <a:lnTo>
                  <a:pt x="2109" y="285"/>
                </a:lnTo>
                <a:lnTo>
                  <a:pt x="2102" y="279"/>
                </a:lnTo>
                <a:lnTo>
                  <a:pt x="2099" y="276"/>
                </a:lnTo>
                <a:lnTo>
                  <a:pt x="2096" y="272"/>
                </a:lnTo>
                <a:lnTo>
                  <a:pt x="2095" y="270"/>
                </a:lnTo>
                <a:lnTo>
                  <a:pt x="2094" y="268"/>
                </a:lnTo>
                <a:lnTo>
                  <a:pt x="2092" y="264"/>
                </a:lnTo>
                <a:lnTo>
                  <a:pt x="2090" y="260"/>
                </a:lnTo>
                <a:lnTo>
                  <a:pt x="2089" y="255"/>
                </a:lnTo>
                <a:lnTo>
                  <a:pt x="2088" y="251"/>
                </a:lnTo>
                <a:lnTo>
                  <a:pt x="2088" y="246"/>
                </a:lnTo>
                <a:lnTo>
                  <a:pt x="2088" y="130"/>
                </a:lnTo>
                <a:lnTo>
                  <a:pt x="2088" y="125"/>
                </a:lnTo>
                <a:lnTo>
                  <a:pt x="2089" y="120"/>
                </a:lnTo>
                <a:lnTo>
                  <a:pt x="2090" y="116"/>
                </a:lnTo>
                <a:lnTo>
                  <a:pt x="2092" y="111"/>
                </a:lnTo>
                <a:lnTo>
                  <a:pt x="2096" y="103"/>
                </a:lnTo>
                <a:lnTo>
                  <a:pt x="2102" y="96"/>
                </a:lnTo>
                <a:lnTo>
                  <a:pt x="2105" y="93"/>
                </a:lnTo>
                <a:lnTo>
                  <a:pt x="2109" y="91"/>
                </a:lnTo>
                <a:lnTo>
                  <a:pt x="2111" y="89"/>
                </a:lnTo>
                <a:lnTo>
                  <a:pt x="2113" y="88"/>
                </a:lnTo>
                <a:lnTo>
                  <a:pt x="2117" y="86"/>
                </a:lnTo>
                <a:lnTo>
                  <a:pt x="2121" y="85"/>
                </a:lnTo>
                <a:lnTo>
                  <a:pt x="2126" y="84"/>
                </a:lnTo>
                <a:lnTo>
                  <a:pt x="2130" y="83"/>
                </a:lnTo>
                <a:lnTo>
                  <a:pt x="2135" y="83"/>
                </a:lnTo>
                <a:lnTo>
                  <a:pt x="2335" y="83"/>
                </a:lnTo>
                <a:lnTo>
                  <a:pt x="2340" y="83"/>
                </a:lnTo>
                <a:lnTo>
                  <a:pt x="2345" y="84"/>
                </a:lnTo>
                <a:lnTo>
                  <a:pt x="2349" y="85"/>
                </a:lnTo>
                <a:lnTo>
                  <a:pt x="2354" y="86"/>
                </a:lnTo>
                <a:lnTo>
                  <a:pt x="2362" y="91"/>
                </a:lnTo>
                <a:lnTo>
                  <a:pt x="2369" y="96"/>
                </a:lnTo>
                <a:lnTo>
                  <a:pt x="2372" y="100"/>
                </a:lnTo>
                <a:lnTo>
                  <a:pt x="2374" y="103"/>
                </a:lnTo>
                <a:lnTo>
                  <a:pt x="2376" y="105"/>
                </a:lnTo>
                <a:lnTo>
                  <a:pt x="2377" y="107"/>
                </a:lnTo>
                <a:lnTo>
                  <a:pt x="2379" y="111"/>
                </a:lnTo>
                <a:lnTo>
                  <a:pt x="2380" y="116"/>
                </a:lnTo>
                <a:lnTo>
                  <a:pt x="2382" y="120"/>
                </a:lnTo>
                <a:lnTo>
                  <a:pt x="2382" y="125"/>
                </a:lnTo>
                <a:lnTo>
                  <a:pt x="2383" y="130"/>
                </a:lnTo>
                <a:lnTo>
                  <a:pt x="2383" y="137"/>
                </a:lnTo>
                <a:lnTo>
                  <a:pt x="2467" y="137"/>
                </a:lnTo>
                <a:lnTo>
                  <a:pt x="2467" y="106"/>
                </a:lnTo>
                <a:lnTo>
                  <a:pt x="2467" y="96"/>
                </a:lnTo>
                <a:lnTo>
                  <a:pt x="2465" y="86"/>
                </a:lnTo>
                <a:lnTo>
                  <a:pt x="2462" y="76"/>
                </a:lnTo>
                <a:lnTo>
                  <a:pt x="2459" y="66"/>
                </a:lnTo>
                <a:lnTo>
                  <a:pt x="2455" y="57"/>
                </a:lnTo>
                <a:lnTo>
                  <a:pt x="2452" y="53"/>
                </a:lnTo>
                <a:lnTo>
                  <a:pt x="2449" y="49"/>
                </a:lnTo>
                <a:lnTo>
                  <a:pt x="2447" y="45"/>
                </a:lnTo>
                <a:lnTo>
                  <a:pt x="2443" y="41"/>
                </a:lnTo>
                <a:lnTo>
                  <a:pt x="2440" y="37"/>
                </a:lnTo>
                <a:lnTo>
                  <a:pt x="2437" y="34"/>
                </a:lnTo>
                <a:lnTo>
                  <a:pt x="2429" y="27"/>
                </a:lnTo>
                <a:lnTo>
                  <a:pt x="2422" y="21"/>
                </a:lnTo>
                <a:lnTo>
                  <a:pt x="2413" y="16"/>
                </a:lnTo>
                <a:lnTo>
                  <a:pt x="2404" y="12"/>
                </a:lnTo>
                <a:lnTo>
                  <a:pt x="2395" y="8"/>
                </a:lnTo>
                <a:lnTo>
                  <a:pt x="2385" y="5"/>
                </a:lnTo>
                <a:lnTo>
                  <a:pt x="2380" y="5"/>
                </a:lnTo>
                <a:lnTo>
                  <a:pt x="2374" y="4"/>
                </a:lnTo>
                <a:lnTo>
                  <a:pt x="2364" y="3"/>
                </a:lnTo>
                <a:lnTo>
                  <a:pt x="2106" y="3"/>
                </a:lnTo>
                <a:close/>
                <a:moveTo>
                  <a:pt x="1251" y="3"/>
                </a:moveTo>
                <a:lnTo>
                  <a:pt x="1080" y="226"/>
                </a:lnTo>
                <a:lnTo>
                  <a:pt x="909" y="3"/>
                </a:lnTo>
                <a:lnTo>
                  <a:pt x="777" y="3"/>
                </a:lnTo>
                <a:lnTo>
                  <a:pt x="777" y="371"/>
                </a:lnTo>
                <a:lnTo>
                  <a:pt x="860" y="371"/>
                </a:lnTo>
                <a:lnTo>
                  <a:pt x="860" y="82"/>
                </a:lnTo>
                <a:lnTo>
                  <a:pt x="1080" y="369"/>
                </a:lnTo>
                <a:lnTo>
                  <a:pt x="1300" y="82"/>
                </a:lnTo>
                <a:lnTo>
                  <a:pt x="1300" y="371"/>
                </a:lnTo>
                <a:lnTo>
                  <a:pt x="1383" y="371"/>
                </a:lnTo>
                <a:lnTo>
                  <a:pt x="1383" y="3"/>
                </a:lnTo>
                <a:lnTo>
                  <a:pt x="1251" y="3"/>
                </a:lnTo>
                <a:close/>
                <a:moveTo>
                  <a:pt x="0" y="2"/>
                </a:moveTo>
                <a:lnTo>
                  <a:pt x="102" y="85"/>
                </a:lnTo>
                <a:lnTo>
                  <a:pt x="305" y="85"/>
                </a:lnTo>
                <a:lnTo>
                  <a:pt x="311" y="85"/>
                </a:lnTo>
                <a:lnTo>
                  <a:pt x="316" y="86"/>
                </a:lnTo>
                <a:lnTo>
                  <a:pt x="321" y="87"/>
                </a:lnTo>
                <a:lnTo>
                  <a:pt x="326" y="89"/>
                </a:lnTo>
                <a:lnTo>
                  <a:pt x="331" y="91"/>
                </a:lnTo>
                <a:lnTo>
                  <a:pt x="336" y="94"/>
                </a:lnTo>
                <a:lnTo>
                  <a:pt x="340" y="97"/>
                </a:lnTo>
                <a:lnTo>
                  <a:pt x="344" y="101"/>
                </a:lnTo>
                <a:lnTo>
                  <a:pt x="347" y="105"/>
                </a:lnTo>
                <a:lnTo>
                  <a:pt x="351" y="109"/>
                </a:lnTo>
                <a:lnTo>
                  <a:pt x="353" y="114"/>
                </a:lnTo>
                <a:lnTo>
                  <a:pt x="356" y="118"/>
                </a:lnTo>
                <a:lnTo>
                  <a:pt x="358" y="123"/>
                </a:lnTo>
                <a:lnTo>
                  <a:pt x="359" y="129"/>
                </a:lnTo>
                <a:lnTo>
                  <a:pt x="359" y="131"/>
                </a:lnTo>
                <a:lnTo>
                  <a:pt x="360" y="134"/>
                </a:lnTo>
                <a:lnTo>
                  <a:pt x="360" y="140"/>
                </a:lnTo>
                <a:lnTo>
                  <a:pt x="360" y="156"/>
                </a:lnTo>
                <a:lnTo>
                  <a:pt x="360" y="161"/>
                </a:lnTo>
                <a:lnTo>
                  <a:pt x="359" y="167"/>
                </a:lnTo>
                <a:lnTo>
                  <a:pt x="358" y="172"/>
                </a:lnTo>
                <a:lnTo>
                  <a:pt x="356" y="177"/>
                </a:lnTo>
                <a:lnTo>
                  <a:pt x="353" y="182"/>
                </a:lnTo>
                <a:lnTo>
                  <a:pt x="351" y="186"/>
                </a:lnTo>
                <a:lnTo>
                  <a:pt x="347" y="191"/>
                </a:lnTo>
                <a:lnTo>
                  <a:pt x="344" y="194"/>
                </a:lnTo>
                <a:lnTo>
                  <a:pt x="340" y="198"/>
                </a:lnTo>
                <a:lnTo>
                  <a:pt x="336" y="201"/>
                </a:lnTo>
                <a:lnTo>
                  <a:pt x="331" y="204"/>
                </a:lnTo>
                <a:lnTo>
                  <a:pt x="326" y="206"/>
                </a:lnTo>
                <a:lnTo>
                  <a:pt x="321" y="208"/>
                </a:lnTo>
                <a:lnTo>
                  <a:pt x="316" y="209"/>
                </a:lnTo>
                <a:lnTo>
                  <a:pt x="311" y="210"/>
                </a:lnTo>
                <a:lnTo>
                  <a:pt x="305" y="211"/>
                </a:lnTo>
                <a:lnTo>
                  <a:pt x="247" y="211"/>
                </a:lnTo>
                <a:lnTo>
                  <a:pt x="247" y="284"/>
                </a:lnTo>
                <a:lnTo>
                  <a:pt x="248" y="284"/>
                </a:lnTo>
                <a:lnTo>
                  <a:pt x="353" y="371"/>
                </a:lnTo>
                <a:lnTo>
                  <a:pt x="468" y="371"/>
                </a:lnTo>
                <a:lnTo>
                  <a:pt x="359" y="284"/>
                </a:lnTo>
                <a:lnTo>
                  <a:pt x="366" y="283"/>
                </a:lnTo>
                <a:lnTo>
                  <a:pt x="373" y="281"/>
                </a:lnTo>
                <a:lnTo>
                  <a:pt x="380" y="278"/>
                </a:lnTo>
                <a:lnTo>
                  <a:pt x="387" y="274"/>
                </a:lnTo>
                <a:lnTo>
                  <a:pt x="395" y="270"/>
                </a:lnTo>
                <a:lnTo>
                  <a:pt x="402" y="264"/>
                </a:lnTo>
                <a:lnTo>
                  <a:pt x="406" y="261"/>
                </a:lnTo>
                <a:lnTo>
                  <a:pt x="409" y="257"/>
                </a:lnTo>
                <a:lnTo>
                  <a:pt x="416" y="250"/>
                </a:lnTo>
                <a:lnTo>
                  <a:pt x="419" y="246"/>
                </a:lnTo>
                <a:lnTo>
                  <a:pt x="422" y="242"/>
                </a:lnTo>
                <a:lnTo>
                  <a:pt x="428" y="233"/>
                </a:lnTo>
                <a:lnTo>
                  <a:pt x="433" y="223"/>
                </a:lnTo>
                <a:lnTo>
                  <a:pt x="438" y="213"/>
                </a:lnTo>
                <a:lnTo>
                  <a:pt x="441" y="203"/>
                </a:lnTo>
                <a:lnTo>
                  <a:pt x="444" y="192"/>
                </a:lnTo>
                <a:lnTo>
                  <a:pt x="446" y="180"/>
                </a:lnTo>
                <a:lnTo>
                  <a:pt x="446" y="175"/>
                </a:lnTo>
                <a:lnTo>
                  <a:pt x="447" y="169"/>
                </a:lnTo>
                <a:lnTo>
                  <a:pt x="447" y="117"/>
                </a:lnTo>
                <a:lnTo>
                  <a:pt x="446" y="106"/>
                </a:lnTo>
                <a:lnTo>
                  <a:pt x="444" y="94"/>
                </a:lnTo>
                <a:lnTo>
                  <a:pt x="441" y="83"/>
                </a:lnTo>
                <a:lnTo>
                  <a:pt x="437" y="73"/>
                </a:lnTo>
                <a:lnTo>
                  <a:pt x="433" y="63"/>
                </a:lnTo>
                <a:lnTo>
                  <a:pt x="427" y="53"/>
                </a:lnTo>
                <a:lnTo>
                  <a:pt x="424" y="49"/>
                </a:lnTo>
                <a:lnTo>
                  <a:pt x="420" y="44"/>
                </a:lnTo>
                <a:lnTo>
                  <a:pt x="413" y="36"/>
                </a:lnTo>
                <a:lnTo>
                  <a:pt x="405" y="29"/>
                </a:lnTo>
                <a:lnTo>
                  <a:pt x="396" y="22"/>
                </a:lnTo>
                <a:lnTo>
                  <a:pt x="386" y="16"/>
                </a:lnTo>
                <a:lnTo>
                  <a:pt x="381" y="14"/>
                </a:lnTo>
                <a:lnTo>
                  <a:pt x="376" y="11"/>
                </a:lnTo>
                <a:lnTo>
                  <a:pt x="366" y="7"/>
                </a:lnTo>
                <a:lnTo>
                  <a:pt x="360" y="6"/>
                </a:lnTo>
                <a:lnTo>
                  <a:pt x="355" y="5"/>
                </a:lnTo>
                <a:lnTo>
                  <a:pt x="343" y="3"/>
                </a:lnTo>
                <a:lnTo>
                  <a:pt x="337" y="2"/>
                </a:lnTo>
                <a:lnTo>
                  <a:pt x="331" y="2"/>
                </a:lnTo>
                <a:lnTo>
                  <a:pt x="0" y="2"/>
                </a:lnTo>
                <a:close/>
                <a:moveTo>
                  <a:pt x="1652" y="0"/>
                </a:moveTo>
                <a:lnTo>
                  <a:pt x="1460" y="263"/>
                </a:lnTo>
                <a:lnTo>
                  <a:pt x="1457" y="267"/>
                </a:lnTo>
                <a:lnTo>
                  <a:pt x="1454" y="272"/>
                </a:lnTo>
                <a:lnTo>
                  <a:pt x="1452" y="277"/>
                </a:lnTo>
                <a:lnTo>
                  <a:pt x="1450" y="281"/>
                </a:lnTo>
                <a:lnTo>
                  <a:pt x="1448" y="291"/>
                </a:lnTo>
                <a:lnTo>
                  <a:pt x="1447" y="300"/>
                </a:lnTo>
                <a:lnTo>
                  <a:pt x="1447" y="309"/>
                </a:lnTo>
                <a:lnTo>
                  <a:pt x="1448" y="313"/>
                </a:lnTo>
                <a:lnTo>
                  <a:pt x="1448" y="317"/>
                </a:lnTo>
                <a:lnTo>
                  <a:pt x="1451" y="325"/>
                </a:lnTo>
                <a:lnTo>
                  <a:pt x="1454" y="332"/>
                </a:lnTo>
                <a:lnTo>
                  <a:pt x="1458" y="339"/>
                </a:lnTo>
                <a:lnTo>
                  <a:pt x="1463" y="346"/>
                </a:lnTo>
                <a:lnTo>
                  <a:pt x="1466" y="349"/>
                </a:lnTo>
                <a:lnTo>
                  <a:pt x="1469" y="352"/>
                </a:lnTo>
                <a:lnTo>
                  <a:pt x="1476" y="358"/>
                </a:lnTo>
                <a:lnTo>
                  <a:pt x="1484" y="362"/>
                </a:lnTo>
                <a:lnTo>
                  <a:pt x="1488" y="364"/>
                </a:lnTo>
                <a:lnTo>
                  <a:pt x="1493" y="366"/>
                </a:lnTo>
                <a:lnTo>
                  <a:pt x="1498" y="367"/>
                </a:lnTo>
                <a:lnTo>
                  <a:pt x="1503" y="368"/>
                </a:lnTo>
                <a:lnTo>
                  <a:pt x="1514" y="369"/>
                </a:lnTo>
                <a:lnTo>
                  <a:pt x="1660" y="369"/>
                </a:lnTo>
                <a:lnTo>
                  <a:pt x="1660" y="288"/>
                </a:lnTo>
                <a:lnTo>
                  <a:pt x="1583" y="288"/>
                </a:lnTo>
                <a:lnTo>
                  <a:pt x="1580" y="288"/>
                </a:lnTo>
                <a:lnTo>
                  <a:pt x="1578" y="287"/>
                </a:lnTo>
                <a:lnTo>
                  <a:pt x="1573" y="285"/>
                </a:lnTo>
                <a:lnTo>
                  <a:pt x="1571" y="284"/>
                </a:lnTo>
                <a:lnTo>
                  <a:pt x="1569" y="282"/>
                </a:lnTo>
                <a:lnTo>
                  <a:pt x="1567" y="280"/>
                </a:lnTo>
                <a:lnTo>
                  <a:pt x="1566" y="278"/>
                </a:lnTo>
                <a:lnTo>
                  <a:pt x="1565" y="276"/>
                </a:lnTo>
                <a:lnTo>
                  <a:pt x="1564" y="273"/>
                </a:lnTo>
                <a:lnTo>
                  <a:pt x="1564" y="271"/>
                </a:lnTo>
                <a:lnTo>
                  <a:pt x="1564" y="268"/>
                </a:lnTo>
                <a:lnTo>
                  <a:pt x="1564" y="265"/>
                </a:lnTo>
                <a:lnTo>
                  <a:pt x="1565" y="262"/>
                </a:lnTo>
                <a:lnTo>
                  <a:pt x="1566" y="259"/>
                </a:lnTo>
                <a:lnTo>
                  <a:pt x="1568" y="256"/>
                </a:lnTo>
                <a:lnTo>
                  <a:pt x="1696" y="79"/>
                </a:lnTo>
                <a:lnTo>
                  <a:pt x="1860" y="369"/>
                </a:lnTo>
                <a:lnTo>
                  <a:pt x="1964" y="369"/>
                </a:lnTo>
                <a:lnTo>
                  <a:pt x="1754" y="0"/>
                </a:lnTo>
                <a:lnTo>
                  <a:pt x="1652" y="0"/>
                </a:lnTo>
                <a:close/>
              </a:path>
            </a:pathLst>
          </a:custGeom>
          <a:solidFill>
            <a:srgbClr val="181818"/>
          </a:solidFill>
          <a:ln>
            <a:noFill/>
          </a:ln>
          <a:effectLst/>
        </p:spPr>
        <p:txBody>
          <a:bodyPr vert="horz" wrap="square" lIns="91440" tIns="45720" rIns="91440" bIns="45720" numCol="1" anchor="t" anchorCtr="0" compatLnSpc="1">
            <a:prstTxWarp prst="textNoShape">
              <a:avLst/>
            </a:prstTxWarp>
          </a:bodyPr>
          <a:lstStyle/>
          <a:p>
            <a:endParaRPr lang="fi-FI"/>
          </a:p>
        </p:txBody>
      </p:sp>
      <p:pic>
        <p:nvPicPr>
          <p:cNvPr id="67" name="Picture 16" descr="Kuvahaun tulos haulle abb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87143" y="5288639"/>
            <a:ext cx="1029362" cy="40852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1929" y="5325178"/>
            <a:ext cx="1516490" cy="3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89077" y="3766937"/>
            <a:ext cx="979380" cy="47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2074" y="3882556"/>
            <a:ext cx="1214114" cy="24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89904" y="5335458"/>
            <a:ext cx="1646656" cy="25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472808" y="3532285"/>
            <a:ext cx="1680847" cy="94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CA4C2986-B9A1-4F3B-ADDD-52898996076B}" type="datetime3">
              <a:rPr lang="en-US" smtClean="0"/>
              <a:t>12 March 2018</a:t>
            </a:fld>
            <a:endParaRPr lang="en-US"/>
          </a:p>
        </p:txBody>
      </p:sp>
      <p:sp>
        <p:nvSpPr>
          <p:cNvPr id="5" name="Slide Number Placeholder 4"/>
          <p:cNvSpPr>
            <a:spLocks noGrp="1"/>
          </p:cNvSpPr>
          <p:nvPr>
            <p:ph type="sldNum" sz="quarter" idx="12"/>
          </p:nvPr>
        </p:nvSpPr>
        <p:spPr/>
        <p:txBody>
          <a:bodyPr/>
          <a:lstStyle/>
          <a:p>
            <a:fld id="{A683D178-98AA-4574-9EAA-8EB007C55176}" type="slidenum">
              <a:rPr lang="en-US" smtClean="0"/>
              <a:t>9</a:t>
            </a:fld>
            <a:endParaRPr lang="en-US"/>
          </a:p>
        </p:txBody>
      </p:sp>
      <p:sp>
        <p:nvSpPr>
          <p:cNvPr id="31" name="Footer Placeholder 3">
            <a:extLst>
              <a:ext uri="{FF2B5EF4-FFF2-40B4-BE49-F238E27FC236}">
                <a16:creationId xmlns:a16="http://schemas.microsoft.com/office/drawing/2014/main" id="{865ECA1A-36E2-704A-AFF7-C12C98BB8E73}"/>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471029442"/>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CA9815-9D69-2144-8CA8-0E2F7EEDF20D}"/>
              </a:ext>
            </a:extLst>
          </p:cNvPr>
          <p:cNvSpPr>
            <a:spLocks noGrp="1"/>
          </p:cNvSpPr>
          <p:nvPr>
            <p:ph type="pic" sz="quarter" idx="14"/>
          </p:nvPr>
        </p:nvSpPr>
        <p:spPr/>
      </p:sp>
      <p:sp>
        <p:nvSpPr>
          <p:cNvPr id="5" name="Title 4"/>
          <p:cNvSpPr>
            <a:spLocks noGrp="1"/>
          </p:cNvSpPr>
          <p:nvPr>
            <p:ph type="ctrTitle"/>
          </p:nvPr>
        </p:nvSpPr>
        <p:spPr/>
        <p:txBody>
          <a:bodyPr/>
          <a:lstStyle/>
          <a:p>
            <a:r>
              <a:rPr lang="en-GB" dirty="0"/>
              <a:t>Core Classes</a:t>
            </a:r>
            <a:endParaRPr lang="en-US" dirty="0"/>
          </a:p>
        </p:txBody>
      </p:sp>
      <p:sp>
        <p:nvSpPr>
          <p:cNvPr id="4" name="Subtitle 3">
            <a:extLst>
              <a:ext uri="{FF2B5EF4-FFF2-40B4-BE49-F238E27FC236}">
                <a16:creationId xmlns:a16="http://schemas.microsoft.com/office/drawing/2014/main" id="{A816034B-39B6-2245-9E21-D2960284329B}"/>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4F57E906-87C0-D34B-88AE-3F76138577F2}"/>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C549827A-E91E-314B-A5D2-E7450DD86B32}"/>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611890046"/>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pPr>
              <a:lnSpc>
                <a:spcPct val="80000"/>
              </a:lnSpc>
            </a:pPr>
            <a:r>
              <a:rPr lang="en-US" dirty="0"/>
              <a:t>String Handling</a:t>
            </a:r>
          </a:p>
          <a:p>
            <a:pPr>
              <a:lnSpc>
                <a:spcPct val="80000"/>
              </a:lnSpc>
            </a:pPr>
            <a:r>
              <a:rPr lang="en-US" dirty="0"/>
              <a:t>Item Containers</a:t>
            </a:r>
          </a:p>
          <a:p>
            <a:pPr>
              <a:lnSpc>
                <a:spcPct val="80000"/>
              </a:lnSpc>
            </a:pPr>
            <a:r>
              <a:rPr lang="en-US" dirty="0"/>
              <a:t>File Handling</a:t>
            </a:r>
          </a:p>
          <a:p>
            <a:pPr>
              <a:lnSpc>
                <a:spcPct val="80000"/>
              </a:lnSpc>
            </a:pPr>
            <a:r>
              <a:rPr lang="en-US" dirty="0"/>
              <a:t>Data Streams and Serialization</a:t>
            </a:r>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4" name="Slide Number Placeholder 3"/>
          <p:cNvSpPr>
            <a:spLocks noGrp="1"/>
          </p:cNvSpPr>
          <p:nvPr>
            <p:ph type="sldNum" sz="quarter" idx="12"/>
          </p:nvPr>
        </p:nvSpPr>
        <p:spPr/>
        <p:txBody>
          <a:bodyPr/>
          <a:lstStyle/>
          <a:p>
            <a:fld id="{ABA6B483-D54A-6F4C-ABB1-789E9E7B1B73}" type="slidenum">
              <a:rPr lang="en-US" smtClean="0"/>
              <a:pPr/>
              <a:t>91</a:t>
            </a:fld>
            <a:endParaRPr lang="en-US" dirty="0"/>
          </a:p>
        </p:txBody>
      </p:sp>
      <p:sp>
        <p:nvSpPr>
          <p:cNvPr id="2" name="Title 1"/>
          <p:cNvSpPr>
            <a:spLocks noGrp="1"/>
          </p:cNvSpPr>
          <p:nvPr>
            <p:ph type="title"/>
          </p:nvPr>
        </p:nvSpPr>
        <p:spPr/>
        <p:txBody>
          <a:bodyPr/>
          <a:lstStyle/>
          <a:p>
            <a:r>
              <a:rPr lang="en-US" dirty="0"/>
              <a:t>Contents</a:t>
            </a:r>
          </a:p>
        </p:txBody>
      </p:sp>
      <p:sp>
        <p:nvSpPr>
          <p:cNvPr id="7" name="Footer Placeholder 3">
            <a:extLst>
              <a:ext uri="{FF2B5EF4-FFF2-40B4-BE49-F238E27FC236}">
                <a16:creationId xmlns:a16="http://schemas.microsoft.com/office/drawing/2014/main" id="{8946934B-305C-124B-A4CF-A4560EE7E66D}"/>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96305027"/>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Container for 16-bit Unicode 4.0 </a:t>
            </a:r>
            <a:r>
              <a:rPr lang="en-US" dirty="0" err="1">
                <a:latin typeface="Courier New"/>
                <a:cs typeface="Courier New"/>
              </a:rPr>
              <a:t>QChars</a:t>
            </a:r>
            <a:r>
              <a:rPr lang="en-US" dirty="0">
                <a:latin typeface="Courier New"/>
                <a:cs typeface="Courier New"/>
              </a:rPr>
              <a:t> </a:t>
            </a:r>
          </a:p>
          <a:p>
            <a:pPr lvl="1"/>
            <a:r>
              <a:rPr lang="en-US" dirty="0"/>
              <a:t>Support for 32-bit </a:t>
            </a:r>
            <a:r>
              <a:rPr lang="en-US" dirty="0" err="1"/>
              <a:t>unicode</a:t>
            </a:r>
            <a:r>
              <a:rPr lang="en-US" dirty="0"/>
              <a:t> characters </a:t>
            </a:r>
          </a:p>
          <a:p>
            <a:pPr lvl="1"/>
            <a:r>
              <a:rPr lang="en-US" dirty="0"/>
              <a:t>Uses </a:t>
            </a:r>
            <a:r>
              <a:rPr lang="en-US" dirty="0" err="1">
                <a:latin typeface="Courier New"/>
                <a:cs typeface="Courier New"/>
              </a:rPr>
              <a:t>QTextCodec</a:t>
            </a:r>
            <a:r>
              <a:rPr lang="en-US" dirty="0"/>
              <a:t> to interpret characters </a:t>
            </a:r>
          </a:p>
          <a:p>
            <a:pPr lvl="1"/>
            <a:endParaRPr lang="en-US" dirty="0"/>
          </a:p>
          <a:p>
            <a:r>
              <a:rPr lang="en-US" dirty="0" err="1">
                <a:latin typeface="Courier New"/>
                <a:cs typeface="Courier New"/>
              </a:rPr>
              <a:t>QByteArray</a:t>
            </a:r>
            <a:r>
              <a:rPr lang="en-US" dirty="0"/>
              <a:t> provides a container for raw data and 8-bit characters </a:t>
            </a:r>
          </a:p>
          <a:p>
            <a:pPr lvl="1"/>
            <a:r>
              <a:rPr lang="en-US" dirty="0"/>
              <a:t>May be used in programs with strict memory requirements </a:t>
            </a:r>
          </a:p>
          <a:p>
            <a:pPr lvl="1"/>
            <a:endParaRPr lang="en-US" dirty="0"/>
          </a:p>
          <a:p>
            <a:r>
              <a:rPr lang="en-US" dirty="0"/>
              <a:t>Both classes implicitly shared </a:t>
            </a:r>
          </a:p>
          <a:p>
            <a:pPr lvl="1"/>
            <a:r>
              <a:rPr lang="en-US" dirty="0" err="1">
                <a:latin typeface="Courier New"/>
                <a:cs typeface="Courier New"/>
              </a:rPr>
              <a:t>QString</a:t>
            </a:r>
            <a:r>
              <a:rPr lang="en-US" dirty="0">
                <a:latin typeface="Courier New"/>
                <a:cs typeface="Courier New"/>
              </a:rPr>
              <a:t> string1("</a:t>
            </a:r>
            <a:r>
              <a:rPr lang="en-US" dirty="0" err="1">
                <a:latin typeface="Courier New"/>
                <a:cs typeface="Courier New"/>
              </a:rPr>
              <a:t>abc</a:t>
            </a:r>
            <a:r>
              <a:rPr lang="en-US" dirty="0">
                <a:latin typeface="Courier New"/>
                <a:cs typeface="Courier New"/>
              </a:rPr>
              <a:t>");    // Makes a deep copy of “</a:t>
            </a:r>
            <a:r>
              <a:rPr lang="en-US" dirty="0" err="1">
                <a:latin typeface="Courier New"/>
                <a:cs typeface="Courier New"/>
              </a:rPr>
              <a:t>abc</a:t>
            </a:r>
            <a:r>
              <a:rPr lang="en-US" dirty="0">
                <a:latin typeface="Courier New"/>
                <a:cs typeface="Courier New"/>
              </a:rPr>
              <a:t>” </a:t>
            </a:r>
          </a:p>
          <a:p>
            <a:pPr lvl="1"/>
            <a:r>
              <a:rPr lang="en-US" dirty="0" err="1">
                <a:latin typeface="Courier New"/>
                <a:cs typeface="Courier New"/>
              </a:rPr>
              <a:t>QString</a:t>
            </a:r>
            <a:r>
              <a:rPr lang="en-US" dirty="0">
                <a:latin typeface="Courier New"/>
                <a:cs typeface="Courier New"/>
              </a:rPr>
              <a:t> string2(string1);  // Makes a shallow copy of string1</a:t>
            </a:r>
          </a:p>
          <a:p>
            <a:pPr lvl="1"/>
            <a:r>
              <a:rPr lang="en-US" dirty="0"/>
              <a:t>Both strings share the same data, until either string changes the shared data</a:t>
            </a:r>
          </a:p>
          <a:p>
            <a:pPr lvl="1"/>
            <a:endParaRPr lang="en-US" dirty="0">
              <a:latin typeface="Courier New"/>
              <a:cs typeface="Courier New"/>
            </a:endParaRPr>
          </a:p>
        </p:txBody>
      </p:sp>
      <p:sp>
        <p:nvSpPr>
          <p:cNvPr id="8"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7" name="Slide Number Placeholder 3"/>
          <p:cNvSpPr>
            <a:spLocks noGrp="1"/>
          </p:cNvSpPr>
          <p:nvPr>
            <p:ph type="sldNum" sz="quarter" idx="12"/>
          </p:nvPr>
        </p:nvSpPr>
        <p:spPr/>
        <p:txBody>
          <a:bodyPr/>
          <a:lstStyle/>
          <a:p>
            <a:fld id="{ABA6B483-D54A-6F4C-ABB1-789E9E7B1B73}" type="slidenum">
              <a:rPr lang="en-US" smtClean="0"/>
              <a:pPr/>
              <a:t>92</a:t>
            </a:fld>
            <a:endParaRPr lang="en-US" dirty="0"/>
          </a:p>
        </p:txBody>
      </p:sp>
      <p:sp>
        <p:nvSpPr>
          <p:cNvPr id="5" name="Title 4"/>
          <p:cNvSpPr>
            <a:spLocks noGrp="1"/>
          </p:cNvSpPr>
          <p:nvPr>
            <p:ph type="title"/>
          </p:nvPr>
        </p:nvSpPr>
        <p:spPr/>
        <p:txBody>
          <a:bodyPr/>
          <a:lstStyle/>
          <a:p>
            <a:r>
              <a:rPr lang="en-US" dirty="0" err="1"/>
              <a:t>QString</a:t>
            </a:r>
            <a:endParaRPr lang="en-US" dirty="0"/>
          </a:p>
        </p:txBody>
      </p:sp>
      <p:sp>
        <p:nvSpPr>
          <p:cNvPr id="10" name="TextBox 9"/>
          <p:cNvSpPr txBox="1"/>
          <p:nvPr/>
        </p:nvSpPr>
        <p:spPr>
          <a:xfrm>
            <a:off x="8253528" y="332660"/>
            <a:ext cx="3670496" cy="307777"/>
          </a:xfrm>
          <a:prstGeom prst="rect">
            <a:avLst/>
          </a:prstGeom>
          <a:noFill/>
        </p:spPr>
        <p:txBody>
          <a:bodyPr wrap="square" rtlCol="0">
            <a:spAutoFit/>
          </a:bodyPr>
          <a:lstStyle/>
          <a:p>
            <a:pPr algn="r"/>
            <a:r>
              <a:rPr lang="en-US" sz="1400" dirty="0"/>
              <a:t>Demo: codec</a:t>
            </a:r>
          </a:p>
        </p:txBody>
      </p:sp>
      <p:sp>
        <p:nvSpPr>
          <p:cNvPr id="9" name="Footer Placeholder 3">
            <a:extLst>
              <a:ext uri="{FF2B5EF4-FFF2-40B4-BE49-F238E27FC236}">
                <a16:creationId xmlns:a16="http://schemas.microsoft.com/office/drawing/2014/main" id="{5DD9D565-8F54-664C-AD43-07FAE7DE33DA}"/>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323403386"/>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Strings can be created in a number of ways: </a:t>
            </a:r>
          </a:p>
          <a:p>
            <a:pPr marL="0" indent="0">
              <a:buNone/>
            </a:pPr>
            <a:endParaRPr lang="en-US" dirty="0"/>
          </a:p>
          <a:p>
            <a:r>
              <a:rPr lang="en-US" dirty="0"/>
              <a:t>Conversion constructor and assignment operators: </a:t>
            </a:r>
          </a:p>
          <a:p>
            <a:pPr marL="457200" lvl="1" indent="0">
              <a:buNone/>
            </a:pPr>
            <a:r>
              <a:rPr lang="en-US" dirty="0" err="1">
                <a:latin typeface="Courier New"/>
                <a:cs typeface="Courier New"/>
              </a:rPr>
              <a:t>QString</a:t>
            </a:r>
            <a:r>
              <a:rPr lang="en-US" dirty="0">
                <a:latin typeface="Courier New"/>
                <a:cs typeface="Courier New"/>
              </a:rPr>
              <a:t> </a:t>
            </a:r>
            <a:r>
              <a:rPr lang="en-US" dirty="0" err="1">
                <a:latin typeface="Courier New"/>
                <a:cs typeface="Courier New"/>
              </a:rPr>
              <a:t>emptyAndNullString</a:t>
            </a:r>
            <a:r>
              <a:rPr lang="en-US" dirty="0">
                <a:latin typeface="Courier New"/>
                <a:cs typeface="Courier New"/>
              </a:rPr>
              <a:t>; </a:t>
            </a:r>
            <a:r>
              <a:rPr lang="en-US" dirty="0" err="1">
                <a:latin typeface="Courier New"/>
                <a:cs typeface="Courier New"/>
              </a:rPr>
              <a:t>QString</a:t>
            </a:r>
            <a:r>
              <a:rPr lang="en-US" dirty="0">
                <a:latin typeface="Courier New"/>
                <a:cs typeface="Courier New"/>
              </a:rPr>
              <a:t> </a:t>
            </a:r>
            <a:r>
              <a:rPr lang="en-US" dirty="0" err="1">
                <a:latin typeface="Courier New"/>
                <a:cs typeface="Courier New"/>
              </a:rPr>
              <a:t>emptyString</a:t>
            </a:r>
            <a:r>
              <a:rPr lang="en-US" dirty="0">
                <a:latin typeface="Courier New"/>
                <a:cs typeface="Courier New"/>
              </a:rPr>
              <a:t>(“”);</a:t>
            </a:r>
          </a:p>
          <a:p>
            <a:pPr marL="457200" lvl="1" indent="0">
              <a:buNone/>
            </a:pPr>
            <a:r>
              <a:rPr lang="en-US" dirty="0" err="1">
                <a:latin typeface="Courier New"/>
                <a:cs typeface="Courier New"/>
              </a:rPr>
              <a:t>QString</a:t>
            </a:r>
            <a:r>
              <a:rPr lang="en-US" dirty="0">
                <a:latin typeface="Courier New"/>
                <a:cs typeface="Courier New"/>
              </a:rPr>
              <a:t> </a:t>
            </a:r>
            <a:r>
              <a:rPr lang="en-US" dirty="0" err="1">
                <a:latin typeface="Courier New"/>
                <a:cs typeface="Courier New"/>
              </a:rPr>
              <a:t>str</a:t>
            </a:r>
            <a:r>
              <a:rPr lang="en-US" dirty="0">
                <a:latin typeface="Courier New"/>
                <a:cs typeface="Courier New"/>
              </a:rPr>
              <a:t>("</a:t>
            </a:r>
            <a:r>
              <a:rPr lang="en-US" dirty="0" err="1">
                <a:latin typeface="Courier New"/>
                <a:cs typeface="Courier New"/>
              </a:rPr>
              <a:t>abc</a:t>
            </a:r>
            <a:r>
              <a:rPr lang="en-US" dirty="0">
                <a:latin typeface="Courier New"/>
                <a:cs typeface="Courier New"/>
              </a:rPr>
              <a:t>"); // Uses </a:t>
            </a:r>
            <a:r>
              <a:rPr lang="en-US" dirty="0" err="1">
                <a:latin typeface="Courier New"/>
                <a:cs typeface="Courier New"/>
              </a:rPr>
              <a:t>QString</a:t>
            </a:r>
            <a:r>
              <a:rPr lang="en-US" dirty="0">
                <a:latin typeface="Courier New"/>
                <a:cs typeface="Courier New"/>
              </a:rPr>
              <a:t>::fromUtf8() function </a:t>
            </a:r>
          </a:p>
          <a:p>
            <a:pPr marL="457200" lvl="1" indent="0">
              <a:buNone/>
            </a:pPr>
            <a:r>
              <a:rPr lang="en-US" dirty="0" err="1">
                <a:latin typeface="Courier New"/>
                <a:cs typeface="Courier New"/>
              </a:rPr>
              <a:t>str</a:t>
            </a:r>
            <a:r>
              <a:rPr lang="en-US" dirty="0">
                <a:latin typeface="Courier New"/>
                <a:cs typeface="Courier New"/>
              </a:rPr>
              <a:t> = "</a:t>
            </a:r>
            <a:r>
              <a:rPr lang="en-US" dirty="0" err="1">
                <a:latin typeface="Courier New"/>
                <a:cs typeface="Courier New"/>
              </a:rPr>
              <a:t>def</a:t>
            </a:r>
            <a:r>
              <a:rPr lang="en-US" dirty="0">
                <a:latin typeface="Courier New"/>
                <a:cs typeface="Courier New"/>
              </a:rPr>
              <a:t>”;</a:t>
            </a:r>
          </a:p>
          <a:p>
            <a:pPr marL="0" indent="0">
              <a:buNone/>
            </a:pPr>
            <a:endParaRPr lang="en-US" dirty="0"/>
          </a:p>
          <a:p>
            <a:r>
              <a:rPr lang="en-US" dirty="0"/>
              <a:t>From a char pointer using the static functions: </a:t>
            </a:r>
          </a:p>
          <a:p>
            <a:pPr marL="457200" lvl="1" indent="0">
              <a:buNone/>
            </a:pPr>
            <a:r>
              <a:rPr lang="en-US" dirty="0" err="1">
                <a:latin typeface="Courier New"/>
                <a:cs typeface="Courier New"/>
              </a:rPr>
              <a:t>QString</a:t>
            </a:r>
            <a:r>
              <a:rPr lang="en-US" dirty="0">
                <a:latin typeface="Courier New"/>
                <a:cs typeface="Courier New"/>
              </a:rPr>
              <a:t> text = </a:t>
            </a:r>
            <a:r>
              <a:rPr lang="en-US" dirty="0" err="1">
                <a:latin typeface="Courier New"/>
                <a:cs typeface="Courier New"/>
              </a:rPr>
              <a:t>QString</a:t>
            </a:r>
            <a:r>
              <a:rPr lang="en-US" dirty="0">
                <a:latin typeface="Courier New"/>
                <a:cs typeface="Courier New"/>
              </a:rPr>
              <a:t>::fromLatin1("Hello Qt");</a:t>
            </a:r>
          </a:p>
          <a:p>
            <a:pPr marL="457200" lvl="1" indent="0">
              <a:buNone/>
            </a:pPr>
            <a:r>
              <a:rPr lang="en-US" dirty="0" err="1">
                <a:latin typeface="Courier New"/>
                <a:cs typeface="Courier New"/>
              </a:rPr>
              <a:t>QString</a:t>
            </a:r>
            <a:r>
              <a:rPr lang="en-US" dirty="0">
                <a:latin typeface="Courier New"/>
                <a:cs typeface="Courier New"/>
              </a:rPr>
              <a:t> text = </a:t>
            </a:r>
            <a:r>
              <a:rPr lang="en-US" dirty="0" err="1">
                <a:latin typeface="Courier New"/>
                <a:cs typeface="Courier New"/>
              </a:rPr>
              <a:t>QString</a:t>
            </a:r>
            <a:r>
              <a:rPr lang="en-US" dirty="0">
                <a:latin typeface="Courier New"/>
                <a:cs typeface="Courier New"/>
              </a:rPr>
              <a:t>::fromUtf8(</a:t>
            </a:r>
            <a:r>
              <a:rPr lang="en-US" dirty="0" err="1">
                <a:latin typeface="Courier New"/>
                <a:cs typeface="Courier New"/>
              </a:rPr>
              <a:t>inputText</a:t>
            </a:r>
            <a:r>
              <a:rPr lang="en-US" dirty="0">
                <a:latin typeface="Courier New"/>
                <a:cs typeface="Courier New"/>
              </a:rPr>
              <a:t>);</a:t>
            </a:r>
          </a:p>
          <a:p>
            <a:pPr marL="457200" lvl="1" indent="0">
              <a:buNone/>
            </a:pPr>
            <a:r>
              <a:rPr lang="en-US" dirty="0" err="1">
                <a:latin typeface="Courier New"/>
                <a:cs typeface="Courier New"/>
              </a:rPr>
              <a:t>QString</a:t>
            </a:r>
            <a:r>
              <a:rPr lang="en-US" dirty="0">
                <a:latin typeface="Courier New"/>
                <a:cs typeface="Courier New"/>
              </a:rPr>
              <a:t> text = </a:t>
            </a:r>
            <a:r>
              <a:rPr lang="en-US" dirty="0" err="1">
                <a:latin typeface="Courier New"/>
                <a:cs typeface="Courier New"/>
              </a:rPr>
              <a:t>QString</a:t>
            </a:r>
            <a:r>
              <a:rPr lang="en-US" dirty="0">
                <a:latin typeface="Courier New"/>
                <a:cs typeface="Courier New"/>
              </a:rPr>
              <a:t>::fromLocal8Bit(</a:t>
            </a:r>
            <a:r>
              <a:rPr lang="en-US" dirty="0" err="1">
                <a:latin typeface="Courier New"/>
                <a:cs typeface="Courier New"/>
              </a:rPr>
              <a:t>cmdLineInput</a:t>
            </a:r>
            <a:r>
              <a:rPr lang="en-US" dirty="0">
                <a:latin typeface="Courier New"/>
                <a:cs typeface="Courier New"/>
              </a:rPr>
              <a:t>);</a:t>
            </a:r>
          </a:p>
          <a:p>
            <a:pPr marL="457200" lvl="1" indent="0">
              <a:buNone/>
            </a:pPr>
            <a:r>
              <a:rPr lang="en-US" dirty="0" err="1">
                <a:latin typeface="Courier New"/>
                <a:cs typeface="Courier New"/>
              </a:rPr>
              <a:t>QString</a:t>
            </a:r>
            <a:r>
              <a:rPr lang="en-US" dirty="0">
                <a:latin typeface="Courier New"/>
                <a:cs typeface="Courier New"/>
              </a:rPr>
              <a:t> text = </a:t>
            </a:r>
            <a:r>
              <a:rPr lang="en-US" dirty="0" err="1">
                <a:latin typeface="Courier New"/>
                <a:cs typeface="Courier New"/>
              </a:rPr>
              <a:t>QStringLiteral</a:t>
            </a:r>
            <a:r>
              <a:rPr lang="en-US" dirty="0">
                <a:latin typeface="Courier New"/>
                <a:cs typeface="Courier New"/>
              </a:rPr>
              <a:t>("Literal string"); (Assumed to be UTF-8) </a:t>
            </a:r>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93</a:t>
            </a:fld>
            <a:endParaRPr lang="en-US" dirty="0"/>
          </a:p>
        </p:txBody>
      </p:sp>
      <p:sp>
        <p:nvSpPr>
          <p:cNvPr id="6" name="Title 5"/>
          <p:cNvSpPr>
            <a:spLocks noGrp="1"/>
          </p:cNvSpPr>
          <p:nvPr>
            <p:ph type="title"/>
          </p:nvPr>
        </p:nvSpPr>
        <p:spPr/>
        <p:txBody>
          <a:bodyPr/>
          <a:lstStyle/>
          <a:p>
            <a:r>
              <a:rPr lang="en-US" dirty="0"/>
              <a:t>String Creation</a:t>
            </a:r>
          </a:p>
        </p:txBody>
      </p:sp>
      <p:sp>
        <p:nvSpPr>
          <p:cNvPr id="8" name="Footer Placeholder 3">
            <a:extLst>
              <a:ext uri="{FF2B5EF4-FFF2-40B4-BE49-F238E27FC236}">
                <a16:creationId xmlns:a16="http://schemas.microsoft.com/office/drawing/2014/main" id="{83B670E9-62D8-C648-9DF8-4AB6C02F4FCB}"/>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478798853"/>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dirty="0"/>
              <a:t>From a number overloaded static functions</a:t>
            </a:r>
          </a:p>
          <a:p>
            <a:pPr marL="457200" lvl="1" indent="0">
              <a:buNone/>
            </a:pPr>
            <a:r>
              <a:rPr lang="en-US" dirty="0" err="1">
                <a:latin typeface="Courier New"/>
                <a:cs typeface="Courier New"/>
              </a:rPr>
              <a:t>QString</a:t>
            </a:r>
            <a:r>
              <a:rPr lang="en-US" dirty="0">
                <a:latin typeface="Courier New"/>
                <a:cs typeface="Courier New"/>
              </a:rPr>
              <a:t> n = </a:t>
            </a:r>
            <a:r>
              <a:rPr lang="en-US" dirty="0" err="1">
                <a:latin typeface="Courier New"/>
                <a:cs typeface="Courier New"/>
              </a:rPr>
              <a:t>QString</a:t>
            </a:r>
            <a:r>
              <a:rPr lang="en-US" dirty="0">
                <a:latin typeface="Courier New"/>
                <a:cs typeface="Courier New"/>
              </a:rPr>
              <a:t>::number(1234); // (u)</a:t>
            </a:r>
            <a:r>
              <a:rPr lang="en-US" dirty="0" err="1">
                <a:latin typeface="Courier New"/>
                <a:cs typeface="Courier New"/>
              </a:rPr>
              <a:t>int</a:t>
            </a:r>
            <a:r>
              <a:rPr lang="en-US" dirty="0">
                <a:latin typeface="Courier New"/>
                <a:cs typeface="Courier New"/>
              </a:rPr>
              <a:t>, u(long), double </a:t>
            </a:r>
          </a:p>
          <a:p>
            <a:endParaRPr lang="en-US" dirty="0"/>
          </a:p>
          <a:p>
            <a:r>
              <a:rPr lang="en-US" dirty="0"/>
              <a:t>From char pointer with translations: </a:t>
            </a:r>
          </a:p>
          <a:p>
            <a:pPr marL="457200" lvl="1" indent="0">
              <a:buNone/>
            </a:pPr>
            <a:r>
              <a:rPr lang="en-US" dirty="0" err="1">
                <a:latin typeface="Courier New"/>
                <a:cs typeface="Courier New"/>
              </a:rPr>
              <a:t>QString</a:t>
            </a:r>
            <a:r>
              <a:rPr lang="en-US" dirty="0">
                <a:latin typeface="Courier New"/>
                <a:cs typeface="Courier New"/>
              </a:rPr>
              <a:t> text = </a:t>
            </a:r>
            <a:r>
              <a:rPr lang="en-US" dirty="0" err="1">
                <a:latin typeface="Courier New"/>
                <a:cs typeface="Courier New"/>
              </a:rPr>
              <a:t>QObject</a:t>
            </a:r>
            <a:r>
              <a:rPr lang="en-US" dirty="0">
                <a:latin typeface="Courier New"/>
                <a:cs typeface="Courier New"/>
              </a:rPr>
              <a:t>::</a:t>
            </a:r>
            <a:r>
              <a:rPr lang="en-US" dirty="0" err="1">
                <a:latin typeface="Courier New"/>
                <a:cs typeface="Courier New"/>
              </a:rPr>
              <a:t>tr</a:t>
            </a:r>
            <a:r>
              <a:rPr lang="en-US" dirty="0">
                <a:latin typeface="Courier New"/>
                <a:cs typeface="Courier New"/>
              </a:rPr>
              <a:t>("Hello Qt"); </a:t>
            </a:r>
          </a:p>
          <a:p>
            <a:endParaRPr lang="en-US" dirty="0"/>
          </a:p>
          <a:p>
            <a:r>
              <a:rPr lang="en-US" dirty="0"/>
              <a:t>From standard strings</a:t>
            </a:r>
          </a:p>
          <a:p>
            <a:pPr marL="457200" lvl="1" indent="0">
              <a:buNone/>
            </a:pPr>
            <a:r>
              <a:rPr lang="en-US" dirty="0" err="1">
                <a:latin typeface="Courier New"/>
                <a:cs typeface="Courier New"/>
              </a:rPr>
              <a:t>QString</a:t>
            </a:r>
            <a:r>
              <a:rPr lang="en-US" dirty="0">
                <a:latin typeface="Courier New"/>
                <a:cs typeface="Courier New"/>
              </a:rPr>
              <a:t> string(</a:t>
            </a:r>
            <a:r>
              <a:rPr lang="en-US" dirty="0" err="1">
                <a:latin typeface="Courier New"/>
                <a:cs typeface="Courier New"/>
              </a:rPr>
              <a:t>QString</a:t>
            </a:r>
            <a:r>
              <a:rPr lang="en-US" dirty="0">
                <a:latin typeface="Courier New"/>
                <a:cs typeface="Courier New"/>
              </a:rPr>
              <a:t>::</a:t>
            </a:r>
            <a:r>
              <a:rPr lang="en-US" dirty="0" err="1">
                <a:latin typeface="Courier New"/>
                <a:cs typeface="Courier New"/>
              </a:rPr>
              <a:t>fromStdString</a:t>
            </a:r>
            <a:r>
              <a:rPr lang="en-US" dirty="0">
                <a:latin typeface="Courier New"/>
                <a:cs typeface="Courier New"/>
              </a:rPr>
              <a:t>(</a:t>
            </a:r>
            <a:r>
              <a:rPr lang="en-US" dirty="0" err="1">
                <a:latin typeface="Courier New"/>
                <a:cs typeface="Courier New"/>
              </a:rPr>
              <a:t>std</a:t>
            </a:r>
            <a:r>
              <a:rPr lang="en-US" dirty="0">
                <a:latin typeface="Courier New"/>
                <a:cs typeface="Courier New"/>
              </a:rPr>
              <a:t>::string("hello")));</a:t>
            </a:r>
          </a:p>
          <a:p>
            <a:pPr marL="457200" lvl="1" indent="0">
              <a:buNone/>
            </a:pPr>
            <a:r>
              <a:rPr lang="en-US" dirty="0" err="1">
                <a:latin typeface="Courier New"/>
                <a:cs typeface="Courier New"/>
              </a:rPr>
              <a:t>QString</a:t>
            </a:r>
            <a:r>
              <a:rPr lang="en-US" dirty="0">
                <a:latin typeface="Courier New"/>
                <a:cs typeface="Courier New"/>
              </a:rPr>
              <a:t> string(</a:t>
            </a:r>
            <a:r>
              <a:rPr lang="en-US" dirty="0" err="1">
                <a:latin typeface="Courier New"/>
                <a:cs typeface="Courier New"/>
              </a:rPr>
              <a:t>QString</a:t>
            </a:r>
            <a:r>
              <a:rPr lang="en-US" dirty="0">
                <a:latin typeface="Courier New"/>
                <a:cs typeface="Courier New"/>
              </a:rPr>
              <a:t>::fromStdU16String(</a:t>
            </a:r>
            <a:r>
              <a:rPr lang="en-US" dirty="0" err="1">
                <a:latin typeface="Courier New"/>
                <a:cs typeface="Courier New"/>
              </a:rPr>
              <a:t>u"Europe</a:t>
            </a:r>
            <a:r>
              <a:rPr lang="en-US" dirty="0">
                <a:latin typeface="Courier New"/>
                <a:cs typeface="Courier New"/>
              </a:rPr>
              <a:t>:\u20ac Japan:\u00a5"));</a:t>
            </a:r>
          </a:p>
          <a:p>
            <a:pPr marL="457200" lvl="1" indent="0">
              <a:buNone/>
            </a:pPr>
            <a:r>
              <a:rPr lang="en-US" dirty="0" err="1">
                <a:latin typeface="Courier New"/>
                <a:cs typeface="Courier New"/>
              </a:rPr>
              <a:t>QString</a:t>
            </a:r>
            <a:r>
              <a:rPr lang="en-US" dirty="0">
                <a:latin typeface="Courier New"/>
                <a:cs typeface="Courier New"/>
              </a:rPr>
              <a:t> string(</a:t>
            </a:r>
            <a:r>
              <a:rPr lang="en-US" dirty="0" err="1">
                <a:latin typeface="Courier New"/>
                <a:cs typeface="Courier New"/>
              </a:rPr>
              <a:t>QString</a:t>
            </a:r>
            <a:r>
              <a:rPr lang="en-US" dirty="0">
                <a:latin typeface="Courier New"/>
                <a:cs typeface="Courier New"/>
              </a:rPr>
              <a:t>::fromStdU32String(</a:t>
            </a:r>
            <a:r>
              <a:rPr lang="en-US" dirty="0" err="1">
                <a:latin typeface="Courier New"/>
                <a:cs typeface="Courier New"/>
              </a:rPr>
              <a:t>U"Europe</a:t>
            </a:r>
            <a:r>
              <a:rPr lang="en-US" dirty="0">
                <a:latin typeface="Courier New"/>
                <a:cs typeface="Courier New"/>
              </a:rPr>
              <a:t>:\u20ac Japan:\u00a5"));</a:t>
            </a:r>
          </a:p>
          <a:p>
            <a:pPr lvl="1"/>
            <a:endParaRPr lang="en-US" dirty="0"/>
          </a:p>
        </p:txBody>
      </p:sp>
      <p:sp>
        <p:nvSpPr>
          <p:cNvPr id="9"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7" name="Slide Number Placeholder 3"/>
          <p:cNvSpPr>
            <a:spLocks noGrp="1"/>
          </p:cNvSpPr>
          <p:nvPr>
            <p:ph type="sldNum" sz="quarter" idx="12"/>
          </p:nvPr>
        </p:nvSpPr>
        <p:spPr/>
        <p:txBody>
          <a:bodyPr/>
          <a:lstStyle/>
          <a:p>
            <a:fld id="{ABA6B483-D54A-6F4C-ABB1-789E9E7B1B73}" type="slidenum">
              <a:rPr lang="en-US" smtClean="0"/>
              <a:pPr/>
              <a:t>94</a:t>
            </a:fld>
            <a:endParaRPr lang="en-US" dirty="0"/>
          </a:p>
        </p:txBody>
      </p:sp>
      <p:sp>
        <p:nvSpPr>
          <p:cNvPr id="3" name="Title 2"/>
          <p:cNvSpPr>
            <a:spLocks noGrp="1"/>
          </p:cNvSpPr>
          <p:nvPr>
            <p:ph type="title"/>
          </p:nvPr>
        </p:nvSpPr>
        <p:spPr/>
        <p:txBody>
          <a:bodyPr/>
          <a:lstStyle/>
          <a:p>
            <a:r>
              <a:rPr lang="en-US" dirty="0"/>
              <a:t>String Creation</a:t>
            </a:r>
          </a:p>
        </p:txBody>
      </p:sp>
      <p:sp>
        <p:nvSpPr>
          <p:cNvPr id="8" name="Footer Placeholder 3">
            <a:extLst>
              <a:ext uri="{FF2B5EF4-FFF2-40B4-BE49-F238E27FC236}">
                <a16:creationId xmlns:a16="http://schemas.microsoft.com/office/drawing/2014/main" id="{92D1F160-AD83-054E-92D2-DA8B508A99E1}"/>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2537822795"/>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latin typeface="Courier New"/>
                <a:cs typeface="Courier New"/>
              </a:rPr>
              <a:t>QString</a:t>
            </a:r>
            <a:r>
              <a:rPr lang="en-GB" dirty="0"/>
              <a:t> is “expensive” to create from double-quoted ASCII literals</a:t>
            </a:r>
          </a:p>
          <a:p>
            <a:pPr lvl="1"/>
            <a:r>
              <a:rPr lang="en-GB" dirty="0"/>
              <a:t>String allocation, deep copy of the data, decoding using the selected codec</a:t>
            </a:r>
          </a:p>
          <a:p>
            <a:pPr lvl="1"/>
            <a:r>
              <a:rPr lang="en-GB" dirty="0"/>
              <a:t>Automatic conversion can be disabled with </a:t>
            </a:r>
            <a:r>
              <a:rPr lang="en-GB" dirty="0">
                <a:latin typeface="Courier New"/>
                <a:cs typeface="Courier New"/>
              </a:rPr>
              <a:t>DEFINES += QT_NO_CAST_FROM_ASCII</a:t>
            </a:r>
          </a:p>
          <a:p>
            <a:pPr lvl="1"/>
            <a:r>
              <a:rPr lang="en-GB" dirty="0"/>
              <a:t>In this case, </a:t>
            </a:r>
            <a:r>
              <a:rPr lang="en-GB" dirty="0">
                <a:latin typeface="Courier New"/>
                <a:cs typeface="Courier New"/>
              </a:rPr>
              <a:t>QLating1String</a:t>
            </a:r>
            <a:r>
              <a:rPr lang="en-GB" dirty="0"/>
              <a:t> can be used as a thin wrapper to </a:t>
            </a:r>
            <a:r>
              <a:rPr lang="en-GB" dirty="0" err="1">
                <a:latin typeface="Courier New" panose="02070309020205020404" pitchFamily="49" charset="0"/>
                <a:cs typeface="Courier New" panose="02070309020205020404" pitchFamily="49" charset="0"/>
              </a:rPr>
              <a:t>const</a:t>
            </a:r>
            <a:r>
              <a:rPr lang="en-GB" dirty="0">
                <a:latin typeface="Courier New" panose="02070309020205020404" pitchFamily="49" charset="0"/>
                <a:cs typeface="Courier New" panose="02070309020205020404" pitchFamily="49" charset="0"/>
              </a:rPr>
              <a:t> char * </a:t>
            </a:r>
            <a:r>
              <a:rPr lang="en-GB" dirty="0"/>
              <a:t>string </a:t>
            </a:r>
          </a:p>
          <a:p>
            <a:pPr lvl="2"/>
            <a:endParaRPr lang="en-GB" dirty="0"/>
          </a:p>
          <a:p>
            <a:r>
              <a:rPr lang="en-GB" dirty="0"/>
              <a:t>Avoid creating temporary </a:t>
            </a:r>
            <a:r>
              <a:rPr lang="en-GB" dirty="0" err="1">
                <a:latin typeface="Courier New"/>
                <a:cs typeface="Courier New"/>
              </a:rPr>
              <a:t>QString</a:t>
            </a:r>
            <a:r>
              <a:rPr lang="en-GB" dirty="0"/>
              <a:t> objects </a:t>
            </a:r>
          </a:p>
          <a:p>
            <a:pPr lvl="1"/>
            <a:r>
              <a:rPr lang="en-GB" dirty="0"/>
              <a:t>Many member functions (assignment, comparison, insert, replace etc.) work directly with </a:t>
            </a:r>
            <a:r>
              <a:rPr lang="en-GB" dirty="0" err="1">
                <a:latin typeface="Courier New"/>
                <a:cs typeface="Courier New"/>
              </a:rPr>
              <a:t>const</a:t>
            </a:r>
            <a:r>
              <a:rPr lang="en-GB" dirty="0">
                <a:latin typeface="Courier New"/>
                <a:cs typeface="Courier New"/>
              </a:rPr>
              <a:t> char *</a:t>
            </a:r>
            <a:r>
              <a:rPr lang="en-GB" dirty="0"/>
              <a:t> without a conversion to </a:t>
            </a:r>
            <a:r>
              <a:rPr lang="en-GB" dirty="0" err="1">
                <a:latin typeface="Courier New"/>
                <a:cs typeface="Courier New"/>
              </a:rPr>
              <a:t>QString</a:t>
            </a:r>
            <a:endParaRPr lang="en-GB" dirty="0">
              <a:latin typeface="Courier New"/>
              <a:cs typeface="Courier New"/>
            </a:endParaRPr>
          </a:p>
          <a:p>
            <a:pPr lvl="1"/>
            <a:r>
              <a:rPr lang="en-GB" dirty="0"/>
              <a:t>Faster to compare </a:t>
            </a:r>
            <a:r>
              <a:rPr lang="en-GB" dirty="0" err="1">
                <a:latin typeface="Courier New"/>
                <a:cs typeface="Courier New"/>
              </a:rPr>
              <a:t>QString</a:t>
            </a:r>
            <a:r>
              <a:rPr lang="en-GB" dirty="0"/>
              <a:t> as  </a:t>
            </a:r>
            <a:r>
              <a:rPr lang="en-GB" dirty="0" err="1">
                <a:latin typeface="Courier New"/>
                <a:cs typeface="Courier New"/>
              </a:rPr>
              <a:t>aStr</a:t>
            </a:r>
            <a:r>
              <a:rPr lang="en-GB" dirty="0">
                <a:latin typeface="Courier New"/>
                <a:cs typeface="Courier New"/>
              </a:rPr>
              <a:t> == “hello”</a:t>
            </a:r>
            <a:r>
              <a:rPr lang="en-GB" dirty="0"/>
              <a:t> or </a:t>
            </a:r>
            <a:r>
              <a:rPr lang="en-GB" dirty="0" err="1">
                <a:latin typeface="Courier New"/>
                <a:cs typeface="Courier New"/>
              </a:rPr>
              <a:t>aStr</a:t>
            </a:r>
            <a:r>
              <a:rPr lang="en-GB" dirty="0">
                <a:latin typeface="Courier New"/>
                <a:cs typeface="Courier New"/>
              </a:rPr>
              <a:t> == QLatin1String(“hello”) </a:t>
            </a:r>
            <a:r>
              <a:rPr lang="en-GB" dirty="0"/>
              <a:t>than </a:t>
            </a:r>
            <a:r>
              <a:rPr lang="en-GB" dirty="0" err="1">
                <a:latin typeface="Courier New"/>
                <a:cs typeface="Courier New"/>
              </a:rPr>
              <a:t>aStr</a:t>
            </a:r>
            <a:r>
              <a:rPr lang="en-GB" dirty="0">
                <a:latin typeface="Courier New"/>
                <a:cs typeface="Courier New"/>
              </a:rPr>
              <a:t> == </a:t>
            </a:r>
            <a:r>
              <a:rPr lang="en-GB" dirty="0" err="1">
                <a:latin typeface="Courier New"/>
                <a:cs typeface="Courier New"/>
              </a:rPr>
              <a:t>QString</a:t>
            </a:r>
            <a:r>
              <a:rPr lang="en-GB" dirty="0">
                <a:latin typeface="Courier New"/>
                <a:cs typeface="Courier New"/>
              </a:rPr>
              <a:t>(“hello”)</a:t>
            </a:r>
          </a:p>
          <a:p>
            <a:pPr lvl="1"/>
            <a:endParaRPr lang="en-GB" dirty="0"/>
          </a:p>
          <a:p>
            <a:r>
              <a:rPr lang="en-GB" dirty="0" err="1">
                <a:latin typeface="Courier New"/>
                <a:cs typeface="Courier New"/>
              </a:rPr>
              <a:t>QStringLiteral</a:t>
            </a:r>
            <a:r>
              <a:rPr lang="en-GB" dirty="0">
                <a:latin typeface="Courier New"/>
                <a:cs typeface="Courier New"/>
              </a:rPr>
              <a:t> </a:t>
            </a:r>
            <a:r>
              <a:rPr lang="en-GB" dirty="0"/>
              <a:t>macro generates data for a </a:t>
            </a:r>
            <a:r>
              <a:rPr lang="en-GB" dirty="0" err="1">
                <a:latin typeface="Courier New"/>
                <a:cs typeface="Courier New"/>
              </a:rPr>
              <a:t>QString</a:t>
            </a:r>
            <a:r>
              <a:rPr lang="en-GB" dirty="0"/>
              <a:t> at compile-time</a:t>
            </a:r>
          </a:p>
          <a:p>
            <a:pPr lvl="1"/>
            <a:r>
              <a:rPr lang="en-GB" dirty="0"/>
              <a:t>Light-weight to create a </a:t>
            </a:r>
            <a:r>
              <a:rPr lang="en-GB" dirty="0" err="1">
                <a:latin typeface="Courier New"/>
                <a:cs typeface="Courier New"/>
              </a:rPr>
              <a:t>QString</a:t>
            </a:r>
            <a:r>
              <a:rPr lang="en-GB" dirty="0"/>
              <a:t> using </a:t>
            </a:r>
            <a:r>
              <a:rPr lang="en-GB" dirty="0" err="1">
                <a:latin typeface="Courier New"/>
                <a:cs typeface="Courier New"/>
              </a:rPr>
              <a:t>QStringLiteral</a:t>
            </a:r>
            <a:endParaRPr lang="en-GB" dirty="0">
              <a:latin typeface="Courier New"/>
              <a:cs typeface="Courier New"/>
            </a:endParaRPr>
          </a:p>
          <a:p>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95</a:t>
            </a:fld>
            <a:endParaRPr lang="en-US" dirty="0"/>
          </a:p>
        </p:txBody>
      </p:sp>
      <p:sp>
        <p:nvSpPr>
          <p:cNvPr id="6" name="Title 5"/>
          <p:cNvSpPr>
            <a:spLocks noGrp="1"/>
          </p:cNvSpPr>
          <p:nvPr>
            <p:ph type="title"/>
          </p:nvPr>
        </p:nvSpPr>
        <p:spPr/>
        <p:txBody>
          <a:bodyPr/>
          <a:lstStyle/>
          <a:p>
            <a:r>
              <a:rPr lang="en-US" dirty="0"/>
              <a:t>String Creation and Performance </a:t>
            </a:r>
          </a:p>
        </p:txBody>
      </p:sp>
      <p:sp>
        <p:nvSpPr>
          <p:cNvPr id="8" name="Footer Placeholder 3">
            <a:extLst>
              <a:ext uri="{FF2B5EF4-FFF2-40B4-BE49-F238E27FC236}">
                <a16:creationId xmlns:a16="http://schemas.microsoft.com/office/drawing/2014/main" id="{8A90D4EA-178C-414D-8940-2E88DDDDBE72}"/>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637290631"/>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operator+ and operator+= </a:t>
            </a:r>
          </a:p>
          <a:p>
            <a:pPr lvl="1"/>
            <a:r>
              <a:rPr lang="en-US" dirty="0" err="1">
                <a:latin typeface="Courier New"/>
                <a:cs typeface="Courier New"/>
              </a:rPr>
              <a:t>QString</a:t>
            </a:r>
            <a:r>
              <a:rPr lang="en-US" dirty="0">
                <a:latin typeface="Courier New"/>
                <a:cs typeface="Courier New"/>
              </a:rPr>
              <a:t> </a:t>
            </a:r>
            <a:r>
              <a:rPr lang="en-US" dirty="0" err="1">
                <a:latin typeface="Courier New"/>
                <a:cs typeface="Courier New"/>
              </a:rPr>
              <a:t>str</a:t>
            </a:r>
            <a:r>
              <a:rPr lang="en-US" dirty="0">
                <a:latin typeface="Courier New"/>
                <a:cs typeface="Courier New"/>
              </a:rPr>
              <a:t> = str1 + str2; </a:t>
            </a:r>
          </a:p>
          <a:p>
            <a:pPr lvl="1"/>
            <a:r>
              <a:rPr lang="en-US" dirty="0" err="1">
                <a:latin typeface="Courier New"/>
                <a:cs typeface="Courier New"/>
              </a:rPr>
              <a:t>fileName</a:t>
            </a:r>
            <a:r>
              <a:rPr lang="en-US" dirty="0">
                <a:latin typeface="Courier New"/>
                <a:cs typeface="Courier New"/>
              </a:rPr>
              <a:t> += ".txt"; </a:t>
            </a:r>
          </a:p>
          <a:p>
            <a:pPr lvl="1"/>
            <a:endParaRPr lang="en-US" dirty="0"/>
          </a:p>
          <a:p>
            <a:r>
              <a:rPr lang="en-US" dirty="0">
                <a:latin typeface="Courier New"/>
                <a:cs typeface="Courier New"/>
              </a:rPr>
              <a:t>simplified()</a:t>
            </a:r>
            <a:r>
              <a:rPr lang="en-US" dirty="0"/>
              <a:t> // removes duplicate whitespace </a:t>
            </a:r>
          </a:p>
          <a:p>
            <a:r>
              <a:rPr lang="en-US" dirty="0">
                <a:latin typeface="Courier New"/>
                <a:cs typeface="Courier New"/>
              </a:rPr>
              <a:t>left(), mid(), right() </a:t>
            </a:r>
            <a:r>
              <a:rPr lang="en-US" dirty="0"/>
              <a:t>// part of a string </a:t>
            </a:r>
          </a:p>
          <a:p>
            <a:r>
              <a:rPr lang="en-US" dirty="0" err="1">
                <a:latin typeface="Courier New"/>
                <a:cs typeface="Courier New"/>
              </a:rPr>
              <a:t>leftJustified</a:t>
            </a:r>
            <a:r>
              <a:rPr lang="en-US" dirty="0">
                <a:latin typeface="Courier New"/>
                <a:cs typeface="Courier New"/>
              </a:rPr>
              <a:t>(), </a:t>
            </a:r>
            <a:r>
              <a:rPr lang="en-US" dirty="0" err="1">
                <a:latin typeface="Courier New"/>
                <a:cs typeface="Courier New"/>
              </a:rPr>
              <a:t>rightJustified</a:t>
            </a:r>
            <a:r>
              <a:rPr lang="en-US" dirty="0">
                <a:latin typeface="Courier New"/>
                <a:cs typeface="Courier New"/>
              </a:rPr>
              <a:t>()</a:t>
            </a:r>
            <a:r>
              <a:rPr lang="en-US" dirty="0"/>
              <a:t> // padded version </a:t>
            </a:r>
          </a:p>
          <a:p>
            <a:pPr marL="457200" lvl="1" indent="0">
              <a:buNone/>
            </a:pPr>
            <a:r>
              <a:rPr lang="en-US" dirty="0" err="1">
                <a:latin typeface="Courier New"/>
                <a:cs typeface="Courier New"/>
              </a:rPr>
              <a:t>QString</a:t>
            </a:r>
            <a:r>
              <a:rPr lang="en-US" dirty="0">
                <a:latin typeface="Courier New"/>
                <a:cs typeface="Courier New"/>
              </a:rPr>
              <a:t> s = "apple"; </a:t>
            </a:r>
          </a:p>
          <a:p>
            <a:pPr marL="457200" lvl="1" indent="0">
              <a:buNone/>
            </a:pPr>
            <a:r>
              <a:rPr lang="en-US" dirty="0" err="1">
                <a:latin typeface="Courier New"/>
                <a:cs typeface="Courier New"/>
              </a:rPr>
              <a:t>QString</a:t>
            </a:r>
            <a:r>
              <a:rPr lang="en-US" dirty="0">
                <a:latin typeface="Courier New"/>
                <a:cs typeface="Courier New"/>
              </a:rPr>
              <a:t> t = </a:t>
            </a:r>
            <a:r>
              <a:rPr lang="en-US" dirty="0" err="1">
                <a:latin typeface="Courier New"/>
                <a:cs typeface="Courier New"/>
              </a:rPr>
              <a:t>s.leftJustified</a:t>
            </a:r>
            <a:r>
              <a:rPr lang="en-US" dirty="0">
                <a:latin typeface="Courier New"/>
                <a:cs typeface="Courier New"/>
              </a:rPr>
              <a:t>(8, '.'); // t == "apple..." </a:t>
            </a:r>
          </a:p>
          <a:p>
            <a:pPr marL="457200" lvl="1" indent="0">
              <a:buNone/>
            </a:pPr>
            <a:endParaRPr lang="en-US" dirty="0">
              <a:latin typeface="Courier New"/>
              <a:cs typeface="Courier New"/>
            </a:endParaRPr>
          </a:p>
          <a:p>
            <a:r>
              <a:rPr lang="en-US" dirty="0"/>
              <a:t>For heavy string processing, like a parser, use </a:t>
            </a:r>
            <a:r>
              <a:rPr lang="en-US" dirty="0" err="1">
                <a:latin typeface="Courier New"/>
                <a:cs typeface="Courier New"/>
              </a:rPr>
              <a:t>QStringRef</a:t>
            </a:r>
            <a:endParaRPr lang="en-US" dirty="0">
              <a:latin typeface="Courier New"/>
              <a:cs typeface="Courier New"/>
            </a:endParaRPr>
          </a:p>
          <a:p>
            <a:pPr lvl="1"/>
            <a:r>
              <a:rPr lang="en-US" dirty="0"/>
              <a:t>Reduces the number of memory allocations, but may result to more complicated code </a:t>
            </a:r>
          </a:p>
        </p:txBody>
      </p:sp>
      <p:sp>
        <p:nvSpPr>
          <p:cNvPr id="6"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3"/>
          <p:cNvSpPr>
            <a:spLocks noGrp="1"/>
          </p:cNvSpPr>
          <p:nvPr>
            <p:ph type="sldNum" sz="quarter" idx="12"/>
          </p:nvPr>
        </p:nvSpPr>
        <p:spPr/>
        <p:txBody>
          <a:bodyPr/>
          <a:lstStyle/>
          <a:p>
            <a:fld id="{ABA6B483-D54A-6F4C-ABB1-789E9E7B1B73}" type="slidenum">
              <a:rPr lang="en-US" smtClean="0"/>
              <a:pPr/>
              <a:t>96</a:t>
            </a:fld>
            <a:endParaRPr lang="en-US" dirty="0"/>
          </a:p>
        </p:txBody>
      </p:sp>
      <p:sp>
        <p:nvSpPr>
          <p:cNvPr id="3" name="Title 2"/>
          <p:cNvSpPr>
            <a:spLocks noGrp="1"/>
          </p:cNvSpPr>
          <p:nvPr>
            <p:ph type="title"/>
          </p:nvPr>
        </p:nvSpPr>
        <p:spPr/>
        <p:txBody>
          <a:bodyPr/>
          <a:lstStyle/>
          <a:p>
            <a:r>
              <a:rPr lang="en-US" dirty="0"/>
              <a:t>Text Processing with </a:t>
            </a:r>
            <a:r>
              <a:rPr lang="en-US" dirty="0" err="1"/>
              <a:t>QString</a:t>
            </a:r>
            <a:endParaRPr lang="en-US" dirty="0"/>
          </a:p>
        </p:txBody>
      </p:sp>
      <p:sp>
        <p:nvSpPr>
          <p:cNvPr id="7" name="Footer Placeholder 3">
            <a:extLst>
              <a:ext uri="{FF2B5EF4-FFF2-40B4-BE49-F238E27FC236}">
                <a16:creationId xmlns:a16="http://schemas.microsoft.com/office/drawing/2014/main" id="{275B797B-9B3E-A04C-A259-7FF1CD6F1C49}"/>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145976369"/>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Numbers: </a:t>
            </a:r>
          </a:p>
          <a:p>
            <a:pPr marL="457200" lvl="1" indent="0">
              <a:buNone/>
            </a:pPr>
            <a:r>
              <a:rPr lang="en-US" dirty="0" err="1">
                <a:latin typeface="Courier New"/>
                <a:cs typeface="Courier New"/>
              </a:rPr>
              <a:t>QString</a:t>
            </a:r>
            <a:r>
              <a:rPr lang="en-US" dirty="0">
                <a:latin typeface="Courier New"/>
                <a:cs typeface="Courier New"/>
              </a:rPr>
              <a:t> text = ...;</a:t>
            </a:r>
          </a:p>
          <a:p>
            <a:pPr marL="457200" lvl="1" indent="0">
              <a:buNone/>
            </a:pPr>
            <a:r>
              <a:rPr lang="en-US" dirty="0" err="1">
                <a:latin typeface="Courier New"/>
                <a:cs typeface="Courier New"/>
              </a:rPr>
              <a:t>nt</a:t>
            </a:r>
            <a:r>
              <a:rPr lang="en-US" dirty="0">
                <a:latin typeface="Courier New"/>
                <a:cs typeface="Courier New"/>
              </a:rPr>
              <a:t> value = </a:t>
            </a:r>
            <a:r>
              <a:rPr lang="en-US" dirty="0" err="1">
                <a:latin typeface="Courier New"/>
                <a:cs typeface="Courier New"/>
              </a:rPr>
              <a:t>text.toInt</a:t>
            </a:r>
            <a:r>
              <a:rPr lang="en-US" dirty="0">
                <a:latin typeface="Courier New"/>
                <a:cs typeface="Courier New"/>
              </a:rPr>
              <a:t>(); </a:t>
            </a:r>
          </a:p>
          <a:p>
            <a:pPr marL="457200" lvl="1" indent="0">
              <a:buNone/>
            </a:pPr>
            <a:r>
              <a:rPr lang="en-US" dirty="0">
                <a:latin typeface="Courier New"/>
                <a:cs typeface="Courier New"/>
              </a:rPr>
              <a:t>float value = </a:t>
            </a:r>
            <a:r>
              <a:rPr lang="en-US" dirty="0" err="1">
                <a:latin typeface="Courier New"/>
                <a:cs typeface="Courier New"/>
              </a:rPr>
              <a:t>text.toFloat</a:t>
            </a:r>
            <a:r>
              <a:rPr lang="en-US" dirty="0">
                <a:latin typeface="Courier New"/>
                <a:cs typeface="Courier New"/>
              </a:rPr>
              <a:t>(); </a:t>
            </a:r>
            <a:endParaRPr lang="en-US" dirty="0"/>
          </a:p>
          <a:p>
            <a:r>
              <a:rPr lang="en-US" dirty="0"/>
              <a:t>Strings: </a:t>
            </a:r>
          </a:p>
          <a:p>
            <a:pPr marL="457200" lvl="1" indent="0">
              <a:buNone/>
            </a:pPr>
            <a:r>
              <a:rPr lang="en-US" dirty="0" err="1">
                <a:latin typeface="Courier New"/>
                <a:cs typeface="Courier New"/>
              </a:rPr>
              <a:t>QString</a:t>
            </a:r>
            <a:r>
              <a:rPr lang="en-US" dirty="0">
                <a:latin typeface="Courier New"/>
                <a:cs typeface="Courier New"/>
              </a:rPr>
              <a:t> text = ...;</a:t>
            </a:r>
          </a:p>
          <a:p>
            <a:pPr marL="457200" lvl="1" indent="0">
              <a:buNone/>
            </a:pPr>
            <a:r>
              <a:rPr lang="en-US" dirty="0" err="1">
                <a:latin typeface="Courier New"/>
                <a:cs typeface="Courier New"/>
              </a:rPr>
              <a:t>QByteArray</a:t>
            </a:r>
            <a:r>
              <a:rPr lang="en-US" dirty="0">
                <a:latin typeface="Courier New"/>
                <a:cs typeface="Courier New"/>
              </a:rPr>
              <a:t> bytes = text.toLatin1(); </a:t>
            </a:r>
          </a:p>
          <a:p>
            <a:pPr marL="457200" lvl="1" indent="0">
              <a:buNone/>
            </a:pPr>
            <a:r>
              <a:rPr lang="en-US" dirty="0" err="1">
                <a:latin typeface="Courier New"/>
                <a:cs typeface="Courier New"/>
              </a:rPr>
              <a:t>QByteArray</a:t>
            </a:r>
            <a:r>
              <a:rPr lang="en-US" dirty="0">
                <a:latin typeface="Courier New"/>
                <a:cs typeface="Courier New"/>
              </a:rPr>
              <a:t> bytes = text.toUtf8(); </a:t>
            </a:r>
          </a:p>
          <a:p>
            <a:pPr marL="457200" lvl="1" indent="0">
              <a:buNone/>
            </a:pPr>
            <a:r>
              <a:rPr lang="en-US" dirty="0" err="1">
                <a:latin typeface="Courier New"/>
                <a:cs typeface="Courier New"/>
              </a:rPr>
              <a:t>QByteArray</a:t>
            </a:r>
            <a:r>
              <a:rPr lang="en-US" dirty="0">
                <a:latin typeface="Courier New"/>
                <a:cs typeface="Courier New"/>
              </a:rPr>
              <a:t> bytes = text.toLocal8Bit(); // bytes = </a:t>
            </a:r>
            <a:r>
              <a:rPr lang="en-US" dirty="0" err="1">
                <a:latin typeface="Courier New"/>
                <a:cs typeface="Courier New"/>
              </a:rPr>
              <a:t>qPrintable</a:t>
            </a:r>
            <a:r>
              <a:rPr lang="en-US" dirty="0">
                <a:latin typeface="Courier New"/>
                <a:cs typeface="Courier New"/>
              </a:rPr>
              <a:t>(text);</a:t>
            </a:r>
            <a:endParaRPr lang="en-US" dirty="0"/>
          </a:p>
          <a:p>
            <a:r>
              <a:rPr lang="en-US" dirty="0"/>
              <a:t>Characters: </a:t>
            </a:r>
          </a:p>
          <a:p>
            <a:pPr marL="457200" lvl="1" indent="0">
              <a:buNone/>
            </a:pPr>
            <a:r>
              <a:rPr lang="en-US" dirty="0" err="1">
                <a:latin typeface="Courier New"/>
                <a:cs typeface="Courier New"/>
              </a:rPr>
              <a:t>const</a:t>
            </a:r>
            <a:r>
              <a:rPr lang="en-US" dirty="0">
                <a:latin typeface="Courier New"/>
                <a:cs typeface="Courier New"/>
              </a:rPr>
              <a:t> </a:t>
            </a:r>
            <a:r>
              <a:rPr lang="en-US" dirty="0" err="1">
                <a:latin typeface="Courier New"/>
                <a:cs typeface="Courier New"/>
              </a:rPr>
              <a:t>QChar</a:t>
            </a:r>
            <a:r>
              <a:rPr lang="en-US" dirty="0">
                <a:latin typeface="Courier New"/>
                <a:cs typeface="Courier New"/>
              </a:rPr>
              <a:t> char = </a:t>
            </a:r>
            <a:r>
              <a:rPr lang="en-US" dirty="0" err="1">
                <a:latin typeface="Courier New"/>
                <a:cs typeface="Courier New"/>
              </a:rPr>
              <a:t>text.at</a:t>
            </a:r>
            <a:r>
              <a:rPr lang="en-US" dirty="0">
                <a:latin typeface="Courier New"/>
                <a:cs typeface="Courier New"/>
              </a:rPr>
              <a:t>(42);</a:t>
            </a:r>
          </a:p>
          <a:p>
            <a:pPr marL="457200" lvl="1" indent="0">
              <a:buNone/>
            </a:pPr>
            <a:r>
              <a:rPr lang="en-US" dirty="0" err="1">
                <a:latin typeface="Courier New"/>
                <a:cs typeface="Courier New"/>
              </a:rPr>
              <a:t>QCharRef</a:t>
            </a:r>
            <a:r>
              <a:rPr lang="en-US" dirty="0">
                <a:latin typeface="Courier New"/>
                <a:cs typeface="Courier New"/>
              </a:rPr>
              <a:t> char = text[42];   // Allows modifying text</a:t>
            </a:r>
            <a:endParaRPr lang="en-US" dirty="0"/>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97</a:t>
            </a:fld>
            <a:endParaRPr lang="en-US" dirty="0"/>
          </a:p>
        </p:txBody>
      </p:sp>
      <p:sp>
        <p:nvSpPr>
          <p:cNvPr id="6" name="Title 5"/>
          <p:cNvSpPr>
            <a:spLocks noGrp="1"/>
          </p:cNvSpPr>
          <p:nvPr>
            <p:ph type="title"/>
          </p:nvPr>
        </p:nvSpPr>
        <p:spPr/>
        <p:txBody>
          <a:bodyPr/>
          <a:lstStyle/>
          <a:p>
            <a:r>
              <a:rPr lang="en-US" dirty="0"/>
              <a:t>Extracting Data from the Strings</a:t>
            </a:r>
          </a:p>
        </p:txBody>
      </p:sp>
      <p:sp>
        <p:nvSpPr>
          <p:cNvPr id="8" name="Footer Placeholder 3">
            <a:extLst>
              <a:ext uri="{FF2B5EF4-FFF2-40B4-BE49-F238E27FC236}">
                <a16:creationId xmlns:a16="http://schemas.microsoft.com/office/drawing/2014/main" id="{8264CCC6-6D9F-9949-987A-6498E815AC6B}"/>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864238092"/>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Unified view on UTF-16 strings </a:t>
            </a:r>
          </a:p>
          <a:p>
            <a:endParaRPr lang="en-US" dirty="0"/>
          </a:p>
          <a:p>
            <a:r>
              <a:rPr lang="en-US" dirty="0"/>
              <a:t>Designed as an interface type </a:t>
            </a:r>
          </a:p>
          <a:p>
            <a:pPr lvl="1"/>
            <a:r>
              <a:rPr lang="en-US" dirty="0"/>
              <a:t>No need to construct </a:t>
            </a:r>
            <a:r>
              <a:rPr lang="en-US" dirty="0" err="1">
                <a:latin typeface="Courier New" panose="02070309020205020404" pitchFamily="49" charset="0"/>
                <a:cs typeface="Courier New" panose="02070309020205020404" pitchFamily="49" charset="0"/>
              </a:rPr>
              <a:t>QString</a:t>
            </a:r>
            <a:r>
              <a:rPr lang="en-US" dirty="0"/>
              <a:t> </a:t>
            </a:r>
          </a:p>
          <a:p>
            <a:endParaRPr lang="en-US" dirty="0"/>
          </a:p>
          <a:p>
            <a:r>
              <a:rPr lang="en-US" dirty="0"/>
              <a:t>Allows a single function to accept a wide variety of UTF-16 string data source</a:t>
            </a:r>
          </a:p>
          <a:p>
            <a:pPr marL="357187" lvl="1" indent="0">
              <a:buNone/>
            </a:pPr>
            <a:r>
              <a:rPr lang="fi-FI" dirty="0" err="1">
                <a:latin typeface="Courier New" panose="02070309020205020404" pitchFamily="49" charset="0"/>
                <a:cs typeface="Courier New" panose="02070309020205020404" pitchFamily="49" charset="0"/>
              </a:rPr>
              <a:t>void</a:t>
            </a:r>
            <a:r>
              <a:rPr lang="fi-FI" dirty="0">
                <a:latin typeface="Courier New" panose="02070309020205020404" pitchFamily="49" charset="0"/>
                <a:cs typeface="Courier New" panose="02070309020205020404" pitchFamily="49" charset="0"/>
              </a:rPr>
              <a:t> </a:t>
            </a:r>
            <a:r>
              <a:rPr lang="fi-FI" dirty="0" err="1">
                <a:latin typeface="Courier New" panose="02070309020205020404" pitchFamily="49" charset="0"/>
                <a:cs typeface="Courier New" panose="02070309020205020404" pitchFamily="49" charset="0"/>
              </a:rPr>
              <a:t>stringFunc</a:t>
            </a:r>
            <a:r>
              <a:rPr lang="fi-FI" dirty="0">
                <a:latin typeface="Courier New" panose="02070309020205020404" pitchFamily="49" charset="0"/>
                <a:cs typeface="Courier New" panose="02070309020205020404" pitchFamily="49" charset="0"/>
              </a:rPr>
              <a:t>(</a:t>
            </a:r>
            <a:r>
              <a:rPr lang="fi-FI" dirty="0" err="1">
                <a:latin typeface="Courier New" panose="02070309020205020404" pitchFamily="49" charset="0"/>
                <a:cs typeface="Courier New" panose="02070309020205020404" pitchFamily="49" charset="0"/>
              </a:rPr>
              <a:t>QStringView</a:t>
            </a:r>
            <a:r>
              <a:rPr lang="fi-FI" dirty="0">
                <a:latin typeface="Courier New" panose="02070309020205020404" pitchFamily="49" charset="0"/>
                <a:cs typeface="Courier New" panose="02070309020205020404" pitchFamily="49" charset="0"/>
              </a:rPr>
              <a:t> </a:t>
            </a:r>
            <a:r>
              <a:rPr lang="fi-FI" dirty="0" err="1">
                <a:latin typeface="Courier New" panose="02070309020205020404" pitchFamily="49" charset="0"/>
                <a:cs typeface="Courier New" panose="02070309020205020404" pitchFamily="49" charset="0"/>
              </a:rPr>
              <a:t>sv</a:t>
            </a:r>
            <a:r>
              <a:rPr lang="fi-FI" dirty="0">
                <a:latin typeface="Courier New" panose="02070309020205020404" pitchFamily="49" charset="0"/>
                <a:cs typeface="Courier New" panose="02070309020205020404" pitchFamily="49" charset="0"/>
              </a:rPr>
              <a:t>); // </a:t>
            </a:r>
            <a:r>
              <a:rPr lang="fi-FI" dirty="0" err="1">
                <a:latin typeface="Courier New" panose="02070309020205020404" pitchFamily="49" charset="0"/>
                <a:cs typeface="Courier New" panose="02070309020205020404" pitchFamily="49" charset="0"/>
              </a:rPr>
              <a:t>Most</a:t>
            </a:r>
            <a:r>
              <a:rPr lang="fi-FI" dirty="0">
                <a:latin typeface="Courier New" panose="02070309020205020404" pitchFamily="49" charset="0"/>
                <a:cs typeface="Courier New" panose="02070309020205020404" pitchFamily="49" charset="0"/>
              </a:rPr>
              <a:t> </a:t>
            </a:r>
            <a:r>
              <a:rPr lang="fi-FI" dirty="0" err="1">
                <a:latin typeface="Courier New" panose="02070309020205020404" pitchFamily="49" charset="0"/>
                <a:cs typeface="Courier New" panose="02070309020205020404" pitchFamily="49" charset="0"/>
              </a:rPr>
              <a:t>efficient</a:t>
            </a:r>
            <a:r>
              <a:rPr lang="fi-FI" dirty="0">
                <a:latin typeface="Courier New" panose="02070309020205020404" pitchFamily="49" charset="0"/>
                <a:cs typeface="Courier New" panose="02070309020205020404" pitchFamily="49" charset="0"/>
              </a:rPr>
              <a:t> as </a:t>
            </a:r>
            <a:r>
              <a:rPr lang="fi-FI" dirty="0" err="1">
                <a:latin typeface="Courier New" panose="02070309020205020404" pitchFamily="49" charset="0"/>
                <a:cs typeface="Courier New" panose="02070309020205020404" pitchFamily="49" charset="0"/>
              </a:rPr>
              <a:t>passed</a:t>
            </a:r>
            <a:r>
              <a:rPr lang="fi-FI" dirty="0">
                <a:latin typeface="Courier New" panose="02070309020205020404" pitchFamily="49" charset="0"/>
                <a:cs typeface="Courier New" panose="02070309020205020404" pitchFamily="49" charset="0"/>
              </a:rPr>
              <a:t> </a:t>
            </a:r>
            <a:r>
              <a:rPr lang="fi-FI" dirty="0" err="1">
                <a:latin typeface="Courier New" panose="02070309020205020404" pitchFamily="49" charset="0"/>
                <a:cs typeface="Courier New" panose="02070309020205020404" pitchFamily="49" charset="0"/>
              </a:rPr>
              <a:t>by</a:t>
            </a:r>
            <a:r>
              <a:rPr lang="fi-FI" dirty="0">
                <a:latin typeface="Courier New" panose="02070309020205020404" pitchFamily="49" charset="0"/>
                <a:cs typeface="Courier New" panose="02070309020205020404" pitchFamily="49" charset="0"/>
              </a:rPr>
              <a:t> </a:t>
            </a:r>
            <a:r>
              <a:rPr lang="fi-FI" dirty="0" err="1">
                <a:latin typeface="Courier New" panose="02070309020205020404" pitchFamily="49" charset="0"/>
                <a:cs typeface="Courier New" panose="02070309020205020404" pitchFamily="49" charset="0"/>
              </a:rPr>
              <a:t>value</a:t>
            </a:r>
            <a:r>
              <a:rPr lang="fi-FI" dirty="0">
                <a:latin typeface="Courier New" panose="02070309020205020404" pitchFamily="49" charset="0"/>
                <a:cs typeface="Courier New" panose="02070309020205020404" pitchFamily="49" charset="0"/>
              </a:rPr>
              <a:t> </a:t>
            </a:r>
          </a:p>
          <a:p>
            <a:pPr marL="357187" lvl="1" indent="0">
              <a:buNone/>
            </a:pPr>
            <a:endParaRPr lang="fi-FI"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QLatin1String</a:t>
            </a:r>
            <a:r>
              <a:rPr lang="en-US" dirty="0"/>
              <a:t> is as efficient wrapper for </a:t>
            </a:r>
            <a:r>
              <a:rPr lang="en-US" sz="1800" dirty="0" err="1">
                <a:latin typeface="Courier New" panose="02070309020205020404" pitchFamily="49" charset="0"/>
                <a:cs typeface="Courier New" panose="02070309020205020404" pitchFamily="49" charset="0"/>
              </a:rPr>
              <a:t>const</a:t>
            </a:r>
            <a:r>
              <a:rPr lang="en-US" sz="1800" dirty="0">
                <a:latin typeface="Courier New" panose="02070309020205020404" pitchFamily="49" charset="0"/>
                <a:cs typeface="Courier New" panose="02070309020205020404" pitchFamily="49" charset="0"/>
              </a:rPr>
              <a:t> char * </a:t>
            </a:r>
            <a:r>
              <a:rPr lang="en-US" dirty="0"/>
              <a:t>Latin1 strings </a:t>
            </a:r>
          </a:p>
          <a:p>
            <a:pPr marL="357187" lvl="1" indent="0">
              <a:buNone/>
            </a:pPr>
            <a:endParaRPr lang="fi-FI" dirty="0">
              <a:latin typeface="Courier New" panose="02070309020205020404" pitchFamily="49" charset="0"/>
              <a:cs typeface="Courier New" panose="02070309020205020404" pitchFamily="49" charset="0"/>
            </a:endParaRPr>
          </a:p>
        </p:txBody>
      </p:sp>
      <p:sp>
        <p:nvSpPr>
          <p:cNvPr id="3"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5" name="Slide Number Placeholder 4"/>
          <p:cNvSpPr>
            <a:spLocks noGrp="1"/>
          </p:cNvSpPr>
          <p:nvPr>
            <p:ph type="sldNum" sz="quarter" idx="12"/>
          </p:nvPr>
        </p:nvSpPr>
        <p:spPr/>
        <p:txBody>
          <a:bodyPr/>
          <a:lstStyle/>
          <a:p>
            <a:fld id="{A683D178-98AA-4574-9EAA-8EB007C55176}" type="slidenum">
              <a:rPr lang="en-US" smtClean="0"/>
              <a:pPr/>
              <a:t>98</a:t>
            </a:fld>
            <a:endParaRPr lang="en-US" dirty="0"/>
          </a:p>
        </p:txBody>
      </p:sp>
      <p:sp>
        <p:nvSpPr>
          <p:cNvPr id="6" name="Title 5"/>
          <p:cNvSpPr>
            <a:spLocks noGrp="1"/>
          </p:cNvSpPr>
          <p:nvPr>
            <p:ph type="title"/>
          </p:nvPr>
        </p:nvSpPr>
        <p:spPr/>
        <p:txBody>
          <a:bodyPr/>
          <a:lstStyle/>
          <a:p>
            <a:r>
              <a:rPr lang="en-US" dirty="0" err="1"/>
              <a:t>QStringView</a:t>
            </a:r>
            <a:r>
              <a:rPr lang="en-US" dirty="0"/>
              <a:t>  </a:t>
            </a:r>
          </a:p>
        </p:txBody>
      </p:sp>
      <p:sp>
        <p:nvSpPr>
          <p:cNvPr id="8" name="Footer Placeholder 3">
            <a:extLst>
              <a:ext uri="{FF2B5EF4-FFF2-40B4-BE49-F238E27FC236}">
                <a16:creationId xmlns:a16="http://schemas.microsoft.com/office/drawing/2014/main" id="{3065A269-7037-BC47-8030-605015A4D4E9}"/>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3731559286"/>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a:t>Stores raw data</a:t>
            </a:r>
          </a:p>
          <a:p>
            <a:endParaRPr lang="en-GB" dirty="0"/>
          </a:p>
          <a:p>
            <a:r>
              <a:rPr lang="en-GB" dirty="0"/>
              <a:t>Performance benefit to </a:t>
            </a:r>
            <a:r>
              <a:rPr lang="en-GB" dirty="0" err="1">
                <a:latin typeface="Courier New" pitchFamily="49" charset="0"/>
                <a:cs typeface="Courier New" pitchFamily="49" charset="0"/>
              </a:rPr>
              <a:t>QString</a:t>
            </a:r>
            <a:r>
              <a:rPr lang="en-GB" dirty="0"/>
              <a:t> – why? </a:t>
            </a:r>
          </a:p>
          <a:p>
            <a:endParaRPr lang="en-GB" dirty="0"/>
          </a:p>
          <a:p>
            <a:r>
              <a:rPr lang="en-GB" dirty="0"/>
              <a:t>More memory efficient than </a:t>
            </a:r>
            <a:r>
              <a:rPr lang="en-GB" dirty="0" err="1">
                <a:latin typeface="Courier New" pitchFamily="49" charset="0"/>
                <a:cs typeface="Courier New" pitchFamily="49" charset="0"/>
              </a:rPr>
              <a:t>QString</a:t>
            </a:r>
            <a:r>
              <a:rPr lang="en-GB" dirty="0">
                <a:latin typeface="Courier New" pitchFamily="49" charset="0"/>
                <a:cs typeface="Courier New" pitchFamily="49" charset="0"/>
              </a:rPr>
              <a:t> </a:t>
            </a:r>
          </a:p>
          <a:p>
            <a:pPr lvl="1"/>
            <a:r>
              <a:rPr lang="en-GB" dirty="0"/>
              <a:t>Useful in embedded platforms </a:t>
            </a:r>
          </a:p>
          <a:p>
            <a:endParaRPr lang="en-GB" dirty="0"/>
          </a:p>
          <a:p>
            <a:r>
              <a:rPr lang="en-GB" dirty="0"/>
              <a:t>Obtaining raw character data from a </a:t>
            </a:r>
            <a:r>
              <a:rPr lang="en-GB" dirty="0" err="1">
                <a:latin typeface="Courier New" pitchFamily="49" charset="0"/>
                <a:cs typeface="Courier New" pitchFamily="49" charset="0"/>
              </a:rPr>
              <a:t>QByteArray</a:t>
            </a:r>
            <a:r>
              <a:rPr lang="en-GB" dirty="0"/>
              <a:t>:</a:t>
            </a:r>
          </a:p>
          <a:p>
            <a:pPr lvl="1"/>
            <a:r>
              <a:rPr lang="en-US" b="1" dirty="0">
                <a:latin typeface="Courier New" pitchFamily="49" charset="0"/>
                <a:cs typeface="Courier New" pitchFamily="49" charset="0"/>
              </a:rPr>
              <a:t>char </a:t>
            </a:r>
            <a:r>
              <a:rPr lang="en-US" dirty="0">
                <a:latin typeface="Courier New" pitchFamily="49" charset="0"/>
                <a:cs typeface="Courier New" pitchFamily="49" charset="0"/>
              </a:rPr>
              <a:t>*</a:t>
            </a:r>
            <a:r>
              <a:rPr lang="en-US" dirty="0" err="1">
                <a:latin typeface="Courier New" pitchFamily="49" charset="0"/>
                <a:cs typeface="Courier New" pitchFamily="49" charset="0"/>
              </a:rPr>
              <a:t>str</a:t>
            </a:r>
            <a:r>
              <a:rPr lang="en-US" dirty="0">
                <a:latin typeface="Courier New" pitchFamily="49" charset="0"/>
                <a:cs typeface="Courier New" pitchFamily="49" charset="0"/>
              </a:rPr>
              <a:t> = </a:t>
            </a:r>
            <a:r>
              <a:rPr lang="en-US" dirty="0" err="1">
                <a:latin typeface="Courier New" pitchFamily="49" charset="0"/>
                <a:cs typeface="Courier New" pitchFamily="49" charset="0"/>
              </a:rPr>
              <a:t>bytes.data</a:t>
            </a:r>
            <a:r>
              <a:rPr lang="en-US" dirty="0">
                <a:latin typeface="Courier New" pitchFamily="49" charset="0"/>
                <a:cs typeface="Courier New" pitchFamily="49" charset="0"/>
              </a:rPr>
              <a:t>();</a:t>
            </a:r>
          </a:p>
          <a:p>
            <a:pPr lvl="1"/>
            <a:r>
              <a:rPr lang="en-US" b="1" dirty="0" err="1">
                <a:latin typeface="Courier New" pitchFamily="49" charset="0"/>
                <a:cs typeface="Courier New" pitchFamily="49" charset="0"/>
              </a:rPr>
              <a:t>const</a:t>
            </a:r>
            <a:r>
              <a:rPr lang="en-US" b="1" dirty="0">
                <a:latin typeface="Courier New" pitchFamily="49" charset="0"/>
                <a:cs typeface="Courier New" pitchFamily="49" charset="0"/>
              </a:rPr>
              <a:t> char </a:t>
            </a:r>
            <a:r>
              <a:rPr lang="en-US" dirty="0">
                <a:latin typeface="Courier New" pitchFamily="49" charset="0"/>
                <a:cs typeface="Courier New" pitchFamily="49" charset="0"/>
              </a:rPr>
              <a:t>*</a:t>
            </a:r>
            <a:r>
              <a:rPr lang="en-US" dirty="0" err="1">
                <a:latin typeface="Courier New" pitchFamily="49" charset="0"/>
                <a:cs typeface="Courier New" pitchFamily="49" charset="0"/>
              </a:rPr>
              <a:t>str</a:t>
            </a:r>
            <a:r>
              <a:rPr lang="en-US" dirty="0">
                <a:latin typeface="Courier New" pitchFamily="49" charset="0"/>
                <a:cs typeface="Courier New" pitchFamily="49" charset="0"/>
              </a:rPr>
              <a:t> = </a:t>
            </a:r>
            <a:r>
              <a:rPr lang="en-US" dirty="0" err="1">
                <a:latin typeface="Courier New" pitchFamily="49" charset="0"/>
                <a:cs typeface="Courier New" pitchFamily="49" charset="0"/>
              </a:rPr>
              <a:t>bytes.constData</a:t>
            </a:r>
            <a:r>
              <a:rPr lang="en-US" dirty="0">
                <a:latin typeface="Courier New" pitchFamily="49" charset="0"/>
                <a:cs typeface="Courier New" pitchFamily="49" charset="0"/>
              </a:rPr>
              <a:t>();</a:t>
            </a:r>
            <a:endParaRPr lang="en-GB" dirty="0">
              <a:latin typeface="Courier New" pitchFamily="49" charset="0"/>
              <a:cs typeface="Courier New" pitchFamily="49" charset="0"/>
            </a:endParaRPr>
          </a:p>
          <a:p>
            <a:endParaRPr lang="en-US" dirty="0"/>
          </a:p>
          <a:p>
            <a:r>
              <a:rPr lang="en-GB" dirty="0"/>
              <a:t>Macro for generating data for a byte array at compile time – </a:t>
            </a:r>
            <a:r>
              <a:rPr lang="en-GB" dirty="0" err="1">
                <a:latin typeface="Courier New" pitchFamily="49" charset="0"/>
                <a:cs typeface="Courier New" pitchFamily="49" charset="0"/>
              </a:rPr>
              <a:t>QByteArrayLiteral</a:t>
            </a:r>
            <a:r>
              <a:rPr lang="en-GB" dirty="0">
                <a:latin typeface="Courier New" pitchFamily="49" charset="0"/>
                <a:cs typeface="Courier New" pitchFamily="49" charset="0"/>
              </a:rPr>
              <a:t> </a:t>
            </a:r>
            <a:endParaRPr lang="en-GB" dirty="0"/>
          </a:p>
        </p:txBody>
      </p:sp>
      <p:sp>
        <p:nvSpPr>
          <p:cNvPr id="10" name="Date Placeholder 2"/>
          <p:cNvSpPr>
            <a:spLocks noGrp="1"/>
          </p:cNvSpPr>
          <p:nvPr>
            <p:ph type="dt" sz="half" idx="10"/>
          </p:nvPr>
        </p:nvSpPr>
        <p:spPr/>
        <p:txBody>
          <a:bodyPr/>
          <a:lstStyle/>
          <a:p>
            <a:fld id="{30A7A24C-AF3F-4F45-A62A-82C440F21A65}" type="datetime3">
              <a:rPr lang="en-US" smtClean="0"/>
              <a:t>12 March 2018</a:t>
            </a:fld>
            <a:endParaRPr lang="en-US" dirty="0"/>
          </a:p>
        </p:txBody>
      </p:sp>
      <p:sp>
        <p:nvSpPr>
          <p:cNvPr id="9" name="Slide Number Placeholder 3"/>
          <p:cNvSpPr>
            <a:spLocks noGrp="1"/>
          </p:cNvSpPr>
          <p:nvPr>
            <p:ph type="sldNum" sz="quarter" idx="12"/>
          </p:nvPr>
        </p:nvSpPr>
        <p:spPr/>
        <p:txBody>
          <a:bodyPr/>
          <a:lstStyle/>
          <a:p>
            <a:fld id="{ABA6B483-D54A-6F4C-ABB1-789E9E7B1B73}" type="slidenum">
              <a:rPr lang="en-US" smtClean="0"/>
              <a:pPr/>
              <a:t>99</a:t>
            </a:fld>
            <a:endParaRPr lang="en-US" dirty="0"/>
          </a:p>
        </p:txBody>
      </p:sp>
      <p:sp>
        <p:nvSpPr>
          <p:cNvPr id="3" name="Title 2"/>
          <p:cNvSpPr>
            <a:spLocks noGrp="1"/>
          </p:cNvSpPr>
          <p:nvPr>
            <p:ph type="title"/>
          </p:nvPr>
        </p:nvSpPr>
        <p:spPr/>
        <p:txBody>
          <a:bodyPr/>
          <a:lstStyle/>
          <a:p>
            <a:r>
              <a:rPr lang="en-US" dirty="0" err="1"/>
              <a:t>QByteArray</a:t>
            </a:r>
            <a:r>
              <a:rPr lang="en-US" dirty="0"/>
              <a:t> </a:t>
            </a:r>
          </a:p>
        </p:txBody>
      </p:sp>
      <p:grpSp>
        <p:nvGrpSpPr>
          <p:cNvPr id="6" name="Group 5"/>
          <p:cNvGrpSpPr/>
          <p:nvPr/>
        </p:nvGrpSpPr>
        <p:grpSpPr>
          <a:xfrm>
            <a:off x="7429992" y="1611066"/>
            <a:ext cx="4000613" cy="1078126"/>
            <a:chOff x="5560868" y="1223344"/>
            <a:chExt cx="2431226" cy="1034006"/>
          </a:xfrm>
        </p:grpSpPr>
        <p:sp>
          <p:nvSpPr>
            <p:cNvPr id="7" name="Rounded Rectangle 6"/>
            <p:cNvSpPr>
              <a:spLocks noChangeArrowheads="1"/>
            </p:cNvSpPr>
            <p:nvPr/>
          </p:nvSpPr>
          <p:spPr bwMode="auto">
            <a:xfrm>
              <a:off x="5560868" y="1223344"/>
              <a:ext cx="2431226" cy="1020817"/>
            </a:xfrm>
            <a:prstGeom prst="roundRect">
              <a:avLst>
                <a:gd name="adj" fmla="val 2792"/>
              </a:avLst>
            </a:prstGeom>
            <a:solidFill>
              <a:schemeClr val="bg1"/>
            </a:solidFill>
            <a:ln w="19050" cap="rnd">
              <a:solidFill>
                <a:schemeClr val="accent1"/>
              </a:solidFill>
              <a:round/>
              <a:headEnd/>
              <a:tailEnd/>
            </a:ln>
            <a:effectLst>
              <a:outerShdw blurRad="76200" dist="38100" dir="5400000" rotWithShape="0">
                <a:srgbClr val="808080">
                  <a:alpha val="81000"/>
                </a:srgbClr>
              </a:outerShdw>
            </a:effectLst>
          </p:spPr>
          <p:txBody>
            <a:bodyPr lIns="90488" tIns="44450" rIns="90488" bIns="44450" anchor="ctr"/>
            <a:lstStyle/>
            <a:p>
              <a:pPr defTabSz="976884">
                <a:spcBef>
                  <a:spcPct val="50000"/>
                </a:spcBef>
                <a:defRPr/>
              </a:pPr>
              <a:endParaRPr lang="en-US" sz="1700" b="1">
                <a:solidFill>
                  <a:srgbClr val="FFFFFF"/>
                </a:solidFill>
                <a:ea typeface="ヒラギノ角ゴ Pro W3" charset="-128"/>
              </a:endParaRPr>
            </a:p>
          </p:txBody>
        </p:sp>
        <p:sp>
          <p:nvSpPr>
            <p:cNvPr id="8" name="TextBox 7"/>
            <p:cNvSpPr txBox="1"/>
            <p:nvPr/>
          </p:nvSpPr>
          <p:spPr>
            <a:xfrm>
              <a:off x="5560868" y="1342288"/>
              <a:ext cx="2431226" cy="915062"/>
            </a:xfrm>
            <a:prstGeom prst="rect">
              <a:avLst/>
            </a:prstGeom>
            <a:noFill/>
          </p:spPr>
          <p:txBody>
            <a:bodyPr wrap="square" rtlCol="0">
              <a:spAutoFit/>
            </a:bodyPr>
            <a:lstStyle/>
            <a:p>
              <a:pPr algn="l"/>
              <a:r>
                <a:rPr lang="en-US" sz="1400" i="1" dirty="0"/>
                <a:t>Hint! Rather than using </a:t>
              </a:r>
              <a:r>
                <a:rPr lang="en-US" sz="1400" i="1" dirty="0" err="1"/>
                <a:t>QByteArray</a:t>
              </a:r>
              <a:r>
                <a:rPr lang="en-US" sz="1400" i="1" dirty="0"/>
                <a:t> directly, it is often used in </a:t>
              </a:r>
              <a:r>
                <a:rPr lang="en-US" sz="1400" i="1" dirty="0" err="1"/>
                <a:t>QBuffer</a:t>
              </a:r>
              <a:r>
                <a:rPr lang="en-US" sz="1400" i="1" dirty="0"/>
                <a:t>, which derives </a:t>
              </a:r>
              <a:r>
                <a:rPr lang="en-US" sz="1400" i="1" dirty="0" err="1"/>
                <a:t>QIODevice</a:t>
              </a:r>
              <a:r>
                <a:rPr lang="en-US" sz="1400" i="1" dirty="0"/>
                <a:t>, which in turn is easy to use with </a:t>
              </a:r>
              <a:r>
                <a:rPr lang="en-US" sz="1400" i="1" dirty="0" err="1"/>
                <a:t>QDataStream</a:t>
              </a:r>
              <a:r>
                <a:rPr lang="en-US" sz="1400" i="1" dirty="0"/>
                <a:t>, for example </a:t>
              </a:r>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p:txBody>
        </p:sp>
      </p:grpSp>
      <p:sp>
        <p:nvSpPr>
          <p:cNvPr id="11" name="Footer Placeholder 3">
            <a:extLst>
              <a:ext uri="{FF2B5EF4-FFF2-40B4-BE49-F238E27FC236}">
                <a16:creationId xmlns:a16="http://schemas.microsoft.com/office/drawing/2014/main" id="{9686DC16-212C-6D4F-BDDB-897BF02722B3}"/>
              </a:ext>
            </a:extLst>
          </p:cNvPr>
          <p:cNvSpPr>
            <a:spLocks noGrp="1"/>
          </p:cNvSpPr>
          <p:nvPr>
            <p:ph type="ftr" sz="quarter" idx="11"/>
          </p:nvPr>
        </p:nvSpPr>
        <p:spPr>
          <a:xfrm>
            <a:off x="2855912" y="6381750"/>
            <a:ext cx="8785225" cy="142875"/>
          </a:xfrm>
        </p:spPr>
        <p:txBody>
          <a:bodyPr/>
          <a:lstStyle/>
          <a:p>
            <a:r>
              <a:rPr lang="en-US" dirty="0">
                <a:solidFill>
                  <a:schemeClr val="bg1">
                    <a:lumMod val="50000"/>
                  </a:schemeClr>
                </a:solidFill>
                <a:cs typeface="Open Sans"/>
              </a:rPr>
              <a:t>© 2018 The </a:t>
            </a:r>
            <a:r>
              <a:rPr lang="en-US" dirty="0" err="1">
                <a:solidFill>
                  <a:schemeClr val="bg1">
                    <a:lumMod val="50000"/>
                  </a:schemeClr>
                </a:solidFill>
                <a:cs typeface="Open Sans"/>
              </a:rPr>
              <a:t>Qt</a:t>
            </a:r>
            <a:r>
              <a:rPr lang="en-US" dirty="0">
                <a:solidFill>
                  <a:schemeClr val="bg1">
                    <a:lumMod val="50000"/>
                  </a:schemeClr>
                </a:solidFill>
                <a:cs typeface="Open Sans"/>
              </a:rPr>
              <a:t> Company</a:t>
            </a:r>
          </a:p>
        </p:txBody>
      </p:sp>
    </p:spTree>
    <p:extLst>
      <p:ext uri="{BB962C8B-B14F-4D97-AF65-F5344CB8AC3E}">
        <p14:creationId xmlns:p14="http://schemas.microsoft.com/office/powerpoint/2010/main" val="1960792409"/>
      </p:ext>
    </p:extLst>
  </p:cSld>
  <p:clrMapOvr>
    <a:masterClrMapping/>
  </p:clrMapOvr>
  <p:transition spd="med">
    <p:fade/>
  </p:transition>
</p:sld>
</file>

<file path=ppt/theme/theme1.xml><?xml version="1.0" encoding="utf-8"?>
<a:theme xmlns:a="http://schemas.openxmlformats.org/drawingml/2006/main" name="The QT Company">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AA76FDA5-2777-4795-92B7-67D03C5B08B0}" vid="{05B28644-DD47-409B-B126-3019DAFA3E9F}"/>
    </a:ext>
  </a:extLst>
</a:theme>
</file>

<file path=ppt/theme/theme2.xml><?xml version="1.0" encoding="utf-8"?>
<a:theme xmlns:a="http://schemas.openxmlformats.org/drawingml/2006/main" name="Office Theme">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TheQT_version2_WIP</Template>
  <TotalTime>16615</TotalTime>
  <Words>10896</Words>
  <Application>Microsoft Macintosh PowerPoint</Application>
  <PresentationFormat>Widescreen</PresentationFormat>
  <Paragraphs>2094</Paragraphs>
  <Slides>126</Slides>
  <Notes>11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126</vt:i4>
      </vt:variant>
    </vt:vector>
  </HeadingPairs>
  <TitlesOfParts>
    <vt:vector size="138" baseType="lpstr">
      <vt:lpstr>MS PGothic</vt:lpstr>
      <vt:lpstr>ヒラギノ角ゴ Pro W3</vt:lpstr>
      <vt:lpstr>Adobe Caslon Pro</vt:lpstr>
      <vt:lpstr>Arial</vt:lpstr>
      <vt:lpstr>Courier New</vt:lpstr>
      <vt:lpstr>Open Sans</vt:lpstr>
      <vt:lpstr>Open Sans Light</vt:lpstr>
      <vt:lpstr>Symbol</vt:lpstr>
      <vt:lpstr>Titillium Web</vt:lpstr>
      <vt:lpstr>Verdana</vt:lpstr>
      <vt:lpstr>The QT Company</vt:lpstr>
      <vt:lpstr>Visio</vt:lpstr>
      <vt:lpstr>Essentials Edition </vt:lpstr>
      <vt:lpstr>Contents</vt:lpstr>
      <vt:lpstr>Objectives</vt:lpstr>
      <vt:lpstr>Qt Essentials</vt:lpstr>
      <vt:lpstr>Contents</vt:lpstr>
      <vt:lpstr>The Qt Company at a Glance</vt:lpstr>
      <vt:lpstr>The future is written with Qt</vt:lpstr>
      <vt:lpstr>Qt Solves the Issues Already Today Qt solves the issues for over 70 industries today with a ready-to-ship product Look at success stories at https://www1.qt.io/built-with-qt/ </vt:lpstr>
      <vt:lpstr>Some of the Over 5000 Customers Using Qt Today</vt:lpstr>
      <vt:lpstr>What is Qt?</vt:lpstr>
      <vt:lpstr>Qt for Application Development &amp; use cases</vt:lpstr>
      <vt:lpstr>Qt Device Creation &amp; Qt offerings for industries</vt:lpstr>
      <vt:lpstr>Why Qt?</vt:lpstr>
      <vt:lpstr>Qt Applications Are Native Applications </vt:lpstr>
      <vt:lpstr>Qt Modules and Tools </vt:lpstr>
      <vt:lpstr>Licensing Options </vt:lpstr>
      <vt:lpstr>Licensing Options </vt:lpstr>
      <vt:lpstr>Solve Challenges with Qt Consulting &amp; Services</vt:lpstr>
      <vt:lpstr>Qt Application Architecture </vt:lpstr>
      <vt:lpstr>Basic Development Tools</vt:lpstr>
      <vt:lpstr>Qt Creator IDE</vt:lpstr>
      <vt:lpstr>Finding Code – Locator </vt:lpstr>
      <vt:lpstr>Using QtCreator</vt:lpstr>
      <vt:lpstr>Build and Run Settings – Qt Creator Project Mode</vt:lpstr>
      <vt:lpstr>Qt Build Tools – qmake </vt:lpstr>
      <vt:lpstr>Qt Build Tools – uic, moc, rcc</vt:lpstr>
      <vt:lpstr>Building Qt Applications</vt:lpstr>
      <vt:lpstr>Useful qmake Variables</vt:lpstr>
      <vt:lpstr>Qmake Usage</vt:lpstr>
      <vt:lpstr>Debugging</vt:lpstr>
      <vt:lpstr>Remote Debugging</vt:lpstr>
      <vt:lpstr>Analyzing Memory</vt:lpstr>
      <vt:lpstr>Code Analysis </vt:lpstr>
      <vt:lpstr>Qt Coding Convention</vt:lpstr>
      <vt:lpstr>Qt Debugging Aids – Logging </vt:lpstr>
      <vt:lpstr>Logging Message Categories </vt:lpstr>
      <vt:lpstr>Category Rules and Filters </vt:lpstr>
      <vt:lpstr>Qt Debugging Aids – Asserts</vt:lpstr>
      <vt:lpstr>Qt Debugging Aids – Debug Dumps</vt:lpstr>
      <vt:lpstr>Help and Further Reading</vt:lpstr>
      <vt:lpstr>Qt Object Model </vt:lpstr>
      <vt:lpstr>Contents</vt:lpstr>
      <vt:lpstr>Identity vs. Value Types</vt:lpstr>
      <vt:lpstr>Memory Management: Creating QObjects</vt:lpstr>
      <vt:lpstr>Object Deletion – deleteLater()</vt:lpstr>
      <vt:lpstr>Object Deletion – QScopedPointer </vt:lpstr>
      <vt:lpstr>Object Deletion – QPointer </vt:lpstr>
      <vt:lpstr>Data Sharing</vt:lpstr>
      <vt:lpstr>Meta-Object System</vt:lpstr>
      <vt:lpstr>Qt Object Class Declaration – QWindow </vt:lpstr>
      <vt:lpstr>Object Communication: Signals and Slots</vt:lpstr>
      <vt:lpstr>Qt Object Class Declaration with Signals and Slots</vt:lpstr>
      <vt:lpstr>Connections</vt:lpstr>
      <vt:lpstr>String and Functor-Based Connections</vt:lpstr>
      <vt:lpstr>Connection Variants</vt:lpstr>
      <vt:lpstr>Connection Variants</vt:lpstr>
      <vt:lpstr>Connection Types</vt:lpstr>
      <vt:lpstr>Disconnecting Signals</vt:lpstr>
      <vt:lpstr>Qt Property System</vt:lpstr>
      <vt:lpstr>Providing Properties from QObject</vt:lpstr>
      <vt:lpstr>Qt Property System</vt:lpstr>
      <vt:lpstr>Enumerations</vt:lpstr>
      <vt:lpstr>Summary</vt:lpstr>
      <vt:lpstr>Meta-Type System</vt:lpstr>
      <vt:lpstr>Contents</vt:lpstr>
      <vt:lpstr>Variants</vt:lpstr>
      <vt:lpstr>QVariant Examples</vt:lpstr>
      <vt:lpstr>Supported Types</vt:lpstr>
      <vt:lpstr>Custom Types and QVariant</vt:lpstr>
      <vt:lpstr>Custom Types and QVariant</vt:lpstr>
      <vt:lpstr>Limitations on Custom Types</vt:lpstr>
      <vt:lpstr>Summary</vt:lpstr>
      <vt:lpstr>Event Handling</vt:lpstr>
      <vt:lpstr>Contents</vt:lpstr>
      <vt:lpstr>Event Processing </vt:lpstr>
      <vt:lpstr>Event Processing </vt:lpstr>
      <vt:lpstr>Event Handling in Brief</vt:lpstr>
      <vt:lpstr>QEvent</vt:lpstr>
      <vt:lpstr>Handling Events – the Easy Way – 1(2)</vt:lpstr>
      <vt:lpstr>Handling Events – the Easy Way – 2(2)</vt:lpstr>
      <vt:lpstr>Custom Events</vt:lpstr>
      <vt:lpstr>Event Categories</vt:lpstr>
      <vt:lpstr>Sending and Posting Events </vt:lpstr>
      <vt:lpstr>Event Processing – Event Loops</vt:lpstr>
      <vt:lpstr>Event Dispatcher</vt:lpstr>
      <vt:lpstr>Event Filters</vt:lpstr>
      <vt:lpstr>Event Filters</vt:lpstr>
      <vt:lpstr>Further Notes</vt:lpstr>
      <vt:lpstr>Summary</vt:lpstr>
      <vt:lpstr>Core Classes</vt:lpstr>
      <vt:lpstr>Contents</vt:lpstr>
      <vt:lpstr>QString</vt:lpstr>
      <vt:lpstr>String Creation</vt:lpstr>
      <vt:lpstr>String Creation</vt:lpstr>
      <vt:lpstr>String Creation and Performance </vt:lpstr>
      <vt:lpstr>Text Processing with QString</vt:lpstr>
      <vt:lpstr>Extracting Data from the Strings</vt:lpstr>
      <vt:lpstr>QStringView  </vt:lpstr>
      <vt:lpstr>QByteArray </vt:lpstr>
      <vt:lpstr>Formatted Output with QString::arg() </vt:lpstr>
      <vt:lpstr>Text Processing with Regular Expressions </vt:lpstr>
      <vt:lpstr>Item Containers</vt:lpstr>
      <vt:lpstr>Using Containers  </vt:lpstr>
      <vt:lpstr>Container Complexity</vt:lpstr>
      <vt:lpstr>Storing Classes in Qt Container </vt:lpstr>
      <vt:lpstr>Requirements on Container Keys </vt:lpstr>
      <vt:lpstr>Memory Usage and Performance</vt:lpstr>
      <vt:lpstr>Custom Types and Performance </vt:lpstr>
      <vt:lpstr>Iterators</vt:lpstr>
      <vt:lpstr>Java-Style Iterators</vt:lpstr>
      <vt:lpstr>Iterator Example</vt:lpstr>
      <vt:lpstr>Modifying During Iteration</vt:lpstr>
      <vt:lpstr>Iterating over QMap and QHash </vt:lpstr>
      <vt:lpstr>Another Iterator Example</vt:lpstr>
      <vt:lpstr>Foreach Keyword</vt:lpstr>
      <vt:lpstr>Algorithms: Sorting, Finding, Copying </vt:lpstr>
      <vt:lpstr>Algorithms Example</vt:lpstr>
      <vt:lpstr>File Management – Essential Classes </vt:lpstr>
      <vt:lpstr>QIODevice</vt:lpstr>
      <vt:lpstr>QIODevice Read and Write Functions</vt:lpstr>
      <vt:lpstr>File I/O</vt:lpstr>
      <vt:lpstr>Streaming</vt:lpstr>
      <vt:lpstr>Data Stream </vt:lpstr>
      <vt:lpstr>Memory-Mapped Files</vt:lpstr>
      <vt:lpstr>Summary</vt:lpstr>
      <vt:lpstr>Thank You</vt:lpstr>
    </vt:vector>
  </TitlesOfParts>
  <Company>grow.</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Sales Training 15.-17.1.2018</dc:title>
  <dc:creator>Petteri Holländer</dc:creator>
  <dc:description>updated august 2017</dc:description>
  <cp:lastModifiedBy>Tino Pyssysalo</cp:lastModifiedBy>
  <cp:revision>393</cp:revision>
  <cp:lastPrinted>2016-03-29T08:16:01Z</cp:lastPrinted>
  <dcterms:created xsi:type="dcterms:W3CDTF">2017-12-18T20:24:37Z</dcterms:created>
  <dcterms:modified xsi:type="dcterms:W3CDTF">2018-03-12T06:46:19Z</dcterms:modified>
</cp:coreProperties>
</file>